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87895" autoAdjust="0"/>
  </p:normalViewPr>
  <p:slideViewPr>
    <p:cSldViewPr snapToGrid="0">
      <p:cViewPr varScale="1">
        <p:scale>
          <a:sx n="67" d="100"/>
          <a:sy n="67" d="100"/>
        </p:scale>
        <p:origin x="10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4125380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B8D519D-6CE4-4010-BCAF-197063F55DE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3036355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2658150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155052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38102038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3180819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2029514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12019234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1229331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987769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B8D519D-6CE4-4010-BCAF-197063F55DE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328679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B8D519D-6CE4-4010-BCAF-197063F55DE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1134592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B8D519D-6CE4-4010-BCAF-197063F55DE5}"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1132419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B8D519D-6CE4-4010-BCAF-197063F55DE5}"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2238237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8D519D-6CE4-4010-BCAF-197063F55DE5}"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262583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B8D519D-6CE4-4010-BCAF-197063F55DE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2454163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B8D519D-6CE4-4010-BCAF-197063F55DE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D2859E4-DC48-4198-A54A-B5D236BC3DDB}" type="slidenum">
              <a:rPr lang="tr-TR" smtClean="0"/>
              <a:t>‹#›</a:t>
            </a:fld>
            <a:endParaRPr lang="tr-TR"/>
          </a:p>
        </p:txBody>
      </p:sp>
    </p:spTree>
    <p:extLst>
      <p:ext uri="{BB962C8B-B14F-4D97-AF65-F5344CB8AC3E}">
        <p14:creationId xmlns:p14="http://schemas.microsoft.com/office/powerpoint/2010/main" val="217831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B8D519D-6CE4-4010-BCAF-197063F55DE5}" type="datetimeFigureOut">
              <a:rPr lang="tr-TR" smtClean="0"/>
              <a:t>9.05.2020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D2859E4-DC48-4198-A54A-B5D236BC3DDB}" type="slidenum">
              <a:rPr lang="tr-TR" smtClean="0"/>
              <a:t>‹#›</a:t>
            </a:fld>
            <a:endParaRPr lang="tr-TR"/>
          </a:p>
        </p:txBody>
      </p:sp>
    </p:spTree>
    <p:extLst>
      <p:ext uri="{BB962C8B-B14F-4D97-AF65-F5344CB8AC3E}">
        <p14:creationId xmlns:p14="http://schemas.microsoft.com/office/powerpoint/2010/main" val="407051267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7B550D-29C8-4971-AFEC-F2220C7BB140}"/>
              </a:ext>
            </a:extLst>
          </p:cNvPr>
          <p:cNvSpPr>
            <a:spLocks noGrp="1"/>
          </p:cNvSpPr>
          <p:nvPr>
            <p:ph type="ctrTitle"/>
          </p:nvPr>
        </p:nvSpPr>
        <p:spPr>
          <a:xfrm>
            <a:off x="1274618" y="955965"/>
            <a:ext cx="10543308" cy="3040301"/>
          </a:xfrm>
        </p:spPr>
        <p:txBody>
          <a:bodyPr>
            <a:noAutofit/>
          </a:bodyPr>
          <a:lstStyle/>
          <a:p>
            <a:pPr algn="ctr"/>
            <a:br>
              <a:rPr lang="tr-TR" sz="4000" dirty="0">
                <a:solidFill>
                  <a:schemeClr val="accent2">
                    <a:lumMod val="50000"/>
                  </a:schemeClr>
                </a:solidFill>
                <a:latin typeface="Comic Sans MS" panose="030F0702030302020204" pitchFamily="66" charset="0"/>
                <a:ea typeface="BIZ UDMincho Medium" panose="02020500000000000000" pitchFamily="17" charset="-128"/>
              </a:rPr>
            </a:br>
            <a:br>
              <a:rPr lang="tr-TR" sz="4000" dirty="0">
                <a:solidFill>
                  <a:schemeClr val="accent2">
                    <a:lumMod val="50000"/>
                  </a:schemeClr>
                </a:solidFill>
                <a:latin typeface="Comic Sans MS" panose="030F0702030302020204" pitchFamily="66" charset="0"/>
                <a:ea typeface="BIZ UDMincho Medium" panose="02020500000000000000" pitchFamily="17" charset="-128"/>
              </a:rPr>
            </a:br>
            <a:r>
              <a:rPr lang="tr-TR" sz="4000" dirty="0">
                <a:solidFill>
                  <a:schemeClr val="accent2">
                    <a:lumMod val="50000"/>
                  </a:schemeClr>
                </a:solidFill>
                <a:latin typeface="Comic Sans MS" panose="030F0702030302020204" pitchFamily="66" charset="0"/>
                <a:ea typeface="BIZ UDMincho Medium" panose="02020500000000000000" pitchFamily="17" charset="-128"/>
              </a:rPr>
              <a:t>HİN 426 Hint Efsaneleri</a:t>
            </a:r>
            <a:br>
              <a:rPr lang="tr-TR" sz="4000" dirty="0">
                <a:solidFill>
                  <a:schemeClr val="accent2">
                    <a:lumMod val="50000"/>
                  </a:schemeClr>
                </a:solidFill>
                <a:latin typeface="Comic Sans MS" panose="030F0702030302020204" pitchFamily="66" charset="0"/>
                <a:ea typeface="BIZ UDMincho Medium" panose="02020500000000000000" pitchFamily="17" charset="-128"/>
              </a:rPr>
            </a:br>
            <a:br>
              <a:rPr lang="tr-TR" sz="4000" dirty="0">
                <a:solidFill>
                  <a:schemeClr val="accent2">
                    <a:lumMod val="50000"/>
                  </a:schemeClr>
                </a:solidFill>
                <a:latin typeface="Comic Sans MS" panose="030F0702030302020204" pitchFamily="66" charset="0"/>
                <a:ea typeface="BIZ UDMincho Medium" panose="02020500000000000000" pitchFamily="17" charset="-128"/>
              </a:rPr>
            </a:br>
            <a:r>
              <a:rPr lang="tr-TR" sz="4000" dirty="0" err="1">
                <a:solidFill>
                  <a:schemeClr val="accent2">
                    <a:lumMod val="50000"/>
                  </a:schemeClr>
                </a:solidFill>
                <a:latin typeface="Comic Sans MS" panose="030F0702030302020204" pitchFamily="66" charset="0"/>
                <a:ea typeface="BIZ UDMincho Medium" panose="02020500000000000000" pitchFamily="17" charset="-128"/>
              </a:rPr>
              <a:t>Pururavas</a:t>
            </a:r>
            <a:r>
              <a:rPr lang="tr-TR" sz="4000" dirty="0">
                <a:solidFill>
                  <a:schemeClr val="accent2">
                    <a:lumMod val="50000"/>
                  </a:schemeClr>
                </a:solidFill>
                <a:latin typeface="Comic Sans MS" panose="030F0702030302020204" pitchFamily="66" charset="0"/>
                <a:ea typeface="BIZ UDMincho Medium" panose="02020500000000000000" pitchFamily="17" charset="-128"/>
              </a:rPr>
              <a:t> ve </a:t>
            </a:r>
            <a:r>
              <a:rPr lang="tr-TR" sz="4000" dirty="0" err="1">
                <a:solidFill>
                  <a:schemeClr val="accent2">
                    <a:lumMod val="50000"/>
                  </a:schemeClr>
                </a:solidFill>
                <a:latin typeface="Comic Sans MS" panose="030F0702030302020204" pitchFamily="66" charset="0"/>
                <a:ea typeface="BIZ UDMincho Medium" panose="02020500000000000000" pitchFamily="17" charset="-128"/>
              </a:rPr>
              <a:t>Urvaşi</a:t>
            </a:r>
            <a:r>
              <a:rPr lang="tr-TR" sz="4000">
                <a:solidFill>
                  <a:schemeClr val="accent2">
                    <a:lumMod val="50000"/>
                  </a:schemeClr>
                </a:solidFill>
                <a:latin typeface="Comic Sans MS" panose="030F0702030302020204" pitchFamily="66" charset="0"/>
                <a:ea typeface="BIZ UDMincho Medium" panose="02020500000000000000" pitchFamily="17" charset="-128"/>
              </a:rPr>
              <a:t> Efsanesi</a:t>
            </a:r>
            <a:br>
              <a:rPr lang="tr-TR" sz="4000" dirty="0">
                <a:solidFill>
                  <a:schemeClr val="accent2">
                    <a:lumMod val="50000"/>
                  </a:schemeClr>
                </a:solidFill>
                <a:latin typeface="Comic Sans MS" panose="030F0702030302020204" pitchFamily="66" charset="0"/>
                <a:ea typeface="BIZ UDMincho Medium" panose="02020500000000000000" pitchFamily="17" charset="-128"/>
              </a:rPr>
            </a:br>
            <a:r>
              <a:rPr lang="tr-TR" sz="4000" dirty="0">
                <a:solidFill>
                  <a:schemeClr val="accent2">
                    <a:lumMod val="50000"/>
                  </a:schemeClr>
                </a:solidFill>
                <a:latin typeface="Comic Sans MS" panose="030F0702030302020204" pitchFamily="66" charset="0"/>
                <a:ea typeface="BIZ UDMincho Medium" panose="02020500000000000000" pitchFamily="17" charset="-128"/>
              </a:rPr>
              <a:t>(</a:t>
            </a:r>
            <a:r>
              <a:rPr lang="tr-TR" sz="4000" dirty="0" err="1">
                <a:solidFill>
                  <a:schemeClr val="accent2">
                    <a:lumMod val="50000"/>
                  </a:schemeClr>
                </a:solidFill>
                <a:latin typeface="Comic Sans MS" panose="030F0702030302020204" pitchFamily="66" charset="0"/>
                <a:ea typeface="BIZ UDMincho Medium" panose="02020500000000000000" pitchFamily="17" charset="-128"/>
              </a:rPr>
              <a:t>Şatapatha</a:t>
            </a:r>
            <a:r>
              <a:rPr lang="tr-TR" sz="4000" dirty="0">
                <a:solidFill>
                  <a:schemeClr val="accent2">
                    <a:lumMod val="50000"/>
                  </a:schemeClr>
                </a:solidFill>
                <a:latin typeface="Comic Sans MS" panose="030F0702030302020204" pitchFamily="66" charset="0"/>
                <a:ea typeface="BIZ UDMincho Medium" panose="02020500000000000000" pitchFamily="17" charset="-128"/>
              </a:rPr>
              <a:t> Brahmana)</a:t>
            </a:r>
            <a:br>
              <a:rPr lang="tr-TR" sz="4000" dirty="0">
                <a:solidFill>
                  <a:schemeClr val="accent2">
                    <a:lumMod val="50000"/>
                  </a:schemeClr>
                </a:solidFill>
                <a:latin typeface="Comic Sans MS" panose="030F0702030302020204" pitchFamily="66" charset="0"/>
                <a:ea typeface="BIZ UDMincho Medium" panose="02020500000000000000" pitchFamily="17" charset="-128"/>
              </a:rPr>
            </a:br>
            <a:br>
              <a:rPr lang="tr-TR" sz="4000" dirty="0">
                <a:solidFill>
                  <a:schemeClr val="accent2">
                    <a:lumMod val="50000"/>
                  </a:schemeClr>
                </a:solidFill>
                <a:latin typeface="Comic Sans MS" panose="030F0702030302020204" pitchFamily="66" charset="0"/>
                <a:ea typeface="BIZ UDMincho Medium" panose="02020500000000000000" pitchFamily="17" charset="-128"/>
              </a:rPr>
            </a:br>
            <a:r>
              <a:rPr lang="tr-TR" sz="4000" dirty="0">
                <a:solidFill>
                  <a:schemeClr val="accent2">
                    <a:lumMod val="50000"/>
                  </a:schemeClr>
                </a:solidFill>
                <a:latin typeface="Comic Sans MS" panose="030F0702030302020204" pitchFamily="66" charset="0"/>
                <a:ea typeface="BIZ UDMincho Medium" panose="02020500000000000000" pitchFamily="17" charset="-128"/>
              </a:rPr>
              <a:t>2. Hafta</a:t>
            </a:r>
            <a:endParaRPr lang="tr-TR" sz="4000" dirty="0"/>
          </a:p>
        </p:txBody>
      </p:sp>
      <p:sp>
        <p:nvSpPr>
          <p:cNvPr id="3" name="Alt Başlık 2">
            <a:extLst>
              <a:ext uri="{FF2B5EF4-FFF2-40B4-BE49-F238E27FC236}">
                <a16:creationId xmlns:a16="http://schemas.microsoft.com/office/drawing/2014/main" id="{880B83D4-58A9-4813-AE2A-5DC746BA3482}"/>
              </a:ext>
            </a:extLst>
          </p:cNvPr>
          <p:cNvSpPr>
            <a:spLocks noGrp="1"/>
          </p:cNvSpPr>
          <p:nvPr>
            <p:ph type="subTitle" idx="1"/>
          </p:nvPr>
        </p:nvSpPr>
        <p:spPr>
          <a:xfrm>
            <a:off x="4515377" y="4100513"/>
            <a:ext cx="7302549" cy="1801522"/>
          </a:xfrm>
        </p:spPr>
        <p:txBody>
          <a:bodyPr>
            <a:normAutofit fontScale="85000" lnSpcReduction="20000"/>
          </a:bodyPr>
          <a:lstStyle/>
          <a:p>
            <a:pPr algn="r"/>
            <a:r>
              <a:rPr lang="tr-TR" dirty="0">
                <a:solidFill>
                  <a:schemeClr val="accent2">
                    <a:lumMod val="50000"/>
                  </a:schemeClr>
                </a:solidFill>
                <a:latin typeface="Comic Sans MS" panose="030F0702030302020204" pitchFamily="66" charset="0"/>
              </a:rPr>
              <a:t>Prof. Dr. H. Derya CAN</a:t>
            </a:r>
          </a:p>
          <a:p>
            <a:pPr algn="r"/>
            <a:r>
              <a:rPr lang="tr-TR" dirty="0">
                <a:solidFill>
                  <a:schemeClr val="accent2">
                    <a:lumMod val="50000"/>
                  </a:schemeClr>
                </a:solidFill>
                <a:latin typeface="Comic Sans MS" panose="030F0702030302020204" pitchFamily="66" charset="0"/>
              </a:rPr>
              <a:t>Ankara Üniversitesi</a:t>
            </a:r>
          </a:p>
          <a:p>
            <a:pPr algn="r"/>
            <a:r>
              <a:rPr lang="tr-TR" dirty="0">
                <a:solidFill>
                  <a:schemeClr val="accent2">
                    <a:lumMod val="50000"/>
                  </a:schemeClr>
                </a:solidFill>
                <a:latin typeface="Comic Sans MS" panose="030F0702030302020204" pitchFamily="66" charset="0"/>
              </a:rPr>
              <a:t>Dil ve Tarih-Coğrafya Fakültesi</a:t>
            </a:r>
          </a:p>
          <a:p>
            <a:pPr algn="r"/>
            <a:r>
              <a:rPr lang="tr-TR" dirty="0">
                <a:solidFill>
                  <a:schemeClr val="accent2">
                    <a:lumMod val="50000"/>
                  </a:schemeClr>
                </a:solidFill>
                <a:latin typeface="Comic Sans MS" panose="030F0702030302020204" pitchFamily="66" charset="0"/>
              </a:rPr>
              <a:t>Doğu Dilleri ve Edebiyatları Bölümü</a:t>
            </a:r>
          </a:p>
          <a:p>
            <a:pPr algn="r"/>
            <a:r>
              <a:rPr lang="tr-TR" dirty="0">
                <a:solidFill>
                  <a:schemeClr val="accent2">
                    <a:lumMod val="50000"/>
                  </a:schemeClr>
                </a:solidFill>
                <a:latin typeface="Comic Sans MS" panose="030F0702030302020204" pitchFamily="66" charset="0"/>
              </a:rPr>
              <a:t>Hindoloji Anabilim Dalı</a:t>
            </a:r>
          </a:p>
          <a:p>
            <a:pPr algn="r"/>
            <a:endParaRPr lang="tr-TR" dirty="0"/>
          </a:p>
        </p:txBody>
      </p:sp>
    </p:spTree>
    <p:extLst>
      <p:ext uri="{BB962C8B-B14F-4D97-AF65-F5344CB8AC3E}">
        <p14:creationId xmlns:p14="http://schemas.microsoft.com/office/powerpoint/2010/main" val="1472740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03CCECC-616E-45EB-AF3E-998756800155}"/>
              </a:ext>
            </a:extLst>
          </p:cNvPr>
          <p:cNvSpPr/>
          <p:nvPr/>
        </p:nvSpPr>
        <p:spPr>
          <a:xfrm>
            <a:off x="2244436" y="279967"/>
            <a:ext cx="8007928" cy="7017306"/>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rPr>
              <a:t>11.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şöyle dedi: "Bundan böyle yılın son gecesi buraya gel. Bir gece için benimle birlikte olacaksın ve senin oğlun doğmuş olacak."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yılın son gecesi oraya geldi. Fakat o da ne? Orada altın bir saray vardı. </a:t>
            </a:r>
            <a:r>
              <a:rPr lang="tr-TR" sz="2400" dirty="0" err="1">
                <a:solidFill>
                  <a:schemeClr val="accent2">
                    <a:lumMod val="50000"/>
                  </a:schemeClr>
                </a:solidFill>
                <a:latin typeface="Comic Sans MS" panose="030F0702030302020204" pitchFamily="66" charset="0"/>
              </a:rPr>
              <a:t>Gandharvalar</a:t>
            </a:r>
            <a:r>
              <a:rPr lang="tr-TR" sz="2400" dirty="0">
                <a:solidFill>
                  <a:schemeClr val="accent2">
                    <a:lumMod val="50000"/>
                  </a:schemeClr>
                </a:solidFill>
                <a:latin typeface="Comic Sans MS" panose="030F0702030302020204" pitchFamily="66" charset="0"/>
              </a:rPr>
              <a:t> </a:t>
            </a:r>
            <a:r>
              <a:rPr lang="tr-TR" sz="2400" dirty="0" err="1">
                <a:solidFill>
                  <a:schemeClr val="accent2">
                    <a:lumMod val="50000"/>
                  </a:schemeClr>
                </a:solidFill>
                <a:latin typeface="Comic Sans MS" panose="030F0702030302020204" pitchFamily="66" charset="0"/>
              </a:rPr>
              <a:t>Pururavas'a</a:t>
            </a:r>
            <a:r>
              <a:rPr lang="tr-TR" sz="2400" dirty="0">
                <a:solidFill>
                  <a:schemeClr val="accent2">
                    <a:lumMod val="50000"/>
                  </a:schemeClr>
                </a:solidFill>
                <a:latin typeface="Comic Sans MS" panose="030F0702030302020204" pitchFamily="66" charset="0"/>
              </a:rPr>
              <a:t>: "İçeri gir dediler. Sonra </a:t>
            </a:r>
            <a:r>
              <a:rPr lang="tr-TR" sz="2400" dirty="0" err="1">
                <a:solidFill>
                  <a:schemeClr val="accent2">
                    <a:lumMod val="50000"/>
                  </a:schemeClr>
                </a:solidFill>
                <a:latin typeface="Comic Sans MS" panose="030F0702030302020204" pitchFamily="66" charset="0"/>
              </a:rPr>
              <a:t>Urvaşi'ye</a:t>
            </a:r>
            <a:r>
              <a:rPr lang="tr-TR" sz="2400" dirty="0">
                <a:solidFill>
                  <a:schemeClr val="accent2">
                    <a:lumMod val="50000"/>
                  </a:schemeClr>
                </a:solidFill>
                <a:latin typeface="Comic Sans MS" panose="030F0702030302020204" pitchFamily="66" charset="0"/>
              </a:rPr>
              <a:t> onun yanına gitme" emrini verdiler. </a:t>
            </a:r>
          </a:p>
          <a:p>
            <a:pPr algn="ctr">
              <a:lnSpc>
                <a:spcPct val="150000"/>
              </a:lnSpc>
            </a:pPr>
            <a:r>
              <a:rPr lang="tr-TR" sz="2400" dirty="0">
                <a:solidFill>
                  <a:schemeClr val="accent2">
                    <a:lumMod val="50000"/>
                  </a:schemeClr>
                </a:solidFill>
                <a:latin typeface="Comic Sans MS" panose="030F0702030302020204" pitchFamily="66" charset="0"/>
              </a:rPr>
              <a:t>12.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dedi ki: "Yarın sabah </a:t>
            </a:r>
            <a:r>
              <a:rPr lang="tr-TR" sz="2400" dirty="0" err="1">
                <a:solidFill>
                  <a:schemeClr val="accent2">
                    <a:lumMod val="50000"/>
                  </a:schemeClr>
                </a:solidFill>
                <a:latin typeface="Comic Sans MS" panose="030F0702030302020204" pitchFamily="66" charset="0"/>
              </a:rPr>
              <a:t>Gandharvalar</a:t>
            </a:r>
            <a:r>
              <a:rPr lang="tr-TR" sz="2400" dirty="0">
                <a:solidFill>
                  <a:schemeClr val="accent2">
                    <a:lumMod val="50000"/>
                  </a:schemeClr>
                </a:solidFill>
                <a:latin typeface="Comic Sans MS" panose="030F0702030302020204" pitchFamily="66" charset="0"/>
              </a:rPr>
              <a:t>, sana bir nimet bahşedecekler seçimini yapmalısın."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"Neyi seçmemi önerirsin."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"onlardan biri olmak istediğini söyle" dedi. Sabahleyin </a:t>
            </a:r>
            <a:r>
              <a:rPr lang="tr-TR" sz="2400" dirty="0" err="1">
                <a:solidFill>
                  <a:schemeClr val="accent2">
                    <a:lumMod val="50000"/>
                  </a:schemeClr>
                </a:solidFill>
                <a:latin typeface="Comic Sans MS" panose="030F0702030302020204" pitchFamily="66" charset="0"/>
              </a:rPr>
              <a:t>Gandharvalar</a:t>
            </a:r>
            <a:r>
              <a:rPr lang="tr-TR" sz="2400" dirty="0">
                <a:solidFill>
                  <a:schemeClr val="accent2">
                    <a:lumMod val="50000"/>
                  </a:schemeClr>
                </a:solidFill>
                <a:latin typeface="Comic Sans MS" panose="030F0702030302020204" pitchFamily="66" charset="0"/>
              </a:rPr>
              <a:t>, </a:t>
            </a:r>
            <a:r>
              <a:rPr lang="tr-TR" sz="2400" dirty="0" err="1">
                <a:solidFill>
                  <a:schemeClr val="accent2">
                    <a:lumMod val="50000"/>
                  </a:schemeClr>
                </a:solidFill>
                <a:latin typeface="Comic Sans MS" panose="030F0702030302020204" pitchFamily="66" charset="0"/>
              </a:rPr>
              <a:t>Pururavas'a</a:t>
            </a:r>
            <a:r>
              <a:rPr lang="tr-TR" sz="2400" dirty="0">
                <a:solidFill>
                  <a:schemeClr val="accent2">
                    <a:lumMod val="50000"/>
                  </a:schemeClr>
                </a:solidFill>
                <a:latin typeface="Comic Sans MS" panose="030F0702030302020204" pitchFamily="66" charset="0"/>
              </a:rPr>
              <a:t> bir nimet bahşetmek istediler.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 "Sizlerden biri olmak istiyorum" dedi. </a:t>
            </a:r>
          </a:p>
          <a:p>
            <a:r>
              <a:rPr lang="tr-TR" dirty="0"/>
              <a:t>1</a:t>
            </a:r>
          </a:p>
        </p:txBody>
      </p:sp>
    </p:spTree>
    <p:extLst>
      <p:ext uri="{BB962C8B-B14F-4D97-AF65-F5344CB8AC3E}">
        <p14:creationId xmlns:p14="http://schemas.microsoft.com/office/powerpoint/2010/main" val="2757137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8CE48DD-4F73-419F-BA03-E73B8CF858C3}"/>
              </a:ext>
            </a:extLst>
          </p:cNvPr>
          <p:cNvSpPr/>
          <p:nvPr/>
        </p:nvSpPr>
        <p:spPr>
          <a:xfrm>
            <a:off x="1828800" y="637309"/>
            <a:ext cx="8465127" cy="5909310"/>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rPr>
              <a:t>13. Onlar dedi ki: "Doğrusu hiçbir insan kutsal ateşe kurban sunmayı yapmadıkça bizden biri olamaz." Tavanın içine ateş koyarak ona verdiler. Ve dediler ki: "Bununla kurban sunduğunda bizden biri olacaksın." Ateşi ve oğlunu alarak evine doğru yola çıktı. Sonra ateşi ormana bıraktı. Sadece oğluyla birlikte köye gitti. (Geri döndü ve düşündü) 'Şimdi geri geldim. Fakat ateş yok olmuş. </a:t>
            </a:r>
            <a:r>
              <a:rPr lang="tr-TR" sz="2400" dirty="0" err="1">
                <a:solidFill>
                  <a:schemeClr val="accent2">
                    <a:lumMod val="50000"/>
                  </a:schemeClr>
                </a:solidFill>
                <a:latin typeface="Comic Sans MS" panose="030F0702030302020204" pitchFamily="66" charset="0"/>
              </a:rPr>
              <a:t>Aşvattha</a:t>
            </a:r>
            <a:r>
              <a:rPr lang="tr-TR" sz="2400" dirty="0">
                <a:solidFill>
                  <a:schemeClr val="accent2">
                    <a:lumMod val="50000"/>
                  </a:schemeClr>
                </a:solidFill>
                <a:latin typeface="Comic Sans MS" panose="030F0702030302020204" pitchFamily="66" charset="0"/>
              </a:rPr>
              <a:t> ağacından oluşan ateşe ne olmuştu? Sami ağacından yapılmış tavaya ne olmuştu? Sonra </a:t>
            </a:r>
            <a:r>
              <a:rPr lang="tr-TR" sz="2400" dirty="0" err="1">
                <a:solidFill>
                  <a:schemeClr val="accent2">
                    <a:lumMod val="50000"/>
                  </a:schemeClr>
                </a:solidFill>
                <a:latin typeface="Comic Sans MS" panose="030F0702030302020204" pitchFamily="66" charset="0"/>
              </a:rPr>
              <a:t>Gandharvaların</a:t>
            </a:r>
            <a:r>
              <a:rPr lang="tr-TR" sz="2400" dirty="0">
                <a:solidFill>
                  <a:schemeClr val="accent2">
                    <a:lumMod val="50000"/>
                  </a:schemeClr>
                </a:solidFill>
                <a:latin typeface="Comic Sans MS" panose="030F0702030302020204" pitchFamily="66" charset="0"/>
              </a:rPr>
              <a:t> yanına geri döndü. </a:t>
            </a:r>
          </a:p>
          <a:p>
            <a:r>
              <a:rPr lang="tr-TR" dirty="0"/>
              <a:t>1</a:t>
            </a:r>
          </a:p>
        </p:txBody>
      </p:sp>
    </p:spTree>
    <p:extLst>
      <p:ext uri="{BB962C8B-B14F-4D97-AF65-F5344CB8AC3E}">
        <p14:creationId xmlns:p14="http://schemas.microsoft.com/office/powerpoint/2010/main" val="4004179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4586364-24BD-422E-93C7-AD096BCB1158}"/>
              </a:ext>
            </a:extLst>
          </p:cNvPr>
          <p:cNvSpPr/>
          <p:nvPr/>
        </p:nvSpPr>
        <p:spPr>
          <a:xfrm>
            <a:off x="2757055" y="457200"/>
            <a:ext cx="8187170" cy="5017079"/>
          </a:xfrm>
          <a:prstGeom prst="rect">
            <a:avLst/>
          </a:prstGeom>
        </p:spPr>
        <p:txBody>
          <a:bodyPr wrap="square">
            <a:spAutoFit/>
          </a:bodyPr>
          <a:lstStyle/>
          <a:p>
            <a:pPr algn="ctr">
              <a:lnSpc>
                <a:spcPct val="150000"/>
              </a:lnSpc>
            </a:pPr>
            <a:r>
              <a:rPr lang="tr-TR" sz="2400" dirty="0">
                <a:latin typeface="Comic Sans MS" panose="030F0702030302020204" pitchFamily="66" charset="0"/>
              </a:rPr>
              <a:t>14. Onlar dedi ki: " Bütün yıl dört insanı doyuracak kadar pirinci pişir ve bu </a:t>
            </a:r>
            <a:r>
              <a:rPr lang="tr-TR" sz="2400" dirty="0" err="1">
                <a:latin typeface="Comic Sans MS" panose="030F0702030302020204" pitchFamily="66" charset="0"/>
              </a:rPr>
              <a:t>Aşvattha</a:t>
            </a:r>
            <a:r>
              <a:rPr lang="tr-TR" sz="2400" dirty="0">
                <a:latin typeface="Comic Sans MS" panose="030F0702030302020204" pitchFamily="66" charset="0"/>
              </a:rPr>
              <a:t> ağacından her yıl üç kütük al, onları eritilmiş tereyağı ile yağla ve içinde 'yağ' ve 'kütük' olan beyitlerle ateşin üzerine koy. Oradan meydana gelecek olan ateş, gerekli ateş olacak." </a:t>
            </a:r>
          </a:p>
          <a:p>
            <a:pPr algn="ctr">
              <a:lnSpc>
                <a:spcPct val="150000"/>
              </a:lnSpc>
            </a:pPr>
            <a:r>
              <a:rPr lang="tr-TR" sz="2400" dirty="0">
                <a:latin typeface="Comic Sans MS" panose="030F0702030302020204" pitchFamily="66" charset="0"/>
              </a:rPr>
              <a:t>15. Onlar dedi ki: " Fakat o olduğu gibi derin bir ilimdir. Kendine ateş yakma çubuğu alarak </a:t>
            </a:r>
            <a:r>
              <a:rPr lang="tr-TR" sz="2400" dirty="0" err="1">
                <a:latin typeface="Comic Sans MS" panose="030F0702030302020204" pitchFamily="66" charset="0"/>
              </a:rPr>
              <a:t>Aşvattha</a:t>
            </a:r>
            <a:r>
              <a:rPr lang="tr-TR" sz="2400" dirty="0">
                <a:latin typeface="Comic Sans MS" panose="030F0702030302020204" pitchFamily="66" charset="0"/>
              </a:rPr>
              <a:t> ağacının üstteki dalını ve Sami ağacının alttaki dalını seç. Oradan meydana gelecek olan ateş gerekli ateş olacak." </a:t>
            </a:r>
          </a:p>
        </p:txBody>
      </p:sp>
    </p:spTree>
    <p:extLst>
      <p:ext uri="{BB962C8B-B14F-4D97-AF65-F5344CB8AC3E}">
        <p14:creationId xmlns:p14="http://schemas.microsoft.com/office/powerpoint/2010/main" val="2205998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857C1B7-457A-4E0E-BF13-42B6FAAAC4B8}"/>
              </a:ext>
            </a:extLst>
          </p:cNvPr>
          <p:cNvSpPr/>
          <p:nvPr/>
        </p:nvSpPr>
        <p:spPr>
          <a:xfrm>
            <a:off x="2586038" y="714375"/>
            <a:ext cx="8629649" cy="5571077"/>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rPr>
              <a:t>16. Onlar dedi ki: " Fakat o olduğu gibi derin bir ilimdir. </a:t>
            </a:r>
            <a:r>
              <a:rPr lang="tr-TR" sz="2400" dirty="0" err="1">
                <a:solidFill>
                  <a:schemeClr val="accent2">
                    <a:lumMod val="50000"/>
                  </a:schemeClr>
                </a:solidFill>
                <a:latin typeface="Comic Sans MS" panose="030F0702030302020204" pitchFamily="66" charset="0"/>
              </a:rPr>
              <a:t>Aşvattha</a:t>
            </a:r>
            <a:r>
              <a:rPr lang="tr-TR" sz="2400" dirty="0">
                <a:solidFill>
                  <a:schemeClr val="accent2">
                    <a:lumMod val="50000"/>
                  </a:schemeClr>
                </a:solidFill>
                <a:latin typeface="Comic Sans MS" panose="030F0702030302020204" pitchFamily="66" charset="0"/>
              </a:rPr>
              <a:t> ağacının üstteki dalından ve </a:t>
            </a:r>
            <a:r>
              <a:rPr lang="tr-TR" sz="2400" dirty="0" err="1">
                <a:solidFill>
                  <a:schemeClr val="accent2">
                    <a:lumMod val="50000"/>
                  </a:schemeClr>
                </a:solidFill>
                <a:latin typeface="Comic Sans MS" panose="030F0702030302020204" pitchFamily="66" charset="0"/>
              </a:rPr>
              <a:t>Aşvattha</a:t>
            </a:r>
            <a:r>
              <a:rPr lang="tr-TR" sz="2400" dirty="0">
                <a:solidFill>
                  <a:schemeClr val="accent2">
                    <a:lumMod val="50000"/>
                  </a:schemeClr>
                </a:solidFill>
                <a:latin typeface="Comic Sans MS" panose="030F0702030302020204" pitchFamily="66" charset="0"/>
              </a:rPr>
              <a:t> ağacının alttaki dalından ise kendin için yap. Oradan meydana gelecek olan ateş, gerekli ateş olacak. </a:t>
            </a:r>
          </a:p>
          <a:p>
            <a:pPr algn="ctr">
              <a:lnSpc>
                <a:spcPct val="150000"/>
              </a:lnSpc>
            </a:pPr>
            <a:r>
              <a:rPr lang="tr-TR" sz="2400" dirty="0">
                <a:solidFill>
                  <a:schemeClr val="accent2">
                    <a:lumMod val="50000"/>
                  </a:schemeClr>
                </a:solidFill>
                <a:latin typeface="Comic Sans MS" panose="030F0702030302020204" pitchFamily="66" charset="0"/>
              </a:rPr>
              <a:t>17. Sonra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a:t>
            </a:r>
            <a:r>
              <a:rPr lang="tr-TR" sz="2400" dirty="0" err="1">
                <a:solidFill>
                  <a:schemeClr val="accent2">
                    <a:lumMod val="50000"/>
                  </a:schemeClr>
                </a:solidFill>
                <a:latin typeface="Comic Sans MS" panose="030F0702030302020204" pitchFamily="66" charset="0"/>
              </a:rPr>
              <a:t>Aşvattha</a:t>
            </a:r>
            <a:r>
              <a:rPr lang="tr-TR" sz="2400" dirty="0">
                <a:solidFill>
                  <a:schemeClr val="accent2">
                    <a:lumMod val="50000"/>
                  </a:schemeClr>
                </a:solidFill>
                <a:latin typeface="Comic Sans MS" panose="030F0702030302020204" pitchFamily="66" charset="0"/>
              </a:rPr>
              <a:t> ağacının üsteki dalından ve alttaki dalından kendisi için ateş yaptı ve oradan meydana gelen ateş, kutsal ateşti. </a:t>
            </a:r>
            <a:r>
              <a:rPr lang="tr-TR" sz="2400" dirty="0" err="1">
                <a:solidFill>
                  <a:schemeClr val="accent2">
                    <a:lumMod val="50000"/>
                  </a:schemeClr>
                </a:solidFill>
                <a:latin typeface="Comic Sans MS" panose="030F0702030302020204" pitchFamily="66" charset="0"/>
              </a:rPr>
              <a:t>Gandharvalara</a:t>
            </a:r>
            <a:r>
              <a:rPr lang="tr-TR" sz="2400" dirty="0">
                <a:solidFill>
                  <a:schemeClr val="accent2">
                    <a:lumMod val="50000"/>
                  </a:schemeClr>
                </a:solidFill>
                <a:latin typeface="Comic Sans MS" panose="030F0702030302020204" pitchFamily="66" charset="0"/>
              </a:rPr>
              <a:t> kurban sunarak o bir </a:t>
            </a:r>
            <a:r>
              <a:rPr lang="tr-TR" sz="2400" dirty="0" err="1">
                <a:solidFill>
                  <a:schemeClr val="accent2">
                    <a:lumMod val="50000"/>
                  </a:schemeClr>
                </a:solidFill>
                <a:latin typeface="Comic Sans MS" panose="030F0702030302020204" pitchFamily="66" charset="0"/>
              </a:rPr>
              <a:t>Gandharva</a:t>
            </a:r>
            <a:r>
              <a:rPr lang="tr-TR" sz="2400" dirty="0">
                <a:solidFill>
                  <a:schemeClr val="accent2">
                    <a:lumMod val="50000"/>
                  </a:schemeClr>
                </a:solidFill>
                <a:latin typeface="Comic Sans MS" panose="030F0702030302020204" pitchFamily="66" charset="0"/>
              </a:rPr>
              <a:t> haline geldi. O yüzden O </a:t>
            </a:r>
            <a:r>
              <a:rPr lang="tr-TR" sz="2400" dirty="0" err="1">
                <a:solidFill>
                  <a:schemeClr val="accent2">
                    <a:lumMod val="50000"/>
                  </a:schemeClr>
                </a:solidFill>
                <a:latin typeface="Comic Sans MS" panose="030F0702030302020204" pitchFamily="66" charset="0"/>
              </a:rPr>
              <a:t>Aşvattha</a:t>
            </a:r>
            <a:r>
              <a:rPr lang="tr-TR" sz="2400" dirty="0">
                <a:solidFill>
                  <a:schemeClr val="accent2">
                    <a:lumMod val="50000"/>
                  </a:schemeClr>
                </a:solidFill>
                <a:latin typeface="Comic Sans MS" panose="030F0702030302020204" pitchFamily="66" charset="0"/>
              </a:rPr>
              <a:t> ağacının üsteki ve alttaki dalını alsın ve gerekli ateşi yaksın; ona kurban sunarak bir </a:t>
            </a:r>
            <a:r>
              <a:rPr lang="tr-TR" sz="2400" dirty="0" err="1">
                <a:solidFill>
                  <a:schemeClr val="accent2">
                    <a:lumMod val="50000"/>
                  </a:schemeClr>
                </a:solidFill>
                <a:latin typeface="Comic Sans MS" panose="030F0702030302020204" pitchFamily="66" charset="0"/>
              </a:rPr>
              <a:t>Gandharva</a:t>
            </a:r>
            <a:r>
              <a:rPr lang="tr-TR" sz="2400" dirty="0">
                <a:solidFill>
                  <a:schemeClr val="accent2">
                    <a:lumMod val="50000"/>
                  </a:schemeClr>
                </a:solidFill>
                <a:latin typeface="Comic Sans MS" panose="030F0702030302020204" pitchFamily="66" charset="0"/>
              </a:rPr>
              <a:t> haline gelsin. </a:t>
            </a:r>
          </a:p>
        </p:txBody>
      </p:sp>
    </p:spTree>
    <p:extLst>
      <p:ext uri="{BB962C8B-B14F-4D97-AF65-F5344CB8AC3E}">
        <p14:creationId xmlns:p14="http://schemas.microsoft.com/office/powerpoint/2010/main" val="562244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C824D0-5BAC-4EB5-8EE4-5F43FFA2C96F}"/>
              </a:ext>
            </a:extLst>
          </p:cNvPr>
          <p:cNvSpPr>
            <a:spLocks noGrp="1"/>
          </p:cNvSpPr>
          <p:nvPr>
            <p:ph type="title"/>
          </p:nvPr>
        </p:nvSpPr>
        <p:spPr/>
        <p:txBody>
          <a:bodyPr>
            <a:normAutofit/>
          </a:bodyPr>
          <a:lstStyle/>
          <a:p>
            <a:r>
              <a:rPr lang="tr-TR" sz="2400" dirty="0">
                <a:solidFill>
                  <a:schemeClr val="accent2">
                    <a:lumMod val="75000"/>
                  </a:schemeClr>
                </a:solidFill>
                <a:latin typeface="Comic Sans MS" panose="030F0702030302020204" pitchFamily="66" charset="0"/>
              </a:rPr>
              <a:t>ŞATAPATHA BRAHMANA</a:t>
            </a:r>
          </a:p>
        </p:txBody>
      </p:sp>
      <p:sp>
        <p:nvSpPr>
          <p:cNvPr id="3" name="İçerik Yer Tutucusu 2">
            <a:extLst>
              <a:ext uri="{FF2B5EF4-FFF2-40B4-BE49-F238E27FC236}">
                <a16:creationId xmlns:a16="http://schemas.microsoft.com/office/drawing/2014/main" id="{D7EB6943-C345-4E23-9770-F2FF5B447321}"/>
              </a:ext>
            </a:extLst>
          </p:cNvPr>
          <p:cNvSpPr>
            <a:spLocks noGrp="1"/>
          </p:cNvSpPr>
          <p:nvPr>
            <p:ph idx="1"/>
          </p:nvPr>
        </p:nvSpPr>
        <p:spPr>
          <a:xfrm>
            <a:off x="3200399" y="2666999"/>
            <a:ext cx="7329489" cy="3124201"/>
          </a:xfrm>
        </p:spPr>
        <p:txBody>
          <a:bodyPr/>
          <a:lstStyle/>
          <a:p>
            <a:pPr marL="0" indent="0" algn="ctr">
              <a:lnSpc>
                <a:spcPct val="150000"/>
              </a:lnSpc>
              <a:buNone/>
            </a:pPr>
            <a:r>
              <a:rPr lang="tr-TR" dirty="0">
                <a:solidFill>
                  <a:schemeClr val="accent2">
                    <a:lumMod val="50000"/>
                  </a:schemeClr>
                </a:solidFill>
                <a:latin typeface="Comic Sans MS" panose="030F0702030302020204" pitchFamily="66" charset="0"/>
              </a:rPr>
              <a:t>İlk izlerini </a:t>
            </a:r>
            <a:r>
              <a:rPr lang="tr-TR" dirty="0" err="1">
                <a:solidFill>
                  <a:schemeClr val="accent2">
                    <a:lumMod val="50000"/>
                  </a:schemeClr>
                </a:solidFill>
                <a:latin typeface="Comic Sans MS" panose="030F0702030302020204" pitchFamily="66" charset="0"/>
              </a:rPr>
              <a:t>Rgveda</a:t>
            </a:r>
            <a:r>
              <a:rPr lang="tr-TR" dirty="0">
                <a:solidFill>
                  <a:schemeClr val="accent2">
                    <a:lumMod val="50000"/>
                  </a:schemeClr>
                </a:solidFill>
                <a:latin typeface="Comic Sans MS" panose="030F0702030302020204" pitchFamily="66" charset="0"/>
              </a:rPr>
              <a:t> içinde bulduğumuz </a:t>
            </a:r>
            <a:r>
              <a:rPr lang="tr-TR" dirty="0" err="1">
                <a:solidFill>
                  <a:schemeClr val="accent2">
                    <a:lumMod val="50000"/>
                  </a:schemeClr>
                </a:solidFill>
                <a:latin typeface="Comic Sans MS" panose="030F0702030302020204" pitchFamily="66" charset="0"/>
              </a:rPr>
              <a:t>Pururavas</a:t>
            </a:r>
            <a:r>
              <a:rPr lang="tr-TR" dirty="0">
                <a:solidFill>
                  <a:schemeClr val="accent2">
                    <a:lumMod val="50000"/>
                  </a:schemeClr>
                </a:solidFill>
                <a:latin typeface="Comic Sans MS" panose="030F0702030302020204" pitchFamily="66" charset="0"/>
              </a:rPr>
              <a:t> ve </a:t>
            </a:r>
            <a:r>
              <a:rPr lang="tr-TR" dirty="0" err="1">
                <a:solidFill>
                  <a:schemeClr val="accent2">
                    <a:lumMod val="50000"/>
                  </a:schemeClr>
                </a:solidFill>
                <a:latin typeface="Comic Sans MS" panose="030F0702030302020204" pitchFamily="66" charset="0"/>
              </a:rPr>
              <a:t>Urvaşi</a:t>
            </a:r>
            <a:r>
              <a:rPr lang="tr-TR" dirty="0">
                <a:solidFill>
                  <a:schemeClr val="accent2">
                    <a:lumMod val="50000"/>
                  </a:schemeClr>
                </a:solidFill>
                <a:latin typeface="Comic Sans MS" panose="030F0702030302020204" pitchFamily="66" charset="0"/>
              </a:rPr>
              <a:t> öyküsünün </a:t>
            </a:r>
            <a:r>
              <a:rPr lang="tr-TR" dirty="0" err="1">
                <a:solidFill>
                  <a:schemeClr val="accent2">
                    <a:lumMod val="50000"/>
                  </a:schemeClr>
                </a:solidFill>
                <a:latin typeface="Comic Sans MS" panose="030F0702030302020204" pitchFamily="66" charset="0"/>
              </a:rPr>
              <a:t>Şatapatha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Brahmana'daki</a:t>
            </a:r>
            <a:r>
              <a:rPr lang="tr-TR" sz="2000" dirty="0">
                <a:solidFill>
                  <a:schemeClr val="accent2">
                    <a:lumMod val="50000"/>
                  </a:schemeClr>
                </a:solidFill>
                <a:latin typeface="Comic Sans MS" panose="030F0702030302020204" pitchFamily="66" charset="0"/>
              </a:rPr>
              <a:t>(5,XI,5) </a:t>
            </a:r>
            <a:r>
              <a:rPr lang="tr-TR" dirty="0">
                <a:solidFill>
                  <a:schemeClr val="accent2">
                    <a:lumMod val="50000"/>
                  </a:schemeClr>
                </a:solidFill>
                <a:latin typeface="Comic Sans MS" panose="030F0702030302020204" pitchFamily="66" charset="0"/>
              </a:rPr>
              <a:t>anlatımı şöyledir:</a:t>
            </a:r>
          </a:p>
          <a:p>
            <a:endParaRPr lang="tr-TR" dirty="0"/>
          </a:p>
        </p:txBody>
      </p:sp>
    </p:spTree>
    <p:extLst>
      <p:ext uri="{BB962C8B-B14F-4D97-AF65-F5344CB8AC3E}">
        <p14:creationId xmlns:p14="http://schemas.microsoft.com/office/powerpoint/2010/main" val="3996305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06EB80A-0A4C-405B-BFC4-87FA31772BE7}"/>
              </a:ext>
            </a:extLst>
          </p:cNvPr>
          <p:cNvSpPr/>
          <p:nvPr/>
        </p:nvSpPr>
        <p:spPr>
          <a:xfrm>
            <a:off x="3020291" y="1939637"/>
            <a:ext cx="6123709" cy="1693092"/>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rPr>
              <a:t>İlk izlerini </a:t>
            </a:r>
            <a:r>
              <a:rPr lang="tr-TR" sz="2400" dirty="0" err="1">
                <a:solidFill>
                  <a:schemeClr val="accent2">
                    <a:lumMod val="50000"/>
                  </a:schemeClr>
                </a:solidFill>
                <a:latin typeface="Comic Sans MS" panose="030F0702030302020204" pitchFamily="66" charset="0"/>
              </a:rPr>
              <a:t>Rgveda</a:t>
            </a:r>
            <a:r>
              <a:rPr lang="tr-TR" sz="2400" dirty="0">
                <a:solidFill>
                  <a:schemeClr val="accent2">
                    <a:lumMod val="50000"/>
                  </a:schemeClr>
                </a:solidFill>
                <a:latin typeface="Comic Sans MS" panose="030F0702030302020204" pitchFamily="66" charset="0"/>
              </a:rPr>
              <a:t> içinde bulduğumuz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ve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öyküsünün </a:t>
            </a:r>
            <a:r>
              <a:rPr lang="tr-TR" sz="2400" dirty="0" err="1">
                <a:solidFill>
                  <a:schemeClr val="accent2">
                    <a:lumMod val="50000"/>
                  </a:schemeClr>
                </a:solidFill>
                <a:latin typeface="Comic Sans MS" panose="030F0702030302020204" pitchFamily="66" charset="0"/>
              </a:rPr>
              <a:t>Şatapatha</a:t>
            </a:r>
            <a:r>
              <a:rPr lang="tr-TR" sz="2400" dirty="0">
                <a:solidFill>
                  <a:schemeClr val="accent2">
                    <a:lumMod val="50000"/>
                  </a:schemeClr>
                </a:solidFill>
                <a:latin typeface="Comic Sans MS" panose="030F0702030302020204" pitchFamily="66" charset="0"/>
              </a:rPr>
              <a:t> </a:t>
            </a:r>
            <a:r>
              <a:rPr lang="tr-TR" sz="2400" dirty="0" err="1">
                <a:solidFill>
                  <a:schemeClr val="accent2">
                    <a:lumMod val="50000"/>
                  </a:schemeClr>
                </a:solidFill>
                <a:latin typeface="Comic Sans MS" panose="030F0702030302020204" pitchFamily="66" charset="0"/>
              </a:rPr>
              <a:t>Brahmana'daki</a:t>
            </a:r>
            <a:r>
              <a:rPr lang="tr-TR" sz="2000" dirty="0">
                <a:solidFill>
                  <a:schemeClr val="accent2">
                    <a:lumMod val="50000"/>
                  </a:schemeClr>
                </a:solidFill>
                <a:latin typeface="Comic Sans MS" panose="030F0702030302020204" pitchFamily="66" charset="0"/>
              </a:rPr>
              <a:t>(5,XI,5) </a:t>
            </a:r>
            <a:r>
              <a:rPr lang="tr-TR" sz="2400" dirty="0">
                <a:solidFill>
                  <a:schemeClr val="accent2">
                    <a:lumMod val="50000"/>
                  </a:schemeClr>
                </a:solidFill>
                <a:latin typeface="Comic Sans MS" panose="030F0702030302020204" pitchFamily="66" charset="0"/>
              </a:rPr>
              <a:t>anlatımı şöyledir:</a:t>
            </a:r>
          </a:p>
        </p:txBody>
      </p:sp>
    </p:spTree>
    <p:extLst>
      <p:ext uri="{BB962C8B-B14F-4D97-AF65-F5344CB8AC3E}">
        <p14:creationId xmlns:p14="http://schemas.microsoft.com/office/powerpoint/2010/main" val="4008858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8ACA278-CBDA-4E8D-B271-144C4BF51C29}"/>
              </a:ext>
            </a:extLst>
          </p:cNvPr>
          <p:cNvSpPr/>
          <p:nvPr/>
        </p:nvSpPr>
        <p:spPr>
          <a:xfrm>
            <a:off x="2576945" y="235527"/>
            <a:ext cx="8562109" cy="5571077"/>
          </a:xfrm>
          <a:prstGeom prst="rect">
            <a:avLst/>
          </a:prstGeom>
        </p:spPr>
        <p:txBody>
          <a:bodyPr wrap="square">
            <a:spAutoFit/>
          </a:bodyPr>
          <a:lstStyle/>
          <a:p>
            <a:pPr algn="ctr">
              <a:lnSpc>
                <a:spcPct val="150000"/>
              </a:lnSpc>
            </a:pPr>
            <a:r>
              <a:rPr lang="tr-TR" dirty="0"/>
              <a:t>1</a:t>
            </a:r>
            <a:r>
              <a:rPr lang="tr-TR" sz="2400" dirty="0">
                <a:solidFill>
                  <a:schemeClr val="accent2">
                    <a:lumMod val="50000"/>
                  </a:schemeClr>
                </a:solidFill>
                <a:latin typeface="Comic Sans MS" panose="030F0702030302020204" pitchFamily="66" charset="0"/>
              </a:rPr>
              <a:t>. Peri kızı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a:t>
            </a:r>
            <a:r>
              <a:rPr lang="tr-TR" sz="2400" dirty="0" err="1">
                <a:solidFill>
                  <a:schemeClr val="accent2">
                    <a:lumMod val="50000"/>
                  </a:schemeClr>
                </a:solidFill>
                <a:latin typeface="Comic Sans MS" panose="030F0702030302020204" pitchFamily="66" charset="0"/>
              </a:rPr>
              <a:t>İda'nın</a:t>
            </a:r>
            <a:r>
              <a:rPr lang="tr-TR" sz="2400" dirty="0">
                <a:solidFill>
                  <a:schemeClr val="accent2">
                    <a:lumMod val="50000"/>
                  </a:schemeClr>
                </a:solidFill>
                <a:latin typeface="Comic Sans MS" panose="030F0702030302020204" pitchFamily="66" charset="0"/>
              </a:rPr>
              <a:t> oğlu </a:t>
            </a:r>
            <a:r>
              <a:rPr lang="tr-TR" sz="2400" dirty="0" err="1">
                <a:solidFill>
                  <a:schemeClr val="accent2">
                    <a:lumMod val="50000"/>
                  </a:schemeClr>
                </a:solidFill>
                <a:latin typeface="Comic Sans MS" panose="030F0702030302020204" pitchFamily="66" charset="0"/>
              </a:rPr>
              <a:t>Pururavas'a</a:t>
            </a:r>
            <a:r>
              <a:rPr lang="tr-TR" sz="2400" dirty="0">
                <a:solidFill>
                  <a:schemeClr val="accent2">
                    <a:lumMod val="50000"/>
                  </a:schemeClr>
                </a:solidFill>
                <a:latin typeface="Comic Sans MS" panose="030F0702030302020204" pitchFamily="66" charset="0"/>
              </a:rPr>
              <a:t> aşık oldu. Onunla evlendiğinde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şöyle dedi: "Günde üç kere benimle birlikte olacaksın; fakat benim isteğim dışında benimle cinsel ilişkide bulunmayacaksın ve seni çıplak görmeyeceğim, çünkü bu biz kadınların davranış biçimidir. 2.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uzun bir zaman onunla birlikte yaşadı. Sonra </a:t>
            </a:r>
            <a:r>
              <a:rPr lang="tr-TR" sz="2400" dirty="0" err="1">
                <a:solidFill>
                  <a:schemeClr val="accent2">
                    <a:lumMod val="50000"/>
                  </a:schemeClr>
                </a:solidFill>
                <a:latin typeface="Comic Sans MS" panose="030F0702030302020204" pitchFamily="66" charset="0"/>
              </a:rPr>
              <a:t>Gandharvalar</a:t>
            </a:r>
            <a:r>
              <a:rPr lang="tr-TR" sz="2400" dirty="0">
                <a:solidFill>
                  <a:schemeClr val="accent2">
                    <a:lumMod val="50000"/>
                  </a:schemeClr>
                </a:solidFill>
                <a:latin typeface="Comic Sans MS" panose="030F0702030302020204" pitchFamily="66" charset="0"/>
              </a:rPr>
              <a:t> aralarında şöyle konuştular: "Doğrusu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uzun zamandır insanlar arasında yaşıyor: Hileyle onu geri getirebiliriz." </a:t>
            </a:r>
            <a:r>
              <a:rPr lang="tr-TR" sz="2400" dirty="0" err="1">
                <a:solidFill>
                  <a:schemeClr val="accent2">
                    <a:lumMod val="50000"/>
                  </a:schemeClr>
                </a:solidFill>
                <a:latin typeface="Comic Sans MS" panose="030F0702030302020204" pitchFamily="66" charset="0"/>
              </a:rPr>
              <a:t>Urvaşi'nin</a:t>
            </a:r>
            <a:r>
              <a:rPr lang="tr-TR" sz="2400" dirty="0">
                <a:solidFill>
                  <a:schemeClr val="accent2">
                    <a:lumMod val="50000"/>
                  </a:schemeClr>
                </a:solidFill>
                <a:latin typeface="Comic Sans MS" panose="030F0702030302020204" pitchFamily="66" charset="0"/>
              </a:rPr>
              <a:t> divanına iki dişi koyun bağlıydı. </a:t>
            </a:r>
            <a:r>
              <a:rPr lang="tr-TR" sz="2400" dirty="0" err="1">
                <a:solidFill>
                  <a:schemeClr val="accent2">
                    <a:lumMod val="50000"/>
                  </a:schemeClr>
                </a:solidFill>
                <a:latin typeface="Comic Sans MS" panose="030F0702030302020204" pitchFamily="66" charset="0"/>
              </a:rPr>
              <a:t>Gandharvalar</a:t>
            </a:r>
            <a:r>
              <a:rPr lang="tr-TR" sz="2400" dirty="0">
                <a:solidFill>
                  <a:schemeClr val="accent2">
                    <a:lumMod val="50000"/>
                  </a:schemeClr>
                </a:solidFill>
                <a:latin typeface="Comic Sans MS" panose="030F0702030302020204" pitchFamily="66" charset="0"/>
              </a:rPr>
              <a:t> bu koyunlardan birini kaçırdılar. </a:t>
            </a:r>
          </a:p>
        </p:txBody>
      </p:sp>
    </p:spTree>
    <p:extLst>
      <p:ext uri="{BB962C8B-B14F-4D97-AF65-F5344CB8AC3E}">
        <p14:creationId xmlns:p14="http://schemas.microsoft.com/office/powerpoint/2010/main" val="3283992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11295AC-941D-48B1-A41F-8920FFF1608F}"/>
              </a:ext>
            </a:extLst>
          </p:cNvPr>
          <p:cNvSpPr/>
          <p:nvPr/>
        </p:nvSpPr>
        <p:spPr>
          <a:xfrm>
            <a:off x="2687782" y="1136073"/>
            <a:ext cx="6456218" cy="2801088"/>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rPr>
              <a:t>3. "Yardım edin! </a:t>
            </a:r>
            <a:r>
              <a:rPr lang="tr-TR" sz="2400" dirty="0" err="1">
                <a:solidFill>
                  <a:schemeClr val="accent2">
                    <a:lumMod val="50000"/>
                  </a:schemeClr>
                </a:solidFill>
                <a:latin typeface="Comic Sans MS" panose="030F0702030302020204" pitchFamily="66" charset="0"/>
              </a:rPr>
              <a:t>Gandharvalar</a:t>
            </a:r>
            <a:r>
              <a:rPr lang="tr-TR" sz="2400" dirty="0">
                <a:solidFill>
                  <a:schemeClr val="accent2">
                    <a:lumMod val="50000"/>
                  </a:schemeClr>
                </a:solidFill>
                <a:latin typeface="Comic Sans MS" panose="030F0702030302020204" pitchFamily="66" charset="0"/>
              </a:rPr>
              <a:t> benim sevgili koyunumu alıp götürüyorlar, kahramanın, insanın olmadığı bir yerdeyim sanki" diye bağırdı. Bu arada </a:t>
            </a:r>
            <a:r>
              <a:rPr lang="tr-TR" sz="2400" dirty="0" err="1">
                <a:solidFill>
                  <a:schemeClr val="accent2">
                    <a:lumMod val="50000"/>
                  </a:schemeClr>
                </a:solidFill>
                <a:latin typeface="Comic Sans MS" panose="030F0702030302020204" pitchFamily="66" charset="0"/>
              </a:rPr>
              <a:t>Gandharvalar</a:t>
            </a:r>
            <a:r>
              <a:rPr lang="tr-TR" sz="2400" dirty="0">
                <a:solidFill>
                  <a:schemeClr val="accent2">
                    <a:lumMod val="50000"/>
                  </a:schemeClr>
                </a:solidFill>
                <a:latin typeface="Comic Sans MS" panose="030F0702030302020204" pitchFamily="66" charset="0"/>
              </a:rPr>
              <a:t> ikinci koyunu da kaçırdılar ve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aynı şekilde bağırdı. </a:t>
            </a:r>
          </a:p>
        </p:txBody>
      </p:sp>
    </p:spTree>
    <p:extLst>
      <p:ext uri="{BB962C8B-B14F-4D97-AF65-F5344CB8AC3E}">
        <p14:creationId xmlns:p14="http://schemas.microsoft.com/office/powerpoint/2010/main" val="1412812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BC10A9D-66D5-47DD-BF95-FBA707E2F27D}"/>
              </a:ext>
            </a:extLst>
          </p:cNvPr>
          <p:cNvSpPr/>
          <p:nvPr/>
        </p:nvSpPr>
        <p:spPr>
          <a:xfrm>
            <a:off x="1551709" y="595745"/>
            <a:ext cx="9199418" cy="5909310"/>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rPr>
              <a:t>4. Sonra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"benim bulunduğum yerde nasıl kahraman ve erkek bulunmaz," diye düşünerek çıplak olarak peşlerinden fırladı. Elbiselerinin üstünde olduğunu zannediyordu. </a:t>
            </a:r>
            <a:r>
              <a:rPr lang="tr-TR" sz="2400" dirty="0" err="1">
                <a:solidFill>
                  <a:schemeClr val="accent2">
                    <a:lumMod val="50000"/>
                  </a:schemeClr>
                </a:solidFill>
                <a:latin typeface="Comic Sans MS" panose="030F0702030302020204" pitchFamily="66" charset="0"/>
              </a:rPr>
              <a:t>Gandharvalar</a:t>
            </a:r>
            <a:r>
              <a:rPr lang="tr-TR" sz="2400" dirty="0">
                <a:solidFill>
                  <a:schemeClr val="accent2">
                    <a:lumMod val="50000"/>
                  </a:schemeClr>
                </a:solidFill>
                <a:latin typeface="Comic Sans MS" panose="030F0702030302020204" pitchFamily="66" charset="0"/>
              </a:rPr>
              <a:t> bir şimşek çaktılar ve etraf gündüzmüş gibi aydınlandı.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a:t>
            </a:r>
            <a:r>
              <a:rPr lang="tr-TR" sz="2400" dirty="0" err="1">
                <a:solidFill>
                  <a:schemeClr val="accent2">
                    <a:lumMod val="50000"/>
                  </a:schemeClr>
                </a:solidFill>
                <a:latin typeface="Comic Sans MS" panose="030F0702030302020204" pitchFamily="66" charset="0"/>
              </a:rPr>
              <a:t>Pururavas'ı</a:t>
            </a:r>
            <a:r>
              <a:rPr lang="tr-TR" sz="2400" dirty="0">
                <a:solidFill>
                  <a:schemeClr val="accent2">
                    <a:lumMod val="50000"/>
                  </a:schemeClr>
                </a:solidFill>
                <a:latin typeface="Comic Sans MS" panose="030F0702030302020204" pitchFamily="66" charset="0"/>
              </a:rPr>
              <a:t> çıplak gördü ve gözden kayboldu. Sonra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'işte geri geldim' dedi. Fakat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yoktu!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kederden ağlayarak bütün </a:t>
            </a:r>
            <a:r>
              <a:rPr lang="tr-TR" sz="2400" dirty="0" err="1">
                <a:solidFill>
                  <a:schemeClr val="accent2">
                    <a:lumMod val="50000"/>
                  </a:schemeClr>
                </a:solidFill>
                <a:latin typeface="Comic Sans MS" panose="030F0702030302020204" pitchFamily="66" charset="0"/>
              </a:rPr>
              <a:t>Kurukshetra'da</a:t>
            </a:r>
            <a:r>
              <a:rPr lang="tr-TR" sz="2400" dirty="0">
                <a:solidFill>
                  <a:schemeClr val="accent2">
                    <a:lumMod val="50000"/>
                  </a:schemeClr>
                </a:solidFill>
                <a:latin typeface="Comic Sans MS" panose="030F0702030302020204" pitchFamily="66" charset="0"/>
              </a:rPr>
              <a:t> dolaştı. Sonunda </a:t>
            </a:r>
            <a:r>
              <a:rPr lang="tr-TR" sz="2400" dirty="0" err="1">
                <a:solidFill>
                  <a:schemeClr val="accent2">
                    <a:lumMod val="50000"/>
                  </a:schemeClr>
                </a:solidFill>
                <a:latin typeface="Comic Sans MS" panose="030F0702030302020204" pitchFamily="66" charset="0"/>
              </a:rPr>
              <a:t>Anyatahplaksha</a:t>
            </a:r>
            <a:r>
              <a:rPr lang="tr-TR" sz="2400" dirty="0">
                <a:solidFill>
                  <a:schemeClr val="accent2">
                    <a:lumMod val="50000"/>
                  </a:schemeClr>
                </a:solidFill>
                <a:latin typeface="Comic Sans MS" panose="030F0702030302020204" pitchFamily="66" charset="0"/>
              </a:rPr>
              <a:t> adındaki lotus gölüne geldi. Gölün kenarında yürüdü; peri kızları gölde kuğu biçiminde yüzüyorlardı. </a:t>
            </a:r>
          </a:p>
          <a:p>
            <a:endParaRPr lang="tr-TR" dirty="0"/>
          </a:p>
        </p:txBody>
      </p:sp>
    </p:spTree>
    <p:extLst>
      <p:ext uri="{BB962C8B-B14F-4D97-AF65-F5344CB8AC3E}">
        <p14:creationId xmlns:p14="http://schemas.microsoft.com/office/powerpoint/2010/main" val="2227488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F6BCE59-0D50-4B4F-896B-071AF2C2D965}"/>
              </a:ext>
            </a:extLst>
          </p:cNvPr>
          <p:cNvSpPr/>
          <p:nvPr/>
        </p:nvSpPr>
        <p:spPr>
          <a:xfrm>
            <a:off x="2189018" y="332509"/>
            <a:ext cx="6954982" cy="6463308"/>
          </a:xfrm>
          <a:prstGeom prst="rect">
            <a:avLst/>
          </a:prstGeom>
        </p:spPr>
        <p:txBody>
          <a:bodyPr wrap="square">
            <a:spAutoFit/>
          </a:bodyPr>
          <a:lstStyle/>
          <a:p>
            <a:pPr algn="ctr">
              <a:lnSpc>
                <a:spcPct val="150000"/>
              </a:lnSpc>
            </a:pPr>
            <a:r>
              <a:rPr lang="tr-TR" sz="2400" dirty="0">
                <a:latin typeface="Comic Sans MS" panose="030F0702030302020204" pitchFamily="66" charset="0"/>
              </a:rPr>
              <a:t>5</a:t>
            </a:r>
            <a:r>
              <a:rPr lang="tr-TR" sz="2400" dirty="0">
                <a:solidFill>
                  <a:schemeClr val="accent2">
                    <a:lumMod val="50000"/>
                  </a:schemeClr>
                </a:solidFill>
                <a:latin typeface="Comic Sans MS" panose="030F0702030302020204" pitchFamily="66" charset="0"/>
              </a:rPr>
              <a:t>.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onu tanıdı ve dedi ki: "Benim birlikte yaşadığım insan budur." Bunun üzerine peri kızları "hadi ona görünelim" dediler.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"Öyle olsun" dedi ve birlikte </a:t>
            </a:r>
            <a:r>
              <a:rPr lang="tr-TR" sz="2400" dirty="0" err="1">
                <a:solidFill>
                  <a:schemeClr val="accent2">
                    <a:lumMod val="50000"/>
                  </a:schemeClr>
                </a:solidFill>
                <a:latin typeface="Comic Sans MS" panose="030F0702030302020204" pitchFamily="66" charset="0"/>
              </a:rPr>
              <a:t>Pururavas'a</a:t>
            </a:r>
            <a:r>
              <a:rPr lang="tr-TR" sz="2400" dirty="0">
                <a:solidFill>
                  <a:schemeClr val="accent2">
                    <a:lumMod val="50000"/>
                  </a:schemeClr>
                </a:solidFill>
                <a:latin typeface="Comic Sans MS" panose="030F0702030302020204" pitchFamily="66" charset="0"/>
              </a:rPr>
              <a:t> göründüler. </a:t>
            </a:r>
          </a:p>
          <a:p>
            <a:pPr algn="ctr">
              <a:lnSpc>
                <a:spcPct val="150000"/>
              </a:lnSpc>
            </a:pPr>
            <a:r>
              <a:rPr lang="tr-TR" sz="2400" dirty="0">
                <a:solidFill>
                  <a:schemeClr val="accent2">
                    <a:lumMod val="50000"/>
                  </a:schemeClr>
                </a:solidFill>
                <a:latin typeface="Comic Sans MS" panose="030F0702030302020204" pitchFamily="66" charset="0"/>
              </a:rPr>
              <a:t>6.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a:t>
            </a:r>
            <a:r>
              <a:rPr lang="tr-TR" sz="2400" dirty="0" err="1">
                <a:solidFill>
                  <a:schemeClr val="accent2">
                    <a:lumMod val="50000"/>
                  </a:schemeClr>
                </a:solidFill>
                <a:latin typeface="Comic Sans MS" panose="030F0702030302020204" pitchFamily="66" charset="0"/>
              </a:rPr>
              <a:t>Urvaşi'yi</a:t>
            </a:r>
            <a:r>
              <a:rPr lang="tr-TR" sz="2400" dirty="0">
                <a:solidFill>
                  <a:schemeClr val="accent2">
                    <a:lumMod val="50000"/>
                  </a:schemeClr>
                </a:solidFill>
                <a:latin typeface="Comic Sans MS" panose="030F0702030302020204" pitchFamily="66" charset="0"/>
              </a:rPr>
              <a:t> tanıdı ve ona yalvardı:6 "Ey benim merhametsiz karım, bundan önceki sözlerimizi geri alalım. Gizli kalmış sırlarımız gelecek günlerde bize mutluluk getirmeyecek. Dur lütfen. Konuşalım!" Ona bu şekilde </a:t>
            </a:r>
            <a:r>
              <a:rPr lang="tr-TR" sz="2400" dirty="0" err="1">
                <a:solidFill>
                  <a:schemeClr val="accent2">
                    <a:lumMod val="50000"/>
                  </a:schemeClr>
                </a:solidFill>
                <a:latin typeface="Comic Sans MS" panose="030F0702030302020204" pitchFamily="66" charset="0"/>
              </a:rPr>
              <a:t>birşeyler</a:t>
            </a:r>
            <a:r>
              <a:rPr lang="tr-TR" sz="2400" dirty="0">
                <a:solidFill>
                  <a:schemeClr val="accent2">
                    <a:lumMod val="50000"/>
                  </a:schemeClr>
                </a:solidFill>
                <a:latin typeface="Comic Sans MS" panose="030F0702030302020204" pitchFamily="66" charset="0"/>
              </a:rPr>
              <a:t> söylemeye çalıştı. </a:t>
            </a:r>
          </a:p>
          <a:p>
            <a:endParaRPr lang="tr-TR" dirty="0"/>
          </a:p>
        </p:txBody>
      </p:sp>
    </p:spTree>
    <p:extLst>
      <p:ext uri="{BB962C8B-B14F-4D97-AF65-F5344CB8AC3E}">
        <p14:creationId xmlns:p14="http://schemas.microsoft.com/office/powerpoint/2010/main" val="3400493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a:extLst>
              <a:ext uri="{FF2B5EF4-FFF2-40B4-BE49-F238E27FC236}">
                <a16:creationId xmlns:a16="http://schemas.microsoft.com/office/drawing/2014/main" id="{53ADCBB0-F68A-4693-BFD0-E2896176C1BC}"/>
              </a:ext>
            </a:extLst>
          </p:cNvPr>
          <p:cNvSpPr/>
          <p:nvPr/>
        </p:nvSpPr>
        <p:spPr>
          <a:xfrm>
            <a:off x="2327564" y="277091"/>
            <a:ext cx="7897091" cy="6679073"/>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rPr>
              <a:t>7.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şöyle cevap verdi: "Seninle konuşabileceğim ne olabilir ki? Şafak sökerken benim işim bitti: Evine geri dön, ben rüzgar gibiyim, beni yakalamak zor; size söylediğim şeyi yapmadınız. Beni yakalamak sizin için çok zor, evinize geri dönün!" Söylemeye çalıştığı şey buydu. </a:t>
            </a:r>
          </a:p>
          <a:p>
            <a:pPr algn="ctr">
              <a:lnSpc>
                <a:spcPct val="150000"/>
              </a:lnSpc>
            </a:pPr>
            <a:r>
              <a:rPr lang="tr-TR" sz="2400" dirty="0">
                <a:solidFill>
                  <a:schemeClr val="accent2">
                    <a:lumMod val="50000"/>
                  </a:schemeClr>
                </a:solidFill>
                <a:latin typeface="Comic Sans MS" panose="030F0702030302020204" pitchFamily="66" charset="0"/>
              </a:rPr>
              <a:t>8.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üzüntüyle dedi ki: "O halde dostun çok uzaklara dönülmez diyarlara gidecek; ya ölüm tanrıçasının kucağında yatacak ya da vahşi kurtlar onu yok edecek. Dostun ya kendini asacak ya da uzaklarda kurtlar, köpekler onu yok edecek." Söylemeye çalıştığı şey buydu. </a:t>
            </a:r>
          </a:p>
        </p:txBody>
      </p:sp>
    </p:spTree>
    <p:extLst>
      <p:ext uri="{BB962C8B-B14F-4D97-AF65-F5344CB8AC3E}">
        <p14:creationId xmlns:p14="http://schemas.microsoft.com/office/powerpoint/2010/main" val="3789940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3F58B87-48FB-4797-A3F2-5A00DE0D524A}"/>
              </a:ext>
            </a:extLst>
          </p:cNvPr>
          <p:cNvSpPr/>
          <p:nvPr/>
        </p:nvSpPr>
        <p:spPr>
          <a:xfrm>
            <a:off x="2660073" y="0"/>
            <a:ext cx="7453745" cy="6679073"/>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rPr>
              <a:t>9.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şöyle cevap verdi: "</a:t>
            </a:r>
            <a:r>
              <a:rPr lang="tr-TR" sz="2400" dirty="0" err="1">
                <a:solidFill>
                  <a:schemeClr val="accent2">
                    <a:lumMod val="50000"/>
                  </a:schemeClr>
                </a:solidFill>
                <a:latin typeface="Comic Sans MS" panose="030F0702030302020204" pitchFamily="66" charset="0"/>
              </a:rPr>
              <a:t>Pururavas</a:t>
            </a:r>
            <a:r>
              <a:rPr lang="tr-TR" sz="2400" dirty="0">
                <a:solidFill>
                  <a:schemeClr val="accent2">
                    <a:lumMod val="50000"/>
                  </a:schemeClr>
                </a:solidFill>
                <a:latin typeface="Comic Sans MS" panose="030F0702030302020204" pitchFamily="66" charset="0"/>
              </a:rPr>
              <a:t>, ölme! Kaçma! Vahşi kurtlar seni yok etmesin! Gerçekten kadınlarla arkadaşlık kurulmaz, onlar sırtlan kalplidir." "Boş verin! Kadınlarla arkadaşlık kurulmaz; evinize geri dönün." Söylemeye çalıştığı şey buydu. </a:t>
            </a:r>
          </a:p>
          <a:p>
            <a:pPr algn="ctr">
              <a:lnSpc>
                <a:spcPct val="150000"/>
              </a:lnSpc>
            </a:pPr>
            <a:r>
              <a:rPr lang="tr-TR" sz="2400" dirty="0">
                <a:solidFill>
                  <a:schemeClr val="accent2">
                    <a:lumMod val="50000"/>
                  </a:schemeClr>
                </a:solidFill>
                <a:latin typeface="Comic Sans MS" panose="030F0702030302020204" pitchFamily="66" charset="0"/>
              </a:rPr>
              <a:t>10. "Şekil değiştirip ölümlüler arasına geldiğimde dört yıl gece-gündüz yaşadım. Günde bir kere bir parça eritilmiş tereyağı yedim ve şimdi doydum artık." On beş beyitlik bu karşılıklı konuşma, Bahvrikalar11 tarafından nesilden </a:t>
            </a:r>
            <a:r>
              <a:rPr lang="tr-TR" sz="2400" dirty="0" err="1">
                <a:solidFill>
                  <a:schemeClr val="accent2">
                    <a:lumMod val="50000"/>
                  </a:schemeClr>
                </a:solidFill>
                <a:latin typeface="Comic Sans MS" panose="030F0702030302020204" pitchFamily="66" charset="0"/>
              </a:rPr>
              <a:t>nesile</a:t>
            </a:r>
            <a:r>
              <a:rPr lang="tr-TR" sz="2400" dirty="0">
                <a:solidFill>
                  <a:schemeClr val="accent2">
                    <a:lumMod val="50000"/>
                  </a:schemeClr>
                </a:solidFill>
                <a:latin typeface="Comic Sans MS" panose="030F0702030302020204" pitchFamily="66" charset="0"/>
              </a:rPr>
              <a:t> aktarıldı. Sonra </a:t>
            </a:r>
            <a:r>
              <a:rPr lang="tr-TR" sz="2400" dirty="0" err="1">
                <a:solidFill>
                  <a:schemeClr val="accent2">
                    <a:lumMod val="50000"/>
                  </a:schemeClr>
                </a:solidFill>
                <a:latin typeface="Comic Sans MS" panose="030F0702030302020204" pitchFamily="66" charset="0"/>
              </a:rPr>
              <a:t>Urvaşi</a:t>
            </a:r>
            <a:r>
              <a:rPr lang="tr-TR" sz="2400" dirty="0">
                <a:solidFill>
                  <a:schemeClr val="accent2">
                    <a:lumMod val="50000"/>
                  </a:schemeClr>
                </a:solidFill>
                <a:latin typeface="Comic Sans MS" panose="030F0702030302020204" pitchFamily="66" charset="0"/>
              </a:rPr>
              <a:t>, ona merhamet duydu. </a:t>
            </a:r>
          </a:p>
        </p:txBody>
      </p:sp>
    </p:spTree>
    <p:extLst>
      <p:ext uri="{BB962C8B-B14F-4D97-AF65-F5344CB8AC3E}">
        <p14:creationId xmlns:p14="http://schemas.microsoft.com/office/powerpoint/2010/main" val="6538382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TM03457496[[fn=Paralaks]]</Template>
  <TotalTime>73</TotalTime>
  <Words>971</Words>
  <Application>Microsoft Office PowerPoint</Application>
  <PresentationFormat>Geniş ekran</PresentationFormat>
  <Paragraphs>27</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Comic Sans MS</vt:lpstr>
      <vt:lpstr>Corbel</vt:lpstr>
      <vt:lpstr>Paralaks</vt:lpstr>
      <vt:lpstr>  HİN 426 Hint Efsaneleri  Pururavas ve Urvaşi Efsanesi (Şatapatha Brahmana)  2. Hafta</vt:lpstr>
      <vt:lpstr>ŞATAPATHA BRAHMANA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426 Hint Efsaneleri  Pururavas ve Urvaşi  5. Hafta</dc:title>
  <dc:creator>Casper</dc:creator>
  <cp:lastModifiedBy>Casper</cp:lastModifiedBy>
  <cp:revision>6</cp:revision>
  <dcterms:created xsi:type="dcterms:W3CDTF">2020-05-07T16:28:21Z</dcterms:created>
  <dcterms:modified xsi:type="dcterms:W3CDTF">2020-05-09T04:41:53Z</dcterms:modified>
</cp:coreProperties>
</file>