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300FD-B784-4A07-904D-0E6EC0E7D2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C635-74D1-4602-94F9-AA8CF9F96E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300FD-B784-4A07-904D-0E6EC0E7D2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C635-74D1-4602-94F9-AA8CF9F96E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300FD-B784-4A07-904D-0E6EC0E7D2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C635-74D1-4602-94F9-AA8CF9F96E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300FD-B784-4A07-904D-0E6EC0E7D2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C635-74D1-4602-94F9-AA8CF9F96E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300FD-B784-4A07-904D-0E6EC0E7D2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C635-74D1-4602-94F9-AA8CF9F96E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300FD-B784-4A07-904D-0E6EC0E7D2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C635-74D1-4602-94F9-AA8CF9F96E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300FD-B784-4A07-904D-0E6EC0E7D2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C635-74D1-4602-94F9-AA8CF9F96E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300FD-B784-4A07-904D-0E6EC0E7D2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C635-74D1-4602-94F9-AA8CF9F96E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300FD-B784-4A07-904D-0E6EC0E7D2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C635-74D1-4602-94F9-AA8CF9F96E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300FD-B784-4A07-904D-0E6EC0E7D2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C635-74D1-4602-94F9-AA8CF9F96E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300FD-B784-4A07-904D-0E6EC0E7D2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C635-74D1-4602-94F9-AA8CF9F96E5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300FD-B784-4A07-904D-0E6EC0E7D2E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0C635-74D1-4602-94F9-AA8CF9F96E5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720079"/>
          </a:xfrm>
        </p:spPr>
        <p:txBody>
          <a:bodyPr>
            <a:noAutofit/>
          </a:bodyPr>
          <a:lstStyle/>
          <a:p>
            <a:pPr algn="just"/>
            <a:r>
              <a:rPr lang="tr-TR" sz="2400" dirty="0" smtClean="0"/>
              <a:t>WEEK-8-</a:t>
            </a:r>
            <a:r>
              <a:rPr lang="tr-TR" sz="2400" dirty="0" err="1"/>
              <a:t>Selection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Correlated</a:t>
            </a:r>
            <a:r>
              <a:rPr lang="tr-TR" sz="2400" dirty="0"/>
              <a:t> </a:t>
            </a:r>
            <a:r>
              <a:rPr lang="tr-TR" sz="2400" dirty="0" err="1" smtClean="0"/>
              <a:t>Responses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/>
              <a:t>Selection</a:t>
            </a:r>
            <a:endParaRPr lang="tr-TR" sz="24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323528" y="1844824"/>
            <a:ext cx="85689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Selection</a:t>
            </a:r>
            <a:r>
              <a:rPr lang="en-US" dirty="0" smtClean="0"/>
              <a:t> is often used to improve quantitative</a:t>
            </a:r>
            <a:r>
              <a:rPr lang="tr-TR" dirty="0" smtClean="0"/>
              <a:t> </a:t>
            </a:r>
            <a:r>
              <a:rPr lang="en-US" dirty="0" smtClean="0"/>
              <a:t>or production traits.</a:t>
            </a:r>
            <a:endParaRPr lang="tr-TR" dirty="0" smtClean="0"/>
          </a:p>
          <a:p>
            <a:pPr algn="just"/>
            <a:r>
              <a:rPr lang="en-US" b="1" dirty="0" smtClean="0"/>
              <a:t>Heritability</a:t>
            </a:r>
            <a:r>
              <a:rPr lang="tr-TR" b="1" dirty="0" smtClean="0"/>
              <a:t>; </a:t>
            </a:r>
            <a:r>
              <a:rPr lang="tr-TR" dirty="0" smtClean="0"/>
              <a:t>o</a:t>
            </a:r>
            <a:r>
              <a:rPr lang="en-US" dirty="0" smtClean="0"/>
              <a:t>ne of the keys to selection is heritability.</a:t>
            </a:r>
            <a:r>
              <a:rPr lang="tr-TR" dirty="0" smtClean="0"/>
              <a:t> </a:t>
            </a:r>
            <a:r>
              <a:rPr lang="en-US" dirty="0" smtClean="0"/>
              <a:t>There are two types of heritability: broad</a:t>
            </a:r>
            <a:r>
              <a:rPr lang="tr-TR" dirty="0" smtClean="0"/>
              <a:t> </a:t>
            </a:r>
            <a:r>
              <a:rPr lang="en-US" dirty="0" smtClean="0"/>
              <a:t>sense and narrow sense.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en-US" dirty="0" smtClean="0"/>
              <a:t>Broad-sense heritability</a:t>
            </a:r>
            <a:r>
              <a:rPr lang="tr-TR" dirty="0" smtClean="0"/>
              <a:t> </a:t>
            </a:r>
            <a:r>
              <a:rPr lang="en-US" dirty="0" smtClean="0"/>
              <a:t>is the total genetic variation divided</a:t>
            </a:r>
            <a:r>
              <a:rPr lang="tr-TR" dirty="0" smtClean="0"/>
              <a:t> </a:t>
            </a:r>
            <a:r>
              <a:rPr lang="en-US" dirty="0" smtClean="0"/>
              <a:t>by total phenotypic variation. </a:t>
            </a:r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en-US" dirty="0" smtClean="0"/>
              <a:t>Narrow-sense</a:t>
            </a:r>
            <a:r>
              <a:rPr lang="tr-TR" dirty="0"/>
              <a:t> </a:t>
            </a:r>
            <a:r>
              <a:rPr lang="en-US" dirty="0" smtClean="0"/>
              <a:t>heritability is defined as the additive genetic</a:t>
            </a:r>
            <a:r>
              <a:rPr lang="tr-TR" dirty="0" smtClean="0"/>
              <a:t> </a:t>
            </a:r>
            <a:r>
              <a:rPr lang="en-US" dirty="0" smtClean="0"/>
              <a:t>variation divided by the total phenotypic</a:t>
            </a:r>
            <a:r>
              <a:rPr lang="tr-TR" dirty="0" smtClean="0"/>
              <a:t> </a:t>
            </a:r>
            <a:r>
              <a:rPr lang="en-US" dirty="0" smtClean="0"/>
              <a:t>variation. It is the more useful of the two.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H</a:t>
            </a:r>
            <a:r>
              <a:rPr lang="en-US" dirty="0" err="1" smtClean="0"/>
              <a:t>eritability</a:t>
            </a:r>
            <a:r>
              <a:rPr lang="en-US" dirty="0" smtClean="0"/>
              <a:t> can range</a:t>
            </a:r>
            <a:r>
              <a:rPr lang="tr-TR" dirty="0" smtClean="0"/>
              <a:t> </a:t>
            </a:r>
            <a:r>
              <a:rPr lang="en-US" dirty="0" smtClean="0"/>
              <a:t>from 0.0 to 1.0 because there is the</a:t>
            </a:r>
            <a:r>
              <a:rPr lang="tr-TR" dirty="0" smtClean="0"/>
              <a:t> </a:t>
            </a:r>
            <a:r>
              <a:rPr lang="en-US" dirty="0" smtClean="0"/>
              <a:t>extremely rare possibility that all of phenotypic</a:t>
            </a:r>
            <a:r>
              <a:rPr lang="tr-TR" dirty="0" smtClean="0"/>
              <a:t> </a:t>
            </a:r>
            <a:r>
              <a:rPr lang="en-US" dirty="0" smtClean="0"/>
              <a:t>variation is due to additive genetic</a:t>
            </a:r>
            <a:r>
              <a:rPr lang="tr-TR" dirty="0" smtClean="0"/>
              <a:t> </a:t>
            </a:r>
            <a:r>
              <a:rPr lang="en-US" dirty="0" smtClean="0"/>
              <a:t>variation.</a:t>
            </a:r>
            <a:endParaRPr lang="tr-TR" dirty="0" smtClean="0"/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Heritability can be used</a:t>
            </a:r>
            <a:r>
              <a:rPr lang="tr-TR" dirty="0" smtClean="0"/>
              <a:t> </a:t>
            </a:r>
            <a:r>
              <a:rPr lang="en-US" dirty="0" smtClean="0"/>
              <a:t>as a predictor. In general, when heritability</a:t>
            </a:r>
            <a:r>
              <a:rPr lang="tr-TR" dirty="0" smtClean="0"/>
              <a:t> </a:t>
            </a:r>
            <a:r>
              <a:rPr lang="en-US" dirty="0" smtClean="0"/>
              <a:t>is less than 0.15, it is considered a low heritability.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Heritability between 0.15 and 0.3</a:t>
            </a:r>
            <a:r>
              <a:rPr lang="tr-TR" dirty="0" smtClean="0"/>
              <a:t> </a:t>
            </a:r>
            <a:r>
              <a:rPr lang="en-US" dirty="0" smtClean="0"/>
              <a:t>would be considered a moderate heritability.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If heritability is 0.35 or higher, it is a</a:t>
            </a:r>
            <a:r>
              <a:rPr lang="tr-TR" dirty="0" smtClean="0"/>
              <a:t> </a:t>
            </a:r>
            <a:r>
              <a:rPr lang="en-US" dirty="0" smtClean="0"/>
              <a:t>high heritability.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157</Words>
  <Application>Microsoft Office PowerPoint</Application>
  <PresentationFormat>Ekran Gösterisi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WEEK-8-Selection and Correlated Responses to Selection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WEEK-8-Selection and Correlated Responses to Selection</dc:title>
  <dc:creator>Toshiba</dc:creator>
  <cp:lastModifiedBy>Toshiba</cp:lastModifiedBy>
  <cp:revision>1</cp:revision>
  <dcterms:created xsi:type="dcterms:W3CDTF">2020-05-11T18:04:04Z</dcterms:created>
  <dcterms:modified xsi:type="dcterms:W3CDTF">2020-05-11T18:14:09Z</dcterms:modified>
</cp:coreProperties>
</file>