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900113" y="692150"/>
            <a:ext cx="7061200" cy="2427288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3200" dirty="0" smtClean="0"/>
              <a:t/>
            </a:r>
            <a:br>
              <a:rPr lang="tr-TR" altLang="tr-TR" sz="3200" dirty="0" smtClean="0"/>
            </a:br>
            <a:r>
              <a:rPr lang="tr-TR" sz="4400" dirty="0" smtClean="0"/>
              <a:t>Aile İdeolojisi</a:t>
            </a:r>
            <a:r>
              <a:rPr lang="tr-TR" altLang="tr-TR" sz="4400" dirty="0"/>
              <a:t/>
            </a:r>
            <a:br>
              <a:rPr lang="tr-TR" altLang="tr-TR" sz="4400" dirty="0"/>
            </a:br>
            <a:r>
              <a:rPr lang="tr-TR" altLang="tr-TR" sz="4400" dirty="0" smtClean="0"/>
              <a:t/>
            </a:r>
            <a:br>
              <a:rPr lang="tr-TR" altLang="tr-TR" sz="4400" dirty="0" smtClean="0"/>
            </a:br>
            <a:endParaRPr lang="tr-TR" altLang="tr-TR" sz="4400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27088" y="285273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tr-T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619250" y="2268538"/>
            <a:ext cx="45720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endParaRPr lang="tr-TR" altLang="tr-TR" sz="24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tr-TR" altLang="tr-TR" sz="2400">
                <a:solidFill>
                  <a:srgbClr val="FFFF00"/>
                </a:solidFill>
              </a:rPr>
              <a:t>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-3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Aile ideolojisi, “tek ve bir örnek bir aile” modeli ve aile ya</a:t>
            </a:r>
            <a:r>
              <a:rPr lang="tr-TR" altLang="en-US" sz="3200" smtClean="0"/>
              <a:t>ş</a:t>
            </a:r>
            <a:r>
              <a:rPr lang="en-GB" altLang="en-US" sz="3200" smtClean="0"/>
              <a:t>am› sunmakta, bu</a:t>
            </a:r>
            <a:r>
              <a:rPr lang="tr-TR" altLang="en-US" sz="3200" smtClean="0"/>
              <a:t> </a:t>
            </a:r>
            <a:r>
              <a:rPr lang="en-GB" altLang="en-US" sz="3200" smtClean="0"/>
              <a:t>modele uymayan aileler d</a:t>
            </a:r>
            <a:r>
              <a:rPr lang="tr-TR" altLang="en-US" sz="3200" smtClean="0"/>
              <a:t>ış</a:t>
            </a:r>
            <a:r>
              <a:rPr lang="en-GB" altLang="en-US" sz="3200" smtClean="0"/>
              <a:t>lanmakta ve böylece aile ideolojisi devlet ve din gibi</a:t>
            </a:r>
            <a:r>
              <a:rPr lang="tr-TR" altLang="en-US" sz="3200" smtClean="0"/>
              <a:t> </a:t>
            </a:r>
            <a:r>
              <a:rPr lang="en-GB" altLang="en-US" sz="3200" smtClean="0"/>
              <a:t>di</a:t>
            </a:r>
            <a:r>
              <a:rPr lang="tr-TR" altLang="en-US" sz="3200" smtClean="0"/>
              <a:t>ğ</a:t>
            </a:r>
            <a:r>
              <a:rPr lang="en-GB" altLang="en-US" sz="3200" smtClean="0"/>
              <a:t>er kurumlar</a:t>
            </a:r>
            <a:r>
              <a:rPr lang="tr-TR" altLang="en-US" sz="3200" smtClean="0"/>
              <a:t>ı</a:t>
            </a:r>
            <a:r>
              <a:rPr lang="en-GB" altLang="en-US" sz="3200" smtClean="0"/>
              <a:t>n deste</a:t>
            </a:r>
            <a:r>
              <a:rPr lang="tr-TR" altLang="en-US" sz="3200" smtClean="0"/>
              <a:t>ğ</a:t>
            </a:r>
            <a:r>
              <a:rPr lang="en-GB" altLang="en-US" sz="3200" smtClean="0"/>
              <a:t>i ile bireyler üzerindeki toplumsal kontrolü sa</a:t>
            </a:r>
            <a:r>
              <a:rPr lang="tr-TR" altLang="en-US" sz="3200" smtClean="0"/>
              <a:t>ğ</a:t>
            </a:r>
            <a:r>
              <a:rPr lang="en-GB" altLang="en-US" sz="3200" smtClean="0"/>
              <a:t>lamaktad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r</a:t>
            </a:r>
            <a:r>
              <a:rPr lang="tr-TR" altLang="en-US" sz="3200" smtClean="0"/>
              <a:t>.</a:t>
            </a:r>
            <a:endParaRPr lang="en-GB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-4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/>
              <a:t>içinde</a:t>
            </a:r>
            <a:r>
              <a:rPr lang="en-GB" sz="3200" dirty="0"/>
              <a:t> </a:t>
            </a:r>
            <a:r>
              <a:rPr lang="en-GB" sz="3200" dirty="0" smtClean="0"/>
              <a:t>tan</a:t>
            </a:r>
            <a:r>
              <a:rPr lang="tr-TR" sz="3200" dirty="0" smtClean="0"/>
              <a:t>ı</a:t>
            </a:r>
            <a:r>
              <a:rPr lang="en-GB" sz="3200" dirty="0" err="1" smtClean="0"/>
              <a:t>mlanan</a:t>
            </a:r>
            <a:r>
              <a:rPr lang="en-GB" sz="3200" dirty="0" smtClean="0"/>
              <a:t> </a:t>
            </a:r>
            <a:r>
              <a:rPr lang="en-GB" sz="3200" dirty="0" err="1" smtClean="0"/>
              <a:t>kad</a:t>
            </a:r>
            <a:r>
              <a:rPr lang="tr-TR" sz="3200" dirty="0" smtClean="0"/>
              <a:t>ı</a:t>
            </a:r>
            <a:r>
              <a:rPr lang="en-GB" sz="3200" dirty="0" smtClean="0"/>
              <a:t>n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erkek</a:t>
            </a:r>
            <a:r>
              <a:rPr lang="en-GB" sz="3200" dirty="0"/>
              <a:t> </a:t>
            </a:r>
            <a:r>
              <a:rPr lang="en-GB" sz="3200" dirty="0" err="1" smtClean="0"/>
              <a:t>konumlar</a:t>
            </a:r>
            <a:r>
              <a:rPr lang="tr-TR" sz="3200" dirty="0" smtClean="0"/>
              <a:t>ı</a:t>
            </a:r>
            <a:r>
              <a:rPr lang="en-GB" sz="3200" dirty="0" smtClean="0"/>
              <a:t>n</a:t>
            </a:r>
            <a:r>
              <a:rPr lang="tr-TR" sz="3200" dirty="0" smtClean="0"/>
              <a:t>ı</a:t>
            </a:r>
            <a:r>
              <a:rPr lang="en-GB" sz="3200" dirty="0" smtClean="0"/>
              <a:t>n</a:t>
            </a:r>
            <a:r>
              <a:rPr lang="en-GB" sz="3200" dirty="0"/>
              <a:t>, </a:t>
            </a:r>
            <a:r>
              <a:rPr lang="en-GB" sz="3200" dirty="0" smtClean="0"/>
              <a:t>do</a:t>
            </a:r>
            <a:r>
              <a:rPr lang="tr-TR" sz="3200" dirty="0" smtClean="0"/>
              <a:t>ğ</a:t>
            </a:r>
            <a:r>
              <a:rPr lang="en-GB" sz="3200" dirty="0" smtClean="0"/>
              <a:t>al </a:t>
            </a:r>
            <a:r>
              <a:rPr lang="en-GB" sz="3200" dirty="0" err="1"/>
              <a:t>ve</a:t>
            </a:r>
            <a:r>
              <a:rPr lang="en-GB" sz="3200" dirty="0"/>
              <a:t> normal </a:t>
            </a:r>
            <a:r>
              <a:rPr lang="en-GB" sz="3200" dirty="0" err="1" smtClean="0"/>
              <a:t>oldu</a:t>
            </a:r>
            <a:r>
              <a:rPr lang="tr-TR" sz="3200" dirty="0" smtClean="0"/>
              <a:t>ğ</a:t>
            </a:r>
            <a:r>
              <a:rPr lang="en-GB" sz="3200" dirty="0" smtClean="0"/>
              <a:t>u</a:t>
            </a:r>
            <a:r>
              <a:rPr lang="tr-TR" sz="3200" dirty="0"/>
              <a:t> </a:t>
            </a:r>
            <a:r>
              <a:rPr lang="en-GB" sz="3200" dirty="0" err="1" smtClean="0"/>
              <a:t>iddia</a:t>
            </a:r>
            <a:r>
              <a:rPr lang="en-GB" sz="3200" dirty="0" smtClean="0"/>
              <a:t> </a:t>
            </a:r>
            <a:r>
              <a:rPr lang="en-GB" sz="3200" dirty="0" err="1"/>
              <a:t>edilmektedir</a:t>
            </a:r>
            <a:r>
              <a:rPr lang="en-GB" sz="3200" dirty="0"/>
              <a:t>. </a:t>
            </a:r>
            <a:endParaRPr lang="tr-TR" sz="32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 smtClean="0"/>
              <a:t>Bu </a:t>
            </a:r>
            <a:r>
              <a:rPr lang="en-GB" sz="3200" dirty="0" err="1"/>
              <a:t>anlamda</a:t>
            </a:r>
            <a:r>
              <a:rPr lang="en-GB" sz="3200" dirty="0"/>
              <a:t> </a:t>
            </a:r>
            <a:r>
              <a:rPr lang="en-GB" sz="3200" dirty="0" err="1"/>
              <a:t>annelik</a:t>
            </a:r>
            <a:r>
              <a:rPr lang="en-GB" sz="3200" dirty="0"/>
              <a:t>, </a:t>
            </a:r>
            <a:r>
              <a:rPr lang="en-GB" sz="3200" dirty="0" err="1" smtClean="0"/>
              <a:t>kad</a:t>
            </a:r>
            <a:r>
              <a:rPr lang="tr-TR" sz="3200" dirty="0" smtClean="0"/>
              <a:t>ı</a:t>
            </a:r>
            <a:r>
              <a:rPr lang="en-GB" sz="3200" dirty="0" err="1" smtClean="0"/>
              <a:t>nlar</a:t>
            </a:r>
            <a:r>
              <a:rPr lang="en-GB" sz="3200" dirty="0" smtClean="0"/>
              <a:t> </a:t>
            </a:r>
            <a:r>
              <a:rPr lang="en-GB" sz="3200" dirty="0" err="1"/>
              <a:t>için</a:t>
            </a:r>
            <a:r>
              <a:rPr lang="en-GB" sz="3200" dirty="0"/>
              <a:t> </a:t>
            </a:r>
            <a:r>
              <a:rPr lang="en-GB" sz="3200" dirty="0" smtClean="0"/>
              <a:t>do</a:t>
            </a:r>
            <a:r>
              <a:rPr lang="tr-TR" sz="3200" dirty="0" smtClean="0"/>
              <a:t>ğ</a:t>
            </a:r>
            <a:r>
              <a:rPr lang="en-GB" sz="3200" dirty="0" smtClean="0"/>
              <a:t>al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içgüdüsel</a:t>
            </a:r>
            <a:r>
              <a:rPr lang="en-GB" sz="3200" dirty="0"/>
              <a:t> </a:t>
            </a:r>
            <a:r>
              <a:rPr lang="en-GB" sz="3200" dirty="0" err="1" smtClean="0"/>
              <a:t>olarak</a:t>
            </a:r>
            <a:r>
              <a:rPr lang="tr-TR" sz="3200" dirty="0"/>
              <a:t> </a:t>
            </a:r>
            <a:r>
              <a:rPr lang="en-GB" sz="3200" dirty="0" err="1" smtClean="0"/>
              <a:t>kabul</a:t>
            </a:r>
            <a:r>
              <a:rPr lang="en-GB" sz="3200" dirty="0" smtClean="0"/>
              <a:t> </a:t>
            </a:r>
            <a:r>
              <a:rPr lang="en-GB" sz="3200" dirty="0" err="1"/>
              <a:t>edilmektedir</a:t>
            </a:r>
            <a:r>
              <a:rPr lang="en-GB" sz="3200" dirty="0"/>
              <a:t>. </a:t>
            </a:r>
            <a:endParaRPr lang="tr-TR" sz="3200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 err="1" smtClean="0"/>
              <a:t>Oysa</a:t>
            </a:r>
            <a:r>
              <a:rPr lang="en-GB" sz="3200" dirty="0" smtClean="0"/>
              <a:t> do</a:t>
            </a:r>
            <a:r>
              <a:rPr lang="tr-TR" sz="3200" dirty="0" smtClean="0"/>
              <a:t>ğ</a:t>
            </a:r>
            <a:r>
              <a:rPr lang="en-GB" sz="3200" dirty="0" smtClean="0"/>
              <a:t>um </a:t>
            </a:r>
            <a:r>
              <a:rPr lang="en-GB" sz="3200" dirty="0" err="1"/>
              <a:t>biyolojik</a:t>
            </a:r>
            <a:r>
              <a:rPr lang="en-GB" sz="3200" dirty="0"/>
              <a:t> </a:t>
            </a:r>
            <a:r>
              <a:rPr lang="en-GB" sz="3200" dirty="0" err="1"/>
              <a:t>bir</a:t>
            </a:r>
            <a:r>
              <a:rPr lang="en-GB" sz="3200" dirty="0"/>
              <a:t> </a:t>
            </a:r>
            <a:r>
              <a:rPr lang="en-GB" sz="3200" dirty="0" err="1"/>
              <a:t>olayken</a:t>
            </a:r>
            <a:r>
              <a:rPr lang="en-GB" sz="3200" dirty="0"/>
              <a:t> </a:t>
            </a:r>
            <a:r>
              <a:rPr lang="en-GB" sz="3200" dirty="0" err="1"/>
              <a:t>annelik</a:t>
            </a:r>
            <a:r>
              <a:rPr lang="en-GB" sz="3200" dirty="0"/>
              <a:t> </a:t>
            </a:r>
            <a:r>
              <a:rPr lang="en-GB" sz="3200" dirty="0" err="1"/>
              <a:t>toplumsal</a:t>
            </a:r>
            <a:r>
              <a:rPr lang="en-GB" sz="3200" dirty="0"/>
              <a:t> </a:t>
            </a:r>
            <a:r>
              <a:rPr lang="en-GB" sz="3200" dirty="0" err="1" smtClean="0"/>
              <a:t>olarak</a:t>
            </a:r>
            <a:r>
              <a:rPr lang="tr-TR" sz="3200" dirty="0"/>
              <a:t> </a:t>
            </a:r>
            <a:r>
              <a:rPr lang="en-GB" sz="3200" dirty="0" smtClean="0"/>
              <a:t>in</a:t>
            </a:r>
            <a:r>
              <a:rPr lang="tr-TR" sz="3200" dirty="0" smtClean="0"/>
              <a:t>ş</a:t>
            </a:r>
            <a:r>
              <a:rPr lang="en-GB" sz="3200" dirty="0" smtClean="0"/>
              <a:t>a </a:t>
            </a:r>
            <a:r>
              <a:rPr lang="en-GB" sz="3200" dirty="0" err="1"/>
              <a:t>edilmekte</a:t>
            </a:r>
            <a:r>
              <a:rPr lang="en-GB" sz="3200" dirty="0"/>
              <a:t>, </a:t>
            </a:r>
            <a:r>
              <a:rPr lang="en-GB" sz="3200" dirty="0" err="1" smtClean="0"/>
              <a:t>farkl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en-GB" sz="3200" dirty="0" err="1"/>
              <a:t>kültürlere</a:t>
            </a:r>
            <a:r>
              <a:rPr lang="en-GB" sz="3200" dirty="0"/>
              <a:t> </a:t>
            </a:r>
            <a:r>
              <a:rPr lang="en-GB" sz="3200" dirty="0" err="1"/>
              <a:t>göre</a:t>
            </a:r>
            <a:r>
              <a:rPr lang="en-GB" sz="3200" dirty="0"/>
              <a:t> </a:t>
            </a:r>
            <a:r>
              <a:rPr lang="en-GB" sz="3200" dirty="0" err="1" smtClean="0"/>
              <a:t>farkl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tr-TR" sz="3200" dirty="0" smtClean="0"/>
              <a:t>ş</a:t>
            </a:r>
            <a:r>
              <a:rPr lang="en-GB" sz="3200" dirty="0" err="1" smtClean="0"/>
              <a:t>ekillerde</a:t>
            </a:r>
            <a:r>
              <a:rPr lang="en-GB" sz="3200" dirty="0" smtClean="0"/>
              <a:t> tan</a:t>
            </a:r>
            <a:r>
              <a:rPr lang="tr-TR" sz="3200" dirty="0" smtClean="0"/>
              <a:t>ı</a:t>
            </a:r>
            <a:r>
              <a:rPr lang="en-GB" sz="3200" dirty="0" err="1" smtClean="0"/>
              <a:t>mlanmaktad</a:t>
            </a:r>
            <a:r>
              <a:rPr lang="tr-TR" sz="3200" dirty="0" smtClean="0"/>
              <a:t>ı</a:t>
            </a:r>
            <a:r>
              <a:rPr lang="en-GB" sz="3200" dirty="0" smtClean="0"/>
              <a:t>r</a:t>
            </a:r>
            <a:r>
              <a:rPr lang="en-GB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-5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Bu anlamda aile, var olan belli bir biçimdeki cinsiyet rollerinin ve ili</a:t>
            </a:r>
            <a:r>
              <a:rPr lang="tr-TR" altLang="en-US" sz="3200" smtClean="0"/>
              <a:t>ş</a:t>
            </a:r>
            <a:r>
              <a:rPr lang="en-GB" altLang="en-US" sz="3200" smtClean="0"/>
              <a:t>kilerinin</a:t>
            </a:r>
            <a:r>
              <a:rPr lang="tr-TR" altLang="en-US" sz="3200" smtClean="0"/>
              <a:t> </a:t>
            </a:r>
            <a:r>
              <a:rPr lang="en-GB" altLang="en-US" sz="3200" smtClean="0"/>
              <a:t>sonucu ortaya ç</a:t>
            </a:r>
            <a:r>
              <a:rPr lang="tr-TR" altLang="en-US" sz="3200" smtClean="0"/>
              <a:t>ı</a:t>
            </a:r>
            <a:r>
              <a:rPr lang="en-GB" altLang="en-US" sz="3200" smtClean="0"/>
              <a:t>kan toplumsal cinsiyete dayal</a:t>
            </a:r>
            <a:r>
              <a:rPr lang="tr-TR" altLang="en-US" sz="3200" smtClean="0"/>
              <a:t>ı</a:t>
            </a:r>
            <a:r>
              <a:rPr lang="en-GB" altLang="en-US" sz="3200" smtClean="0"/>
              <a:t> e</a:t>
            </a:r>
            <a:r>
              <a:rPr lang="tr-TR" altLang="en-US" sz="3200" smtClean="0"/>
              <a:t>ş</a:t>
            </a:r>
            <a:r>
              <a:rPr lang="en-GB" altLang="en-US" sz="3200" smtClean="0"/>
              <a:t>itsizliklerin yeniden üretildi</a:t>
            </a:r>
            <a:r>
              <a:rPr lang="tr-TR" altLang="en-US" sz="3200" smtClean="0"/>
              <a:t>ğ</a:t>
            </a:r>
            <a:r>
              <a:rPr lang="en-GB" altLang="en-US" sz="3200" smtClean="0"/>
              <a:t>i ve</a:t>
            </a:r>
            <a:r>
              <a:rPr lang="tr-TR" altLang="en-US" sz="3200" smtClean="0"/>
              <a:t> </a:t>
            </a:r>
            <a:r>
              <a:rPr lang="it-IT" altLang="en-US" sz="3200" smtClean="0"/>
              <a:t>geli</a:t>
            </a:r>
            <a:r>
              <a:rPr lang="tr-TR" altLang="en-US" sz="3200" smtClean="0"/>
              <a:t>ş</a:t>
            </a:r>
            <a:r>
              <a:rPr lang="it-IT" altLang="en-US" sz="3200" smtClean="0"/>
              <a:t>tirildi</a:t>
            </a:r>
            <a:r>
              <a:rPr lang="tr-TR" altLang="en-US" sz="3200" smtClean="0"/>
              <a:t>ğ</a:t>
            </a:r>
            <a:r>
              <a:rPr lang="it-IT" altLang="en-US" sz="3200" smtClean="0"/>
              <a:t>i alan</a:t>
            </a:r>
            <a:r>
              <a:rPr lang="tr-TR" altLang="en-US" sz="3200" smtClean="0"/>
              <a:t>ı</a:t>
            </a:r>
            <a:r>
              <a:rPr lang="it-IT" altLang="en-US" sz="3200" smtClean="0"/>
              <a:t>n maddi çerçevesini olu</a:t>
            </a:r>
            <a:r>
              <a:rPr lang="tr-TR" altLang="en-US" sz="3200" smtClean="0"/>
              <a:t>ş</a:t>
            </a:r>
            <a:r>
              <a:rPr lang="it-IT" altLang="en-US" sz="3200" smtClean="0"/>
              <a:t>turmaktad</a:t>
            </a:r>
            <a:r>
              <a:rPr lang="tr-TR" altLang="en-US" sz="3200" smtClean="0"/>
              <a:t>ı</a:t>
            </a:r>
            <a:r>
              <a:rPr lang="it-IT" altLang="en-US" sz="3200" smtClean="0"/>
              <a:t>r</a:t>
            </a:r>
            <a:endParaRPr lang="en-GB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-6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>
            <a:normAutofit fontScale="92500"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/>
              <a:t>“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/>
              <a:t>içinde</a:t>
            </a:r>
            <a:r>
              <a:rPr lang="en-GB" sz="3200" dirty="0"/>
              <a:t> </a:t>
            </a:r>
            <a:r>
              <a:rPr lang="en-GB" sz="3200" dirty="0" err="1"/>
              <a:t>var</a:t>
            </a:r>
            <a:r>
              <a:rPr lang="en-GB" sz="3200" dirty="0"/>
              <a:t> </a:t>
            </a:r>
            <a:r>
              <a:rPr lang="en-GB" sz="3200" dirty="0" err="1"/>
              <a:t>olan</a:t>
            </a:r>
            <a:r>
              <a:rPr lang="en-GB" sz="3200" dirty="0"/>
              <a:t> </a:t>
            </a:r>
            <a:r>
              <a:rPr lang="en-GB" sz="3200" dirty="0" err="1"/>
              <a:t>cinsiyete</a:t>
            </a:r>
            <a:r>
              <a:rPr lang="en-GB" sz="3200" dirty="0"/>
              <a:t> </a:t>
            </a:r>
            <a:r>
              <a:rPr lang="en-GB" sz="3200" dirty="0" err="1" smtClean="0"/>
              <a:t>dayal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tr-TR" sz="3200" dirty="0" smtClean="0"/>
              <a:t>iş</a:t>
            </a:r>
            <a:r>
              <a:rPr lang="en-GB" sz="3200" dirty="0" err="1" smtClean="0"/>
              <a:t>bölümü</a:t>
            </a:r>
            <a:r>
              <a:rPr lang="en-GB" sz="3200" dirty="0" smtClean="0"/>
              <a:t>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bireylerin</a:t>
            </a:r>
            <a:r>
              <a:rPr lang="en-GB" sz="3200" dirty="0"/>
              <a:t> </a:t>
            </a:r>
            <a:r>
              <a:rPr lang="en-GB" sz="3200" dirty="0" err="1" smtClean="0"/>
              <a:t>hiyerar</a:t>
            </a:r>
            <a:r>
              <a:rPr lang="tr-TR" sz="3200" dirty="0" smtClean="0"/>
              <a:t>ş</a:t>
            </a:r>
            <a:r>
              <a:rPr lang="en-GB" sz="3200" dirty="0" err="1" smtClean="0"/>
              <a:t>ik</a:t>
            </a:r>
            <a:r>
              <a:rPr lang="en-GB" sz="3200" dirty="0" smtClean="0"/>
              <a:t> </a:t>
            </a:r>
            <a:r>
              <a:rPr lang="en-GB" sz="3200" dirty="0" err="1" smtClean="0"/>
              <a:t>konumlar</a:t>
            </a:r>
            <a:r>
              <a:rPr lang="tr-TR" sz="3200" dirty="0" smtClean="0"/>
              <a:t>ı</a:t>
            </a:r>
            <a:r>
              <a:rPr lang="tr-TR" sz="3200" dirty="0"/>
              <a:t> </a:t>
            </a:r>
            <a:r>
              <a:rPr lang="en-GB" sz="3200" dirty="0" err="1" smtClean="0"/>
              <a:t>nedeniyle</a:t>
            </a:r>
            <a:r>
              <a:rPr lang="en-GB" sz="3200" dirty="0"/>
              <a:t>, </a:t>
            </a:r>
            <a:r>
              <a:rPr lang="en-GB" sz="3200" dirty="0" err="1"/>
              <a:t>ailenin</a:t>
            </a:r>
            <a:r>
              <a:rPr lang="en-GB" sz="3200" dirty="0"/>
              <a:t> </a:t>
            </a:r>
            <a:r>
              <a:rPr lang="en-GB" sz="3200" dirty="0" err="1" smtClean="0"/>
              <a:t>devaml</a:t>
            </a:r>
            <a:r>
              <a:rPr lang="tr-TR" sz="3200" dirty="0" smtClean="0"/>
              <a:t>ı</a:t>
            </a:r>
            <a:r>
              <a:rPr lang="en-GB" sz="3200" dirty="0" smtClean="0"/>
              <a:t>l</a:t>
            </a:r>
            <a:r>
              <a:rPr lang="tr-TR" sz="3200" dirty="0" err="1" smtClean="0"/>
              <a:t>ığı</a:t>
            </a:r>
            <a:r>
              <a:rPr lang="en-GB" sz="3200" dirty="0" smtClean="0"/>
              <a:t>n</a:t>
            </a:r>
            <a:r>
              <a:rPr lang="tr-TR" sz="3200" dirty="0" smtClean="0"/>
              <a:t>ı</a:t>
            </a:r>
            <a:r>
              <a:rPr lang="en-GB" sz="3200" dirty="0" smtClean="0"/>
              <a:t> </a:t>
            </a:r>
            <a:r>
              <a:rPr lang="en-GB" sz="3200" dirty="0" err="1" smtClean="0"/>
              <a:t>sa</a:t>
            </a:r>
            <a:r>
              <a:rPr lang="tr-TR" sz="3200" dirty="0"/>
              <a:t>ğ</a:t>
            </a:r>
            <a:r>
              <a:rPr lang="en-GB" sz="3200" dirty="0" err="1" smtClean="0"/>
              <a:t>lamaya</a:t>
            </a:r>
            <a:r>
              <a:rPr lang="en-GB" sz="3200" dirty="0" smtClean="0"/>
              <a:t> </a:t>
            </a:r>
            <a:r>
              <a:rPr lang="en-GB" sz="3200" dirty="0" err="1" smtClean="0"/>
              <a:t>ili</a:t>
            </a:r>
            <a:r>
              <a:rPr lang="tr-TR" sz="3200" dirty="0" smtClean="0"/>
              <a:t>ş</a:t>
            </a:r>
            <a:r>
              <a:rPr lang="en-GB" sz="3200" dirty="0" smtClean="0"/>
              <a:t>kin </a:t>
            </a:r>
            <a:r>
              <a:rPr lang="en-GB" sz="3200" dirty="0" err="1"/>
              <a:t>üretim</a:t>
            </a:r>
            <a:r>
              <a:rPr lang="en-GB" sz="3200" dirty="0"/>
              <a:t>, </a:t>
            </a:r>
            <a:r>
              <a:rPr lang="en-GB" sz="3200" dirty="0" err="1"/>
              <a:t>yeniden-üretim</a:t>
            </a:r>
            <a:r>
              <a:rPr lang="en-GB" sz="3200" dirty="0"/>
              <a:t> </a:t>
            </a:r>
            <a:r>
              <a:rPr lang="en-GB" sz="3200" dirty="0" err="1" smtClean="0"/>
              <a:t>gibi</a:t>
            </a:r>
            <a:r>
              <a:rPr lang="tr-TR" sz="3200" dirty="0"/>
              <a:t> </a:t>
            </a:r>
            <a:r>
              <a:rPr lang="en-GB" sz="3200" dirty="0" err="1" smtClean="0"/>
              <a:t>faaliyetler</a:t>
            </a:r>
            <a:r>
              <a:rPr lang="en-GB" sz="3200" dirty="0"/>
              <a:t>”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var</a:t>
            </a:r>
            <a:r>
              <a:rPr lang="en-GB" sz="3200" dirty="0"/>
              <a:t> </a:t>
            </a:r>
            <a:r>
              <a:rPr lang="en-GB" sz="3200" dirty="0" err="1"/>
              <a:t>olan</a:t>
            </a:r>
            <a:r>
              <a:rPr lang="en-GB" sz="3200" dirty="0"/>
              <a:t> </a:t>
            </a:r>
            <a:r>
              <a:rPr lang="en-GB" sz="3200" dirty="0" err="1"/>
              <a:t>kaynaklar</a:t>
            </a:r>
            <a:r>
              <a:rPr lang="en-GB" sz="3200" dirty="0"/>
              <a:t>, </a:t>
            </a:r>
            <a:r>
              <a:rPr lang="en-GB" sz="3200" dirty="0" err="1"/>
              <a:t>gelirler</a:t>
            </a:r>
            <a:r>
              <a:rPr lang="en-GB" sz="3200" dirty="0"/>
              <a:t> </a:t>
            </a:r>
            <a:r>
              <a:rPr lang="en-GB" sz="3200" dirty="0" err="1"/>
              <a:t>ve</a:t>
            </a:r>
            <a:r>
              <a:rPr lang="en-GB" sz="3200" dirty="0"/>
              <a:t> </a:t>
            </a:r>
            <a:r>
              <a:rPr lang="en-GB" sz="3200" dirty="0" err="1"/>
              <a:t>mülkiyet</a:t>
            </a:r>
            <a:r>
              <a:rPr lang="en-GB" sz="3200" dirty="0"/>
              <a:t>, 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/>
              <a:t>bireyleri</a:t>
            </a:r>
            <a:r>
              <a:rPr lang="en-GB" sz="3200" dirty="0"/>
              <a:t> </a:t>
            </a:r>
            <a:r>
              <a:rPr lang="en-GB" sz="3200" dirty="0" err="1" smtClean="0"/>
              <a:t>aras</a:t>
            </a:r>
            <a:r>
              <a:rPr lang="tr-TR" sz="3200" dirty="0" smtClean="0"/>
              <a:t>ı</a:t>
            </a:r>
            <a:r>
              <a:rPr lang="en-GB" sz="3200" dirty="0" err="1" smtClean="0"/>
              <a:t>nda</a:t>
            </a:r>
            <a:r>
              <a:rPr lang="en-GB" sz="3200" dirty="0" smtClean="0"/>
              <a:t> e</a:t>
            </a:r>
            <a:r>
              <a:rPr lang="tr-TR" sz="3200" dirty="0" smtClean="0"/>
              <a:t>ş</a:t>
            </a:r>
            <a:r>
              <a:rPr lang="en-GB" sz="3200" dirty="0" err="1" smtClean="0"/>
              <a:t>itsiz</a:t>
            </a:r>
            <a:r>
              <a:rPr lang="tr-TR" sz="3200" dirty="0"/>
              <a:t> </a:t>
            </a:r>
            <a:r>
              <a:rPr lang="en-GB" sz="3200" dirty="0" err="1" smtClean="0"/>
              <a:t>olarak</a:t>
            </a:r>
            <a:r>
              <a:rPr lang="en-GB" sz="3200" dirty="0" smtClean="0"/>
              <a:t> da</a:t>
            </a:r>
            <a:r>
              <a:rPr lang="tr-TR" sz="3200" dirty="0" err="1" smtClean="0"/>
              <a:t>ğı</a:t>
            </a:r>
            <a:r>
              <a:rPr lang="en-GB" sz="3200" dirty="0" err="1" smtClean="0"/>
              <a:t>lmaktad</a:t>
            </a:r>
            <a:r>
              <a:rPr lang="tr-TR" sz="3200" dirty="0" smtClean="0"/>
              <a:t>ı</a:t>
            </a:r>
            <a:r>
              <a:rPr lang="en-GB" sz="3200" dirty="0" smtClean="0"/>
              <a:t>r</a:t>
            </a:r>
            <a:r>
              <a:rPr lang="tr-TR" sz="3200" dirty="0" smtClean="0"/>
              <a:t>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sz="3200" dirty="0" smtClean="0"/>
              <a:t> Bu </a:t>
            </a:r>
            <a:r>
              <a:rPr lang="en-GB" sz="3200" dirty="0" err="1" smtClean="0"/>
              <a:t>ba</a:t>
            </a:r>
            <a:r>
              <a:rPr lang="tr-TR" sz="3200" dirty="0" smtClean="0"/>
              <a:t>ğ</a:t>
            </a:r>
            <a:r>
              <a:rPr lang="en-GB" sz="3200" dirty="0" err="1" smtClean="0"/>
              <a:t>lamda</a:t>
            </a:r>
            <a:r>
              <a:rPr lang="en-GB" sz="3200" dirty="0" smtClean="0"/>
              <a:t> 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/>
              <a:t>ideolojisi</a:t>
            </a:r>
            <a:r>
              <a:rPr lang="en-GB" sz="3200" dirty="0"/>
              <a:t>, </a:t>
            </a:r>
            <a:r>
              <a:rPr lang="en-GB" sz="3200" dirty="0" err="1"/>
              <a:t>aile</a:t>
            </a:r>
            <a:r>
              <a:rPr lang="en-GB" sz="3200" dirty="0"/>
              <a:t> </a:t>
            </a:r>
            <a:r>
              <a:rPr lang="en-GB" sz="3200" dirty="0" err="1" smtClean="0"/>
              <a:t>içi</a:t>
            </a:r>
            <a:r>
              <a:rPr lang="tr-TR" sz="3200" dirty="0"/>
              <a:t> </a:t>
            </a:r>
            <a:r>
              <a:rPr lang="en-GB" sz="3200" dirty="0" err="1" smtClean="0"/>
              <a:t>güç</a:t>
            </a:r>
            <a:r>
              <a:rPr lang="en-GB" sz="3200" dirty="0" smtClean="0"/>
              <a:t> </a:t>
            </a:r>
            <a:r>
              <a:rPr lang="en-GB" sz="3200" dirty="0" err="1" smtClean="0"/>
              <a:t>ili</a:t>
            </a:r>
            <a:r>
              <a:rPr lang="tr-TR" sz="3200" dirty="0" smtClean="0"/>
              <a:t>ş</a:t>
            </a:r>
            <a:r>
              <a:rPr lang="en-GB" sz="3200" dirty="0" err="1" smtClean="0"/>
              <a:t>kilerini</a:t>
            </a:r>
            <a:r>
              <a:rPr lang="en-GB" sz="3200" dirty="0" smtClean="0"/>
              <a:t> </a:t>
            </a:r>
            <a:r>
              <a:rPr lang="en-GB" sz="3200" dirty="0" err="1"/>
              <a:t>belirleyen</a:t>
            </a:r>
            <a:r>
              <a:rPr lang="en-GB" sz="3200" dirty="0"/>
              <a:t> </a:t>
            </a:r>
            <a:r>
              <a:rPr lang="en-GB" sz="3200" dirty="0" err="1"/>
              <a:t>unsurlara</a:t>
            </a:r>
            <a:r>
              <a:rPr lang="en-GB" sz="3200" dirty="0"/>
              <a:t> </a:t>
            </a:r>
            <a:r>
              <a:rPr lang="en-GB" sz="3200" dirty="0" err="1"/>
              <a:t>temel</a:t>
            </a:r>
            <a:r>
              <a:rPr lang="en-GB" sz="3200" dirty="0"/>
              <a:t> </a:t>
            </a:r>
            <a:r>
              <a:rPr lang="en-GB" sz="3200" dirty="0" err="1" smtClean="0"/>
              <a:t>olu</a:t>
            </a:r>
            <a:r>
              <a:rPr lang="tr-TR" sz="3200" dirty="0" smtClean="0"/>
              <a:t>ş</a:t>
            </a:r>
            <a:r>
              <a:rPr lang="en-GB" sz="3200" dirty="0" err="1" smtClean="0"/>
              <a:t>turmaktad</a:t>
            </a:r>
            <a:r>
              <a:rPr lang="tr-TR" sz="3200" dirty="0" smtClean="0"/>
              <a:t>ı</a:t>
            </a:r>
            <a:r>
              <a:rPr lang="en-GB" sz="3200" dirty="0" smtClean="0"/>
              <a:t>r</a:t>
            </a:r>
            <a:r>
              <a:rPr lang="en-GB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Aile Reisliği-1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Aile ideolojisi, cinsiyete dayal</a:t>
            </a:r>
            <a:r>
              <a:rPr lang="tr-TR" altLang="en-US" sz="3200" smtClean="0"/>
              <a:t>ı</a:t>
            </a:r>
            <a:r>
              <a:rPr lang="en-GB" altLang="en-US" sz="3200" smtClean="0"/>
              <a:t> i</a:t>
            </a:r>
            <a:r>
              <a:rPr lang="tr-TR" altLang="en-US" sz="3200" smtClean="0"/>
              <a:t>ş</a:t>
            </a:r>
            <a:r>
              <a:rPr lang="en-GB" altLang="en-US" sz="3200" smtClean="0"/>
              <a:t>bölümü e</a:t>
            </a:r>
            <a:r>
              <a:rPr lang="tr-TR" altLang="en-US" sz="3200" smtClean="0"/>
              <a:t>ş</a:t>
            </a:r>
            <a:r>
              <a:rPr lang="en-GB" altLang="en-US" sz="3200" smtClean="0"/>
              <a:t>itsizli</a:t>
            </a:r>
            <a:r>
              <a:rPr lang="tr-TR" altLang="en-US" sz="3200" smtClean="0"/>
              <a:t>ğ</a:t>
            </a:r>
            <a:r>
              <a:rPr lang="en-GB" altLang="en-US" sz="3200" smtClean="0"/>
              <a:t>i temelinde bir taraftan erke</a:t>
            </a:r>
            <a:r>
              <a:rPr lang="tr-TR" altLang="en-US" sz="3200" smtClean="0"/>
              <a:t>ğ</a:t>
            </a:r>
            <a:r>
              <a:rPr lang="en-GB" altLang="en-US" sz="3200" smtClean="0"/>
              <a:t>in</a:t>
            </a:r>
            <a:r>
              <a:rPr lang="tr-TR" altLang="en-US" sz="3200" smtClean="0"/>
              <a:t> </a:t>
            </a:r>
            <a:r>
              <a:rPr lang="en-GB" altLang="en-US" sz="3200" smtClean="0"/>
              <a:t>evin geçindiricisi konumu ile aile reisli</a:t>
            </a:r>
            <a:r>
              <a:rPr lang="tr-TR" altLang="en-US" sz="3200" smtClean="0"/>
              <a:t>ğ</a:t>
            </a:r>
            <a:r>
              <a:rPr lang="en-GB" altLang="en-US" sz="3200" smtClean="0"/>
              <a:t>ini ve otoritesini, di</a:t>
            </a:r>
            <a:r>
              <a:rPr lang="tr-TR" altLang="en-US" sz="3200" smtClean="0"/>
              <a:t>ğ</a:t>
            </a:r>
            <a:r>
              <a:rPr lang="en-GB" altLang="en-US" sz="3200" smtClean="0"/>
              <a:t>er taraftan ise kad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n</a:t>
            </a:r>
            <a:r>
              <a:rPr lang="tr-TR" altLang="en-US" sz="3200" smtClean="0"/>
              <a:t>ı</a:t>
            </a:r>
            <a:r>
              <a:rPr lang="en-GB" altLang="en-US" sz="3200" smtClean="0"/>
              <a:t>n</a:t>
            </a:r>
            <a:r>
              <a:rPr lang="tr-TR" altLang="en-US" sz="3200" smtClean="0"/>
              <a:t> </a:t>
            </a:r>
            <a:r>
              <a:rPr lang="en-GB" altLang="en-US" sz="3200" smtClean="0"/>
              <a:t>ev içi konumuna ba</a:t>
            </a:r>
            <a:r>
              <a:rPr lang="tr-TR" altLang="en-US" sz="3200" smtClean="0"/>
              <a:t>ğ</a:t>
            </a:r>
            <a:r>
              <a:rPr lang="en-GB" altLang="en-US" sz="3200" smtClean="0"/>
              <a:t>l</a:t>
            </a:r>
            <a:r>
              <a:rPr lang="tr-TR" altLang="en-US" sz="3200" smtClean="0"/>
              <a:t>ı</a:t>
            </a:r>
            <a:r>
              <a:rPr lang="en-GB" altLang="en-US" sz="3200" smtClean="0"/>
              <a:t> “ev kad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n</a:t>
            </a:r>
            <a:r>
              <a:rPr lang="tr-TR" altLang="en-US" sz="3200" smtClean="0"/>
              <a:t>ı</a:t>
            </a:r>
            <a:r>
              <a:rPr lang="en-GB" altLang="en-US" sz="3200" smtClean="0"/>
              <a:t>” olmas</a:t>
            </a:r>
            <a:r>
              <a:rPr lang="tr-TR" altLang="en-US" sz="3200" smtClean="0"/>
              <a:t>ı</a:t>
            </a:r>
            <a:r>
              <a:rPr lang="en-GB" altLang="en-US" sz="3200" smtClean="0"/>
              <a:t>n</a:t>
            </a:r>
            <a:r>
              <a:rPr lang="tr-TR" altLang="en-US" sz="3200" smtClean="0"/>
              <a:t>ı</a:t>
            </a:r>
            <a:r>
              <a:rPr lang="en-GB" altLang="en-US" sz="3200" smtClean="0"/>
              <a:t> me</a:t>
            </a:r>
            <a:r>
              <a:rPr lang="tr-TR" altLang="en-US" sz="3200" smtClean="0"/>
              <a:t>ş</a:t>
            </a:r>
            <a:r>
              <a:rPr lang="en-GB" altLang="en-US" sz="3200" smtClean="0"/>
              <a:t>rula</a:t>
            </a:r>
            <a:r>
              <a:rPr lang="tr-TR" altLang="en-US" sz="3200" smtClean="0"/>
              <a:t>ş</a:t>
            </a:r>
            <a:r>
              <a:rPr lang="en-GB" altLang="en-US" sz="3200" smtClean="0"/>
              <a:t>t</a:t>
            </a:r>
            <a:r>
              <a:rPr lang="tr-TR" altLang="en-US" sz="3200" smtClean="0"/>
              <a:t>ı</a:t>
            </a:r>
            <a:r>
              <a:rPr lang="en-GB" altLang="en-US" sz="3200" smtClean="0"/>
              <a:t>rmaktad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Aile Reisliği-2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/>
          <a:lstStyle/>
          <a:p>
            <a:pPr eaLnBrk="1" hangingPunct="1"/>
            <a:r>
              <a:rPr lang="tr-TR" altLang="en-US" sz="3200" smtClean="0"/>
              <a:t>İş</a:t>
            </a:r>
            <a:r>
              <a:rPr lang="en-GB" altLang="en-US" sz="3200" smtClean="0"/>
              <a:t>levselci aile yakla</a:t>
            </a:r>
            <a:r>
              <a:rPr lang="tr-TR" altLang="en-US" sz="3200" smtClean="0"/>
              <a:t>şı</a:t>
            </a:r>
            <a:r>
              <a:rPr lang="en-GB" altLang="en-US" sz="3200" smtClean="0"/>
              <a:t>m</a:t>
            </a:r>
            <a:r>
              <a:rPr lang="tr-TR" altLang="en-US" sz="3200" smtClean="0"/>
              <a:t>ı</a:t>
            </a:r>
            <a:r>
              <a:rPr lang="en-GB" altLang="en-US" sz="3200" smtClean="0"/>
              <a:t> çerçevesinde kad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n</a:t>
            </a:r>
            <a:r>
              <a:rPr lang="tr-TR" altLang="en-US" sz="3200" smtClean="0"/>
              <a:t>ı</a:t>
            </a:r>
            <a:r>
              <a:rPr lang="en-GB" altLang="en-US" sz="3200" smtClean="0"/>
              <a:t>n konumu her zaman aile kurumu içerisinde</a:t>
            </a:r>
            <a:r>
              <a:rPr lang="tr-TR" altLang="en-US" sz="3200" smtClean="0"/>
              <a:t> </a:t>
            </a:r>
            <a:r>
              <a:rPr lang="en-GB" altLang="en-US" sz="3200" smtClean="0"/>
              <a:t>ve ona ba</a:t>
            </a:r>
            <a:r>
              <a:rPr lang="tr-TR" altLang="en-US" sz="3200" smtClean="0"/>
              <a:t>ğ</a:t>
            </a:r>
            <a:r>
              <a:rPr lang="en-GB" altLang="en-US" sz="3200" smtClean="0"/>
              <a:t>l</a:t>
            </a:r>
            <a:r>
              <a:rPr lang="tr-TR" altLang="en-US" sz="3200" smtClean="0"/>
              <a:t>ı</a:t>
            </a:r>
            <a:r>
              <a:rPr lang="en-GB" altLang="en-US" sz="3200" smtClean="0"/>
              <a:t> bir </a:t>
            </a:r>
            <a:r>
              <a:rPr lang="tr-TR" altLang="en-US" sz="3200" smtClean="0"/>
              <a:t>ş</a:t>
            </a:r>
            <a:r>
              <a:rPr lang="en-GB" altLang="en-US" sz="3200" smtClean="0"/>
              <a:t>ekilde ele al</a:t>
            </a:r>
            <a:r>
              <a:rPr lang="tr-TR" altLang="en-US" sz="3200" smtClean="0"/>
              <a:t>ı</a:t>
            </a:r>
            <a:r>
              <a:rPr lang="en-GB" altLang="en-US" sz="3200" smtClean="0"/>
              <a:t>nm</a:t>
            </a:r>
            <a:r>
              <a:rPr lang="tr-TR" altLang="en-US" sz="3200" smtClean="0"/>
              <a:t>ış</a:t>
            </a:r>
            <a:r>
              <a:rPr lang="en-GB" altLang="en-US" sz="3200" smtClean="0"/>
              <a:t> ve “roller analizinde, erkek aile içinde oldu</a:t>
            </a:r>
            <a:r>
              <a:rPr lang="tr-TR" altLang="en-US" sz="3200" smtClean="0"/>
              <a:t>ğ </a:t>
            </a:r>
            <a:r>
              <a:rPr lang="en-GB" altLang="en-US" sz="3200" smtClean="0"/>
              <a:t>u kadar d</a:t>
            </a:r>
            <a:r>
              <a:rPr lang="tr-TR" altLang="en-US" sz="3200" smtClean="0"/>
              <a:t>ış</a:t>
            </a:r>
            <a:r>
              <a:rPr lang="en-GB" altLang="en-US" sz="3200" smtClean="0"/>
              <a:t> dünya ile kurdu</a:t>
            </a:r>
            <a:r>
              <a:rPr lang="tr-TR" altLang="en-US" sz="3200" smtClean="0"/>
              <a:t>ğ</a:t>
            </a:r>
            <a:r>
              <a:rPr lang="en-GB" altLang="en-US" sz="3200" smtClean="0"/>
              <a:t>u ili</a:t>
            </a:r>
            <a:r>
              <a:rPr lang="tr-TR" altLang="en-US" sz="3200" smtClean="0"/>
              <a:t>ş</a:t>
            </a:r>
            <a:r>
              <a:rPr lang="en-GB" altLang="en-US" sz="3200" smtClean="0"/>
              <a:t>kileri aç</a:t>
            </a:r>
            <a:r>
              <a:rPr lang="tr-TR" altLang="en-US" sz="3200" smtClean="0"/>
              <a:t>ı</a:t>
            </a:r>
            <a:r>
              <a:rPr lang="en-GB" altLang="en-US" sz="3200" smtClean="0"/>
              <a:t>s</a:t>
            </a:r>
            <a:r>
              <a:rPr lang="tr-TR" altLang="en-US" sz="3200" smtClean="0"/>
              <a:t>ı</a:t>
            </a:r>
            <a:r>
              <a:rPr lang="en-GB" altLang="en-US" sz="3200" smtClean="0"/>
              <a:t>ndan da incelenmi</a:t>
            </a:r>
            <a:r>
              <a:rPr lang="tr-TR" altLang="en-US" sz="3200" smtClean="0"/>
              <a:t>ş,</a:t>
            </a:r>
            <a:r>
              <a:rPr lang="en-GB" altLang="en-US" sz="3200" smtClean="0"/>
              <a:t> kad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n ise sadece</a:t>
            </a:r>
            <a:r>
              <a:rPr lang="tr-TR" altLang="en-US" sz="3200" smtClean="0"/>
              <a:t> </a:t>
            </a:r>
            <a:r>
              <a:rPr lang="en-GB" altLang="en-US" sz="3200" smtClean="0"/>
              <a:t>aile içinde oynad</a:t>
            </a:r>
            <a:r>
              <a:rPr lang="tr-TR" altLang="en-US" sz="3200" smtClean="0"/>
              <a:t>ığı</a:t>
            </a:r>
            <a:r>
              <a:rPr lang="en-GB" altLang="en-US" sz="3200" smtClean="0"/>
              <a:t> roller ba</a:t>
            </a:r>
            <a:r>
              <a:rPr lang="tr-TR" altLang="en-US" sz="3200" smtClean="0"/>
              <a:t>ğ</a:t>
            </a:r>
            <a:r>
              <a:rPr lang="en-GB" altLang="en-US" sz="3200" smtClean="0"/>
              <a:t>lam</a:t>
            </a:r>
            <a:r>
              <a:rPr lang="tr-TR" altLang="en-US" sz="3200" smtClean="0"/>
              <a:t>ı</a:t>
            </a:r>
            <a:r>
              <a:rPr lang="en-GB" altLang="en-US" sz="3200" smtClean="0"/>
              <a:t>nda bu analize girmi</a:t>
            </a:r>
            <a:r>
              <a:rPr lang="tr-TR" altLang="en-US" sz="3200" smtClean="0"/>
              <a:t>ş</a:t>
            </a:r>
            <a:r>
              <a:rPr lang="en-GB" altLang="en-US" sz="3200" smtClean="0"/>
              <a:t>tir”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Aile Reisliği-3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tr-TR" altLang="en-US" sz="3200" smtClean="0"/>
              <a:t>E</a:t>
            </a:r>
            <a:r>
              <a:rPr lang="en-GB" altLang="en-US" sz="3200" smtClean="0"/>
              <a:t>rke</a:t>
            </a:r>
            <a:r>
              <a:rPr lang="tr-TR" altLang="en-US" sz="3200" smtClean="0"/>
              <a:t>ğ</a:t>
            </a:r>
            <a:r>
              <a:rPr lang="en-GB" altLang="en-US" sz="3200" smtClean="0"/>
              <a:t>i gelir sa</a:t>
            </a:r>
            <a:r>
              <a:rPr lang="tr-TR" altLang="en-US" sz="3200" smtClean="0"/>
              <a:t>ğ</a:t>
            </a:r>
            <a:r>
              <a:rPr lang="en-GB" altLang="en-US" sz="3200" smtClean="0"/>
              <a:t>ayan ve ailenin geçiminden sorumlu ki</a:t>
            </a:r>
            <a:r>
              <a:rPr lang="tr-TR" altLang="en-US" sz="3200" smtClean="0"/>
              <a:t>ş</a:t>
            </a:r>
            <a:r>
              <a:rPr lang="en-GB" altLang="en-US" sz="3200" smtClean="0"/>
              <a:t>i olarak</a:t>
            </a:r>
            <a:r>
              <a:rPr lang="tr-TR" altLang="en-US" sz="3200" smtClean="0"/>
              <a:t> </a:t>
            </a:r>
            <a:r>
              <a:rPr lang="en-GB" altLang="en-US" sz="3200" smtClean="0"/>
              <a:t>tan</a:t>
            </a:r>
            <a:r>
              <a:rPr lang="tr-TR" altLang="en-US" sz="3200" smtClean="0"/>
              <a:t>ı</a:t>
            </a:r>
            <a:r>
              <a:rPr lang="en-GB" altLang="en-US" sz="3200" smtClean="0"/>
              <a:t>mlayan i</a:t>
            </a:r>
            <a:r>
              <a:rPr lang="tr-TR" altLang="en-US" sz="3200" smtClean="0"/>
              <a:t>ş</a:t>
            </a:r>
            <a:r>
              <a:rPr lang="en-GB" altLang="en-US" sz="3200" smtClean="0"/>
              <a:t>levselci yakla</a:t>
            </a:r>
            <a:r>
              <a:rPr lang="tr-TR" altLang="en-US" sz="3200" smtClean="0"/>
              <a:t>şı</a:t>
            </a:r>
            <a:r>
              <a:rPr lang="en-GB" altLang="en-US" sz="3200" smtClean="0"/>
              <a:t>m, erke</a:t>
            </a:r>
            <a:r>
              <a:rPr lang="tr-TR" altLang="en-US" sz="3200" smtClean="0"/>
              <a:t>ğ</a:t>
            </a:r>
            <a:r>
              <a:rPr lang="en-GB" altLang="en-US" sz="3200" smtClean="0"/>
              <a:t>in ‘aile reisi’ olarak</a:t>
            </a:r>
            <a:r>
              <a:rPr lang="tr-TR" altLang="en-US" sz="3200" smtClean="0"/>
              <a:t> </a:t>
            </a:r>
            <a:r>
              <a:rPr lang="en-GB" altLang="en-US" sz="3200" smtClean="0"/>
              <a:t>kavramsalla</a:t>
            </a:r>
            <a:r>
              <a:rPr lang="tr-TR" altLang="en-US" sz="3200" smtClean="0"/>
              <a:t>ş</a:t>
            </a:r>
            <a:r>
              <a:rPr lang="en-GB" altLang="en-US" sz="3200" smtClean="0"/>
              <a:t>t</a:t>
            </a:r>
            <a:r>
              <a:rPr lang="tr-TR" altLang="en-US" sz="3200" smtClean="0"/>
              <a:t>ı</a:t>
            </a:r>
            <a:r>
              <a:rPr lang="en-GB" altLang="en-US" sz="3200" smtClean="0"/>
              <a:t>r</a:t>
            </a:r>
            <a:r>
              <a:rPr lang="tr-TR" altLang="en-US" sz="3200" smtClean="0"/>
              <a:t>ı</a:t>
            </a:r>
            <a:r>
              <a:rPr lang="en-GB" altLang="en-US" sz="3200" smtClean="0"/>
              <a:t>lmas</a:t>
            </a:r>
            <a:r>
              <a:rPr lang="tr-TR" altLang="en-US" sz="3200" smtClean="0"/>
              <a:t>ı</a:t>
            </a:r>
            <a:r>
              <a:rPr lang="en-GB" altLang="en-US" sz="3200" smtClean="0"/>
              <a:t>nda,</a:t>
            </a:r>
            <a:r>
              <a:rPr lang="tr-TR" altLang="en-US" sz="3200" smtClean="0"/>
              <a:t> </a:t>
            </a:r>
            <a:r>
              <a:rPr lang="en-GB" altLang="en-US" sz="3200" smtClean="0"/>
              <a:t>aile ve endüstrileflme aras</a:t>
            </a:r>
            <a:r>
              <a:rPr lang="tr-TR" altLang="en-US" sz="3200" smtClean="0"/>
              <a:t>ı</a:t>
            </a:r>
            <a:r>
              <a:rPr lang="en-GB" altLang="en-US" sz="3200" smtClean="0"/>
              <a:t>nda kurulan tarihsel ili</a:t>
            </a:r>
            <a:r>
              <a:rPr lang="tr-TR" altLang="en-US" sz="3200" smtClean="0"/>
              <a:t>ş</a:t>
            </a:r>
            <a:r>
              <a:rPr lang="en-GB" altLang="en-US" sz="3200" smtClean="0"/>
              <a:t>kiden güç almaktad</a:t>
            </a:r>
            <a:r>
              <a:rPr lang="tr-TR" altLang="en-US" sz="3200" smtClean="0"/>
              <a:t>ı</a:t>
            </a:r>
            <a:r>
              <a:rPr lang="en-GB" altLang="en-US" sz="3200" smtClean="0"/>
              <a:t>r</a:t>
            </a:r>
            <a:r>
              <a:rPr lang="tr-TR" altLang="en-US" sz="3200" smtClean="0"/>
              <a:t>.</a:t>
            </a:r>
            <a:endParaRPr lang="en-GB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Aile Reisliği-4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‘</a:t>
            </a:r>
            <a:r>
              <a:rPr lang="en-GB" altLang="en-US" sz="4000" smtClean="0"/>
              <a:t>Ya</a:t>
            </a:r>
            <a:r>
              <a:rPr lang="tr-TR" altLang="en-US" sz="4000" smtClean="0"/>
              <a:t>ş</a:t>
            </a:r>
            <a:r>
              <a:rPr lang="en-GB" altLang="en-US" sz="4000" smtClean="0"/>
              <a:t>ama ücreti’ olan aile</a:t>
            </a:r>
            <a:r>
              <a:rPr lang="tr-TR" altLang="en-US" sz="4000" smtClean="0"/>
              <a:t> </a:t>
            </a:r>
            <a:r>
              <a:rPr lang="en-GB" altLang="en-US" sz="4000" smtClean="0"/>
              <a:t>ücreti, bir erke</a:t>
            </a:r>
            <a:r>
              <a:rPr lang="tr-TR" altLang="en-US" sz="4000" smtClean="0"/>
              <a:t>ğ</a:t>
            </a:r>
            <a:r>
              <a:rPr lang="en-GB" altLang="en-US" sz="4000" smtClean="0"/>
              <a:t>in kendisini,</a:t>
            </a:r>
            <a:r>
              <a:rPr lang="tr-TR" altLang="en-US" sz="4000" smtClean="0"/>
              <a:t> </a:t>
            </a:r>
            <a:r>
              <a:rPr lang="en-GB" altLang="en-US" sz="4000" smtClean="0"/>
              <a:t>kar</a:t>
            </a:r>
            <a:r>
              <a:rPr lang="tr-TR" altLang="en-US" sz="4000" smtClean="0"/>
              <a:t>ı</a:t>
            </a:r>
            <a:r>
              <a:rPr lang="en-GB" altLang="en-US" sz="4000" smtClean="0"/>
              <a:t>s</a:t>
            </a:r>
            <a:r>
              <a:rPr lang="tr-TR" altLang="en-US" sz="4000" smtClean="0"/>
              <a:t>ı</a:t>
            </a:r>
            <a:r>
              <a:rPr lang="en-GB" altLang="en-US" sz="4000" smtClean="0"/>
              <a:t>n</a:t>
            </a:r>
            <a:r>
              <a:rPr lang="tr-TR" altLang="en-US" sz="4000" smtClean="0"/>
              <a:t>ı</a:t>
            </a:r>
            <a:r>
              <a:rPr lang="en-GB" altLang="en-US" sz="4000" smtClean="0"/>
              <a:t> ve çocuklar</a:t>
            </a:r>
            <a:r>
              <a:rPr lang="tr-TR" altLang="en-US" sz="4000" smtClean="0"/>
              <a:t>ı</a:t>
            </a:r>
            <a:r>
              <a:rPr lang="en-GB" altLang="en-US" sz="4000" smtClean="0"/>
              <a:t>n</a:t>
            </a:r>
            <a:r>
              <a:rPr lang="tr-TR" altLang="en-US" sz="4000" smtClean="0"/>
              <a:t>ı </a:t>
            </a:r>
            <a:r>
              <a:rPr lang="en-GB" altLang="en-US" sz="4000" smtClean="0"/>
              <a:t>‘do</a:t>
            </a:r>
            <a:r>
              <a:rPr lang="tr-TR" altLang="en-US" sz="4000" smtClean="0"/>
              <a:t>ğ</a:t>
            </a:r>
            <a:r>
              <a:rPr lang="en-GB" altLang="en-US" sz="4000" smtClean="0"/>
              <a:t>ru dürüst’ bir düzeyde</a:t>
            </a:r>
            <a:r>
              <a:rPr lang="tr-TR" altLang="en-US" sz="4000" smtClean="0"/>
              <a:t> </a:t>
            </a:r>
            <a:r>
              <a:rPr lang="en-GB" altLang="en-US" sz="4000" smtClean="0"/>
              <a:t>ya</a:t>
            </a:r>
            <a:r>
              <a:rPr lang="tr-TR" altLang="en-US" sz="4000" smtClean="0"/>
              <a:t>ş</a:t>
            </a:r>
            <a:r>
              <a:rPr lang="en-GB" altLang="en-US" sz="4000" smtClean="0"/>
              <a:t>atabilmesini sa</a:t>
            </a:r>
            <a:r>
              <a:rPr lang="tr-TR" altLang="en-US" sz="4000" smtClean="0"/>
              <a:t>ğ</a:t>
            </a:r>
            <a:r>
              <a:rPr lang="en-GB" altLang="en-US" sz="4000" smtClean="0"/>
              <a:t>layan</a:t>
            </a:r>
            <a:r>
              <a:rPr lang="tr-TR" altLang="en-US" sz="4000" smtClean="0"/>
              <a:t> </a:t>
            </a:r>
            <a:r>
              <a:rPr lang="en-GB" altLang="en-US" sz="4000" smtClean="0"/>
              <a:t>ücrettir</a:t>
            </a:r>
            <a:r>
              <a:rPr lang="tr-TR" altLang="en-US" sz="4000" smtClean="0"/>
              <a:t>.</a:t>
            </a:r>
            <a:endParaRPr lang="en-GB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Aile Reisliği-5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713788" cy="4554538"/>
          </a:xfrm>
        </p:spPr>
        <p:txBody>
          <a:bodyPr/>
          <a:lstStyle/>
          <a:p>
            <a:pPr eaLnBrk="1" hangingPunct="1"/>
            <a:r>
              <a:rPr lang="en-GB" altLang="en-US" sz="4000" smtClean="0"/>
              <a:t>Aile ücreti, erke</a:t>
            </a:r>
            <a:r>
              <a:rPr lang="tr-TR" altLang="en-US" sz="4000" smtClean="0"/>
              <a:t>ğ</a:t>
            </a:r>
            <a:r>
              <a:rPr lang="en-GB" altLang="en-US" sz="4000" smtClean="0"/>
              <a:t>i aile içinde güçlü ve egemen k</a:t>
            </a:r>
            <a:r>
              <a:rPr lang="tr-TR" altLang="en-US" sz="4000" smtClean="0"/>
              <a:t>ı</a:t>
            </a:r>
            <a:r>
              <a:rPr lang="en-GB" altLang="en-US" sz="4000" smtClean="0"/>
              <a:t>lmakta ve kad</a:t>
            </a:r>
            <a:r>
              <a:rPr lang="tr-TR" altLang="en-US" sz="4000" smtClean="0"/>
              <a:t>ı</a:t>
            </a:r>
            <a:r>
              <a:rPr lang="en-GB" altLang="en-US" sz="4000" smtClean="0"/>
              <a:t>n</a:t>
            </a:r>
            <a:r>
              <a:rPr lang="tr-TR" altLang="en-US" sz="4000" smtClean="0"/>
              <a:t>ı</a:t>
            </a:r>
            <a:r>
              <a:rPr lang="en-GB" altLang="en-US" sz="4000" smtClean="0"/>
              <a:t>n erke</a:t>
            </a:r>
            <a:r>
              <a:rPr lang="tr-TR" altLang="en-US" sz="4000" smtClean="0"/>
              <a:t>ğ</a:t>
            </a:r>
            <a:r>
              <a:rPr lang="en-GB" altLang="en-US" sz="4000" smtClean="0"/>
              <a:t>e ba</a:t>
            </a:r>
            <a:r>
              <a:rPr lang="tr-TR" altLang="en-US" sz="4000" smtClean="0"/>
              <a:t>ğı</a:t>
            </a:r>
            <a:r>
              <a:rPr lang="es-ES" altLang="en-US" sz="4000" smtClean="0"/>
              <a:t>ml</a:t>
            </a:r>
            <a:r>
              <a:rPr lang="tr-TR" altLang="en-US" sz="4000" smtClean="0"/>
              <a:t>ı</a:t>
            </a:r>
            <a:r>
              <a:rPr lang="es-ES" altLang="en-US" sz="4000" smtClean="0"/>
              <a:t> kalmas</a:t>
            </a:r>
            <a:r>
              <a:rPr lang="tr-TR" altLang="en-US" sz="4000" smtClean="0"/>
              <a:t>ı</a:t>
            </a:r>
            <a:r>
              <a:rPr lang="es-ES" altLang="en-US" sz="4000" smtClean="0"/>
              <a:t>n</a:t>
            </a:r>
            <a:r>
              <a:rPr lang="tr-TR" altLang="en-US" sz="4000" smtClean="0"/>
              <a:t>ı</a:t>
            </a:r>
            <a:r>
              <a:rPr lang="es-ES" altLang="en-US" sz="4000" smtClean="0"/>
              <a:t> sa</a:t>
            </a:r>
            <a:r>
              <a:rPr lang="tr-TR" altLang="en-US" sz="4000" smtClean="0"/>
              <a:t>ğ</a:t>
            </a:r>
            <a:r>
              <a:rPr lang="es-ES" altLang="en-US" sz="4000" smtClean="0"/>
              <a:t>layan ili</a:t>
            </a:r>
            <a:r>
              <a:rPr lang="tr-TR" altLang="en-US" sz="4000" smtClean="0"/>
              <a:t>ş</a:t>
            </a:r>
            <a:r>
              <a:rPr lang="es-ES" altLang="en-US" sz="4000" smtClean="0"/>
              <a:t>kilere yol açmaktad</a:t>
            </a:r>
            <a:r>
              <a:rPr lang="tr-TR" altLang="en-US" sz="4000" smtClean="0"/>
              <a:t>ır.</a:t>
            </a:r>
            <a:endParaRPr lang="en-GB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GİRİŞ-1</a:t>
            </a:r>
            <a:endParaRPr lang="en-GB" b="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İş</a:t>
            </a:r>
            <a:r>
              <a:rPr lang="en-GB" dirty="0" err="1" smtClean="0"/>
              <a:t>levselci</a:t>
            </a:r>
            <a:r>
              <a:rPr lang="en-GB" dirty="0" smtClean="0"/>
              <a:t> </a:t>
            </a:r>
            <a:r>
              <a:rPr lang="en-GB" dirty="0" err="1" smtClean="0"/>
              <a:t>yakla</a:t>
            </a:r>
            <a:r>
              <a:rPr lang="tr-TR" dirty="0" err="1" smtClean="0"/>
              <a:t>şımın</a:t>
            </a:r>
            <a:r>
              <a:rPr lang="en-GB" dirty="0" smtClean="0"/>
              <a:t> tan</a:t>
            </a:r>
            <a:r>
              <a:rPr lang="tr-TR" dirty="0" smtClean="0"/>
              <a:t>ı</a:t>
            </a:r>
            <a:r>
              <a:rPr lang="en-GB" dirty="0" err="1" smtClean="0"/>
              <a:t>mlad</a:t>
            </a:r>
            <a:r>
              <a:rPr lang="tr-TR" dirty="0" err="1" smtClean="0"/>
              <a:t>ığı</a:t>
            </a:r>
            <a:r>
              <a:rPr lang="en-GB" dirty="0" smtClean="0"/>
              <a:t> </a:t>
            </a:r>
            <a:r>
              <a:rPr lang="en-GB" dirty="0"/>
              <a:t>ideal </a:t>
            </a:r>
            <a:r>
              <a:rPr lang="en-GB" dirty="0" err="1"/>
              <a:t>aile</a:t>
            </a:r>
            <a:r>
              <a:rPr lang="en-GB" dirty="0"/>
              <a:t> tipi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biçiminin</a:t>
            </a:r>
            <a:r>
              <a:rPr lang="en-GB" dirty="0"/>
              <a:t> </a:t>
            </a:r>
            <a:r>
              <a:rPr lang="en-GB" dirty="0" err="1" smtClean="0"/>
              <a:t>i</a:t>
            </a:r>
            <a:r>
              <a:rPr lang="tr-TR" dirty="0" smtClean="0"/>
              <a:t>ş</a:t>
            </a:r>
            <a:r>
              <a:rPr lang="en-GB" dirty="0" err="1" smtClean="0"/>
              <a:t>llevleriyle</a:t>
            </a:r>
            <a:r>
              <a:rPr lang="en-GB" dirty="0" smtClean="0"/>
              <a:t> </a:t>
            </a:r>
            <a:r>
              <a:rPr lang="en-GB" dirty="0" err="1" smtClean="0"/>
              <a:t>toplumsal</a:t>
            </a:r>
            <a:r>
              <a:rPr lang="tr-TR" dirty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/>
              <a:t>kurum</a:t>
            </a:r>
            <a:r>
              <a:rPr lang="en-GB" dirty="0"/>
              <a:t> </a:t>
            </a:r>
            <a:r>
              <a:rPr lang="en-GB" dirty="0" err="1"/>
              <a:t>olma</a:t>
            </a:r>
            <a:r>
              <a:rPr lang="en-GB" dirty="0"/>
              <a:t> </a:t>
            </a:r>
            <a:r>
              <a:rPr lang="en-GB" dirty="0" err="1" smtClean="0"/>
              <a:t>özelli</a:t>
            </a:r>
            <a:r>
              <a:rPr lang="tr-TR" dirty="0" smtClean="0"/>
              <a:t>ğ</a:t>
            </a:r>
            <a:r>
              <a:rPr lang="en-GB" dirty="0" err="1" smtClean="0"/>
              <a:t>i</a:t>
            </a:r>
            <a:r>
              <a:rPr lang="en-GB" dirty="0"/>
              <a:t>, 20. </a:t>
            </a:r>
            <a:r>
              <a:rPr lang="en-GB" dirty="0" err="1" smtClean="0"/>
              <a:t>yüzy</a:t>
            </a:r>
            <a:r>
              <a:rPr lang="tr-TR" dirty="0" smtClean="0"/>
              <a:t>ı</a:t>
            </a:r>
            <a:r>
              <a:rPr lang="en-GB" dirty="0" smtClean="0"/>
              <a:t>l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ikinci</a:t>
            </a:r>
            <a:r>
              <a:rPr lang="en-GB" dirty="0"/>
              <a:t> </a:t>
            </a:r>
            <a:r>
              <a:rPr lang="en-GB" dirty="0" err="1" smtClean="0"/>
              <a:t>yar</a:t>
            </a:r>
            <a:r>
              <a:rPr lang="tr-TR" dirty="0" smtClean="0"/>
              <a:t>ı</a:t>
            </a:r>
            <a:r>
              <a:rPr lang="en-GB" dirty="0" smtClean="0"/>
              <a:t>s</a:t>
            </a:r>
            <a:r>
              <a:rPr lang="tr-TR" dirty="0" smtClean="0"/>
              <a:t>ı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/>
              <a:t>kadar</a:t>
            </a:r>
            <a:r>
              <a:rPr lang="en-GB" dirty="0"/>
              <a:t> </a:t>
            </a:r>
            <a:r>
              <a:rPr lang="en-GB" dirty="0" err="1" smtClean="0"/>
              <a:t>yayg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 smtClean="0"/>
              <a:t>kabul</a:t>
            </a:r>
            <a:r>
              <a:rPr lang="tr-TR" dirty="0"/>
              <a:t> </a:t>
            </a:r>
            <a:r>
              <a:rPr lang="en-GB" dirty="0" err="1" smtClean="0"/>
              <a:t>görmü</a:t>
            </a:r>
            <a:r>
              <a:rPr lang="tr-TR" dirty="0" smtClean="0"/>
              <a:t>ş</a:t>
            </a:r>
            <a:r>
              <a:rPr lang="en-GB" dirty="0" err="1" smtClean="0"/>
              <a:t>tür</a:t>
            </a:r>
            <a:r>
              <a:rPr lang="en-GB" dirty="0"/>
              <a:t>. 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Bu </a:t>
            </a:r>
            <a:r>
              <a:rPr lang="en-GB" dirty="0" err="1" smtClean="0"/>
              <a:t>yakla</a:t>
            </a:r>
            <a:r>
              <a:rPr lang="tr-TR" dirty="0" err="1" smtClean="0"/>
              <a:t>şı</a:t>
            </a:r>
            <a:r>
              <a:rPr lang="en-GB" dirty="0" smtClean="0"/>
              <a:t>m do</a:t>
            </a:r>
            <a:r>
              <a:rPr lang="tr-TR" dirty="0" smtClean="0"/>
              <a:t>ğ</a:t>
            </a:r>
            <a:r>
              <a:rPr lang="en-GB" dirty="0" err="1" smtClean="0"/>
              <a:t>rultusunda</a:t>
            </a:r>
            <a:r>
              <a:rPr lang="en-GB" dirty="0" smtClean="0"/>
              <a:t> </a:t>
            </a:r>
            <a:r>
              <a:rPr lang="en-GB" dirty="0" err="1"/>
              <a:t>evrensel</a:t>
            </a:r>
            <a:r>
              <a:rPr lang="en-GB" dirty="0"/>
              <a:t> </a:t>
            </a:r>
            <a:r>
              <a:rPr lang="en-GB" dirty="0" err="1" smtClean="0"/>
              <a:t>oldu</a:t>
            </a:r>
            <a:r>
              <a:rPr lang="tr-TR" dirty="0" smtClean="0"/>
              <a:t>ğ</a:t>
            </a:r>
            <a:r>
              <a:rPr lang="en-GB" dirty="0" smtClean="0"/>
              <a:t>u </a:t>
            </a:r>
            <a:r>
              <a:rPr lang="en-GB" dirty="0" err="1"/>
              <a:t>ileri</a:t>
            </a:r>
            <a:r>
              <a:rPr lang="en-GB" dirty="0"/>
              <a:t> </a:t>
            </a:r>
            <a:r>
              <a:rPr lang="en-GB" dirty="0" err="1"/>
              <a:t>sürülen</a:t>
            </a:r>
            <a:r>
              <a:rPr lang="en-GB" dirty="0"/>
              <a:t> </a:t>
            </a:r>
            <a:r>
              <a:rPr lang="en-GB" dirty="0" err="1"/>
              <a:t>anne</a:t>
            </a:r>
            <a:r>
              <a:rPr lang="en-GB" dirty="0"/>
              <a:t>, </a:t>
            </a:r>
            <a:r>
              <a:rPr lang="en-GB" dirty="0" smtClean="0"/>
              <a:t>baba</a:t>
            </a:r>
            <a:r>
              <a:rPr lang="tr-TR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/>
              <a:t>çocuklardan</a:t>
            </a:r>
            <a:r>
              <a:rPr lang="en-GB" dirty="0"/>
              <a:t> </a:t>
            </a:r>
            <a:r>
              <a:rPr lang="en-GB" dirty="0" err="1" smtClean="0"/>
              <a:t>olu</a:t>
            </a:r>
            <a:r>
              <a:rPr lang="tr-TR" dirty="0" smtClean="0"/>
              <a:t>ş</a:t>
            </a:r>
            <a:r>
              <a:rPr lang="en-GB" dirty="0" smtClean="0"/>
              <a:t>an </a:t>
            </a:r>
            <a:r>
              <a:rPr lang="en-GB" dirty="0" err="1"/>
              <a:t>çekirdek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, </a:t>
            </a:r>
            <a:r>
              <a:rPr lang="en-GB" dirty="0" err="1"/>
              <a:t>Parsons’a</a:t>
            </a:r>
            <a:r>
              <a:rPr lang="en-GB" dirty="0"/>
              <a:t> </a:t>
            </a:r>
            <a:r>
              <a:rPr lang="en-GB" dirty="0" err="1"/>
              <a:t>göre</a:t>
            </a:r>
            <a:r>
              <a:rPr lang="en-GB" dirty="0"/>
              <a:t> </a:t>
            </a:r>
            <a:r>
              <a:rPr lang="en-GB" dirty="0" err="1"/>
              <a:t>iki</a:t>
            </a:r>
            <a:r>
              <a:rPr lang="en-GB" dirty="0"/>
              <a:t> </a:t>
            </a:r>
            <a:r>
              <a:rPr lang="en-GB" dirty="0" err="1"/>
              <a:t>ana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indirgenemez</a:t>
            </a:r>
            <a:r>
              <a:rPr lang="en-GB" dirty="0"/>
              <a:t> </a:t>
            </a:r>
            <a:r>
              <a:rPr lang="en-GB" dirty="0" err="1" smtClean="0"/>
              <a:t>i</a:t>
            </a:r>
            <a:r>
              <a:rPr lang="tr-TR" dirty="0" smtClean="0"/>
              <a:t>ş</a:t>
            </a:r>
            <a:r>
              <a:rPr lang="en-GB" dirty="0" err="1" smtClean="0"/>
              <a:t>leve</a:t>
            </a:r>
            <a:r>
              <a:rPr lang="tr-TR" dirty="0"/>
              <a:t> </a:t>
            </a:r>
            <a:r>
              <a:rPr lang="en-GB" dirty="0" err="1" smtClean="0"/>
              <a:t>sahiptir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GİRİŞ-2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err="1"/>
              <a:t>Bunlar</a:t>
            </a:r>
            <a:r>
              <a:rPr lang="en-GB" dirty="0"/>
              <a:t> </a:t>
            </a:r>
            <a:r>
              <a:rPr lang="en-GB" dirty="0" err="1" smtClean="0"/>
              <a:t>çocuklar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birincil</a:t>
            </a:r>
            <a:r>
              <a:rPr lang="en-GB" dirty="0"/>
              <a:t> </a:t>
            </a:r>
            <a:r>
              <a:rPr lang="en-GB" dirty="0" err="1" smtClean="0"/>
              <a:t>toplumsalla</a:t>
            </a:r>
            <a:r>
              <a:rPr lang="tr-TR" dirty="0" smtClean="0"/>
              <a:t>ş</a:t>
            </a:r>
            <a:r>
              <a:rPr lang="en-GB" dirty="0" smtClean="0"/>
              <a:t>mas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smtClean="0"/>
              <a:t>yeti</a:t>
            </a:r>
            <a:r>
              <a:rPr lang="tr-TR" dirty="0" smtClean="0"/>
              <a:t>ş</a:t>
            </a:r>
            <a:r>
              <a:rPr lang="en-GB" dirty="0" smtClean="0"/>
              <a:t>kin </a:t>
            </a:r>
            <a:r>
              <a:rPr lang="en-GB" dirty="0" err="1" smtClean="0"/>
              <a:t>ki</a:t>
            </a:r>
            <a:r>
              <a:rPr lang="tr-TR" dirty="0" smtClean="0"/>
              <a:t>ş</a:t>
            </a:r>
            <a:r>
              <a:rPr lang="en-GB" dirty="0" err="1" smtClean="0"/>
              <a:t>iliklerin</a:t>
            </a:r>
            <a:r>
              <a:rPr lang="en-GB" dirty="0" smtClean="0"/>
              <a:t> </a:t>
            </a:r>
            <a:r>
              <a:rPr lang="en-GB" dirty="0" err="1" smtClean="0"/>
              <a:t>istikrar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/>
              <a:t>ı</a:t>
            </a:r>
            <a:r>
              <a:rPr lang="en-GB" dirty="0" smtClean="0"/>
              <a:t>n </a:t>
            </a:r>
            <a:r>
              <a:rPr lang="en-GB" dirty="0" err="1" smtClean="0"/>
              <a:t>sa</a:t>
            </a:r>
            <a:r>
              <a:rPr lang="tr-TR" dirty="0" smtClean="0"/>
              <a:t>ğ</a:t>
            </a:r>
            <a:r>
              <a:rPr lang="en-GB" dirty="0" err="1" smtClean="0"/>
              <a:t>lanmas</a:t>
            </a:r>
            <a:r>
              <a:rPr lang="tr-TR" dirty="0" smtClean="0"/>
              <a:t>ı</a:t>
            </a:r>
            <a:r>
              <a:rPr lang="en-GB" dirty="0" smtClean="0"/>
              <a:t>d</a:t>
            </a:r>
            <a:r>
              <a:rPr lang="tr-TR" dirty="0" smtClean="0"/>
              <a:t>ı</a:t>
            </a:r>
            <a:r>
              <a:rPr lang="en-GB" dirty="0" smtClean="0"/>
              <a:t>r.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 </a:t>
            </a:r>
            <a:r>
              <a:rPr lang="en-GB" dirty="0" err="1" smtClean="0"/>
              <a:t>Endüstrile</a:t>
            </a:r>
            <a:r>
              <a:rPr lang="tr-TR" dirty="0" smtClean="0"/>
              <a:t>ş</a:t>
            </a:r>
            <a:r>
              <a:rPr lang="en-GB" dirty="0" smtClean="0"/>
              <a:t>me </a:t>
            </a:r>
            <a:r>
              <a:rPr lang="en-GB" dirty="0" err="1"/>
              <a:t>süreciyle</a:t>
            </a:r>
            <a:r>
              <a:rPr lang="en-GB" dirty="0"/>
              <a:t> </a:t>
            </a:r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aileler</a:t>
            </a:r>
            <a:r>
              <a:rPr lang="en-GB" dirty="0"/>
              <a:t> </a:t>
            </a:r>
            <a:r>
              <a:rPr lang="en-GB" dirty="0" err="1" smtClean="0"/>
              <a:t>geni</a:t>
            </a:r>
            <a:r>
              <a:rPr lang="tr-TR" dirty="0" smtClean="0"/>
              <a:t>ş</a:t>
            </a:r>
            <a:r>
              <a:rPr lang="en-GB" dirty="0" smtClean="0"/>
              <a:t> </a:t>
            </a:r>
            <a:r>
              <a:rPr lang="en-GB" dirty="0" err="1" smtClean="0"/>
              <a:t>akrabal</a:t>
            </a:r>
            <a:r>
              <a:rPr lang="tr-TR" dirty="0" smtClean="0"/>
              <a:t>ı</a:t>
            </a:r>
            <a:r>
              <a:rPr lang="en-GB" dirty="0" smtClean="0"/>
              <a:t>k </a:t>
            </a:r>
            <a:r>
              <a:rPr lang="en-GB" dirty="0" err="1" smtClean="0"/>
              <a:t>ili</a:t>
            </a:r>
            <a:r>
              <a:rPr lang="tr-TR" dirty="0" smtClean="0"/>
              <a:t>ş</a:t>
            </a:r>
            <a:r>
              <a:rPr lang="en-GB" dirty="0" err="1" smtClean="0"/>
              <a:t>kilerinin</a:t>
            </a:r>
            <a:r>
              <a:rPr lang="tr-TR" dirty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parças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/>
              <a:t>olmaktan</a:t>
            </a:r>
            <a:r>
              <a:rPr lang="en-GB" dirty="0"/>
              <a:t> </a:t>
            </a:r>
            <a:r>
              <a:rPr lang="en-GB" dirty="0" smtClean="0"/>
              <a:t>ç</a:t>
            </a:r>
            <a:r>
              <a:rPr lang="tr-TR" dirty="0" smtClean="0"/>
              <a:t>ı</a:t>
            </a:r>
            <a:r>
              <a:rPr lang="en-GB" dirty="0" err="1" smtClean="0"/>
              <a:t>karak</a:t>
            </a:r>
            <a:r>
              <a:rPr lang="en-GB" dirty="0" smtClean="0"/>
              <a:t> yap</a:t>
            </a:r>
            <a:r>
              <a:rPr lang="tr-TR" dirty="0" smtClean="0"/>
              <a:t>ı</a:t>
            </a:r>
            <a:r>
              <a:rPr lang="en-GB" dirty="0" err="1" smtClean="0"/>
              <a:t>sal</a:t>
            </a:r>
            <a:r>
              <a:rPr lang="en-GB" dirty="0" smtClean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 smtClean="0"/>
              <a:t>farkl</a:t>
            </a:r>
            <a:r>
              <a:rPr lang="tr-TR" dirty="0" smtClean="0"/>
              <a:t>ı</a:t>
            </a:r>
            <a:r>
              <a:rPr lang="en-GB" dirty="0" smtClean="0"/>
              <a:t>la</a:t>
            </a:r>
            <a:r>
              <a:rPr lang="tr-TR" dirty="0" smtClean="0"/>
              <a:t>ş</a:t>
            </a:r>
            <a:r>
              <a:rPr lang="en-GB" dirty="0" smtClean="0"/>
              <a:t>ma </a:t>
            </a:r>
            <a:r>
              <a:rPr lang="en-GB" dirty="0" err="1" smtClean="0"/>
              <a:t>geçirmi</a:t>
            </a:r>
            <a:r>
              <a:rPr lang="tr-TR" dirty="0" smtClean="0"/>
              <a:t>ş</a:t>
            </a:r>
            <a:r>
              <a:rPr lang="en-GB" dirty="0" err="1" smtClean="0"/>
              <a:t>tir</a:t>
            </a:r>
            <a:r>
              <a:rPr lang="en-GB" dirty="0"/>
              <a:t>. 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Bu </a:t>
            </a:r>
            <a:r>
              <a:rPr lang="en-GB" dirty="0" err="1" smtClean="0"/>
              <a:t>anlamda</a:t>
            </a:r>
            <a:r>
              <a:rPr lang="tr-TR" dirty="0"/>
              <a:t> </a:t>
            </a:r>
            <a:r>
              <a:rPr lang="en-GB" dirty="0" smtClean="0"/>
              <a:t>Parsons</a:t>
            </a:r>
            <a:r>
              <a:rPr lang="en-GB" dirty="0"/>
              <a:t>, </a:t>
            </a:r>
            <a:r>
              <a:rPr lang="en-GB" dirty="0" err="1" smtClean="0"/>
              <a:t>yal</a:t>
            </a:r>
            <a:r>
              <a:rPr lang="tr-TR" dirty="0" err="1" smtClean="0"/>
              <a:t>ıtılmış</a:t>
            </a:r>
            <a:r>
              <a:rPr lang="en-GB" dirty="0" smtClean="0"/>
              <a:t> </a:t>
            </a:r>
            <a:r>
              <a:rPr lang="en-GB" dirty="0" err="1" smtClean="0"/>
              <a:t>çekirdek</a:t>
            </a:r>
            <a:r>
              <a:rPr lang="en-GB" dirty="0" smtClean="0"/>
              <a:t> </a:t>
            </a:r>
            <a:r>
              <a:rPr lang="en-GB" dirty="0" err="1"/>
              <a:t>ailenin</a:t>
            </a:r>
            <a:r>
              <a:rPr lang="en-GB" dirty="0"/>
              <a:t>, modern </a:t>
            </a:r>
            <a:r>
              <a:rPr lang="en-GB" dirty="0" err="1"/>
              <a:t>endüstriyel</a:t>
            </a:r>
            <a:r>
              <a:rPr lang="en-GB" dirty="0"/>
              <a:t> </a:t>
            </a:r>
            <a:r>
              <a:rPr lang="en-GB" dirty="0" err="1"/>
              <a:t>toplumun</a:t>
            </a:r>
            <a:r>
              <a:rPr lang="en-GB" dirty="0"/>
              <a:t> </a:t>
            </a:r>
            <a:r>
              <a:rPr lang="en-GB" dirty="0" err="1" smtClean="0"/>
              <a:t>tipik</a:t>
            </a:r>
            <a:r>
              <a:rPr lang="tr-TR" dirty="0"/>
              <a:t> </a:t>
            </a:r>
            <a:r>
              <a:rPr lang="en-GB" dirty="0" err="1" smtClean="0"/>
              <a:t>aile</a:t>
            </a:r>
            <a:r>
              <a:rPr lang="en-GB" dirty="0" smtClean="0"/>
              <a:t> </a:t>
            </a:r>
            <a:r>
              <a:rPr lang="en-GB" dirty="0" err="1"/>
              <a:t>biçimi</a:t>
            </a:r>
            <a:r>
              <a:rPr lang="en-GB" dirty="0"/>
              <a:t> </a:t>
            </a:r>
            <a:r>
              <a:rPr lang="en-GB" dirty="0" err="1" smtClean="0"/>
              <a:t>oldu</a:t>
            </a:r>
            <a:r>
              <a:rPr lang="tr-TR" dirty="0" smtClean="0"/>
              <a:t>ğ</a:t>
            </a:r>
            <a:r>
              <a:rPr lang="en-GB" dirty="0" err="1" smtClean="0"/>
              <a:t>unu</a:t>
            </a:r>
            <a:r>
              <a:rPr lang="en-GB" dirty="0" smtClean="0"/>
              <a:t> </a:t>
            </a:r>
            <a:r>
              <a:rPr lang="en-GB" dirty="0" err="1"/>
              <a:t>ileri</a:t>
            </a:r>
            <a:r>
              <a:rPr lang="en-GB" dirty="0"/>
              <a:t> </a:t>
            </a:r>
            <a:r>
              <a:rPr lang="en-GB" dirty="0" err="1"/>
              <a:t>sürmektedir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GİRİŞ-3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39750" y="530225"/>
            <a:ext cx="8147050" cy="44831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Bu </a:t>
            </a:r>
            <a:r>
              <a:rPr lang="en-GB" dirty="0" err="1"/>
              <a:t>geleneksel</a:t>
            </a:r>
            <a:r>
              <a:rPr lang="en-GB" dirty="0"/>
              <a:t> </a:t>
            </a:r>
            <a:r>
              <a:rPr lang="en-GB" dirty="0" err="1" smtClean="0"/>
              <a:t>bak</a:t>
            </a:r>
            <a:r>
              <a:rPr lang="tr-TR" dirty="0" err="1" smtClean="0"/>
              <a:t>ış</a:t>
            </a:r>
            <a:r>
              <a:rPr lang="en-GB" dirty="0" smtClean="0"/>
              <a:t> </a:t>
            </a:r>
            <a:r>
              <a:rPr lang="en-GB" dirty="0" err="1" smtClean="0"/>
              <a:t>aç</a:t>
            </a:r>
            <a:r>
              <a:rPr lang="tr-TR" dirty="0" smtClean="0"/>
              <a:t>ı</a:t>
            </a:r>
            <a:r>
              <a:rPr lang="en-GB" dirty="0" smtClean="0"/>
              <a:t>s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aileye</a:t>
            </a:r>
            <a:r>
              <a:rPr lang="en-GB" dirty="0"/>
              <a:t> </a:t>
            </a:r>
            <a:r>
              <a:rPr lang="en-GB" dirty="0" err="1"/>
              <a:t>yönelik</a:t>
            </a:r>
            <a:r>
              <a:rPr lang="en-GB" dirty="0"/>
              <a:t> </a:t>
            </a:r>
            <a:r>
              <a:rPr lang="en-GB" dirty="0" err="1" smtClean="0"/>
              <a:t>iddialar</a:t>
            </a:r>
            <a:r>
              <a:rPr lang="tr-TR" dirty="0" smtClean="0"/>
              <a:t>ı</a:t>
            </a:r>
            <a:r>
              <a:rPr lang="en-GB" dirty="0" smtClean="0"/>
              <a:t> 1960’l</a:t>
            </a:r>
            <a:r>
              <a:rPr lang="tr-TR" dirty="0" smtClean="0"/>
              <a:t>ı</a:t>
            </a:r>
            <a:r>
              <a:rPr lang="en-GB" dirty="0" smtClean="0"/>
              <a:t> y</a:t>
            </a:r>
            <a:r>
              <a:rPr lang="tr-TR" dirty="0" smtClean="0"/>
              <a:t>ı</a:t>
            </a:r>
            <a:r>
              <a:rPr lang="en-GB" dirty="0" err="1" smtClean="0"/>
              <a:t>llar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 smtClean="0"/>
              <a:t>sonlar</a:t>
            </a:r>
            <a:r>
              <a:rPr lang="tr-TR" dirty="0" smtClean="0"/>
              <a:t>ı</a:t>
            </a:r>
            <a:r>
              <a:rPr lang="en-GB" dirty="0" err="1" smtClean="0"/>
              <a:t>ndan</a:t>
            </a:r>
            <a:r>
              <a:rPr lang="tr-TR" dirty="0" smtClean="0"/>
              <a:t> </a:t>
            </a:r>
            <a:r>
              <a:rPr lang="en-GB" dirty="0" err="1" smtClean="0"/>
              <a:t>itibaren</a:t>
            </a:r>
            <a:r>
              <a:rPr lang="en-GB" dirty="0" smtClean="0"/>
              <a:t> </a:t>
            </a:r>
            <a:r>
              <a:rPr lang="en-GB" dirty="0" err="1"/>
              <a:t>sosyal</a:t>
            </a:r>
            <a:r>
              <a:rPr lang="en-GB" dirty="0"/>
              <a:t> </a:t>
            </a:r>
            <a:r>
              <a:rPr lang="en-GB" dirty="0" err="1"/>
              <a:t>bilim</a:t>
            </a:r>
            <a:r>
              <a:rPr lang="en-GB" dirty="0"/>
              <a:t> </a:t>
            </a:r>
            <a:r>
              <a:rPr lang="en-GB" dirty="0" err="1" smtClean="0"/>
              <a:t>alan</a:t>
            </a:r>
            <a:r>
              <a:rPr lang="tr-TR" dirty="0" smtClean="0"/>
              <a:t>ı</a:t>
            </a:r>
            <a:r>
              <a:rPr lang="en-GB" dirty="0" err="1" smtClean="0"/>
              <a:t>nda</a:t>
            </a:r>
            <a:r>
              <a:rPr lang="en-GB" dirty="0" smtClean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üzerine</a:t>
            </a:r>
            <a:r>
              <a:rPr lang="en-GB" dirty="0"/>
              <a:t> </a:t>
            </a:r>
            <a:r>
              <a:rPr lang="en-GB" dirty="0" smtClean="0"/>
              <a:t>yap</a:t>
            </a:r>
            <a:r>
              <a:rPr lang="tr-TR" dirty="0" smtClean="0"/>
              <a:t>ı</a:t>
            </a:r>
            <a:r>
              <a:rPr lang="en-GB" dirty="0" err="1" smtClean="0"/>
              <a:t>lan</a:t>
            </a:r>
            <a:r>
              <a:rPr lang="en-GB" dirty="0" smtClean="0"/>
              <a:t> </a:t>
            </a:r>
            <a:r>
              <a:rPr lang="en-GB" dirty="0" err="1"/>
              <a:t>yeni</a:t>
            </a:r>
            <a:r>
              <a:rPr lang="en-GB" dirty="0"/>
              <a:t> </a:t>
            </a:r>
            <a:r>
              <a:rPr lang="en-GB" dirty="0" err="1" smtClean="0"/>
              <a:t>çal</a:t>
            </a:r>
            <a:r>
              <a:rPr lang="tr-TR" dirty="0" err="1" smtClean="0"/>
              <a:t>ış</a:t>
            </a:r>
            <a:r>
              <a:rPr lang="en-GB" dirty="0" err="1" smtClean="0"/>
              <a:t>malarla</a:t>
            </a:r>
            <a:r>
              <a:rPr lang="en-GB" dirty="0" smtClean="0"/>
              <a:t> </a:t>
            </a:r>
            <a:r>
              <a:rPr lang="en-GB" dirty="0" err="1" smtClean="0"/>
              <a:t>sorgulanmaya</a:t>
            </a:r>
            <a:r>
              <a:rPr lang="tr-TR" dirty="0"/>
              <a:t> </a:t>
            </a:r>
            <a:r>
              <a:rPr lang="en-GB" dirty="0" err="1" smtClean="0"/>
              <a:t>ba</a:t>
            </a:r>
            <a:r>
              <a:rPr lang="tr-TR" dirty="0" smtClean="0"/>
              <a:t>ş</a:t>
            </a:r>
            <a:r>
              <a:rPr lang="en-GB" dirty="0" err="1" smtClean="0"/>
              <a:t>lanm</a:t>
            </a:r>
            <a:r>
              <a:rPr lang="tr-TR" dirty="0" err="1" smtClean="0"/>
              <a:t>ış</a:t>
            </a:r>
            <a:r>
              <a:rPr lang="tr-TR" dirty="0" smtClean="0"/>
              <a:t> </a:t>
            </a:r>
            <a:r>
              <a:rPr lang="en-GB" dirty="0" err="1" smtClean="0"/>
              <a:t>özellikle</a:t>
            </a:r>
            <a:r>
              <a:rPr lang="en-GB" dirty="0" smtClean="0"/>
              <a:t> </a:t>
            </a:r>
            <a:r>
              <a:rPr lang="en-GB" dirty="0"/>
              <a:t>Marxist </a:t>
            </a:r>
            <a:r>
              <a:rPr lang="en-GB" dirty="0" err="1"/>
              <a:t>ve</a:t>
            </a:r>
            <a:r>
              <a:rPr lang="en-GB" dirty="0"/>
              <a:t> feminist </a:t>
            </a:r>
            <a:r>
              <a:rPr lang="en-GB" dirty="0" err="1"/>
              <a:t>kuram</a:t>
            </a:r>
            <a:r>
              <a:rPr lang="en-GB" dirty="0"/>
              <a:t> </a:t>
            </a:r>
            <a:r>
              <a:rPr lang="en-GB" dirty="0" err="1" smtClean="0"/>
              <a:t>taraf</a:t>
            </a:r>
            <a:r>
              <a:rPr lang="tr-TR" dirty="0" smtClean="0"/>
              <a:t>ı</a:t>
            </a:r>
            <a:r>
              <a:rPr lang="en-GB" dirty="0" err="1" smtClean="0"/>
              <a:t>ndan</a:t>
            </a:r>
            <a:r>
              <a:rPr lang="en-GB" dirty="0" smtClean="0"/>
              <a:t> </a:t>
            </a:r>
            <a:r>
              <a:rPr lang="en-GB" dirty="0" err="1" smtClean="0"/>
              <a:t>ele</a:t>
            </a:r>
            <a:r>
              <a:rPr lang="tr-TR" dirty="0" smtClean="0"/>
              <a:t>ş</a:t>
            </a:r>
            <a:r>
              <a:rPr lang="en-GB" dirty="0" err="1" smtClean="0"/>
              <a:t>tirilmi</a:t>
            </a:r>
            <a:r>
              <a:rPr lang="tr-TR" dirty="0" smtClean="0"/>
              <a:t>ş</a:t>
            </a:r>
            <a:r>
              <a:rPr lang="en-GB" dirty="0" err="1" smtClean="0"/>
              <a:t>tir</a:t>
            </a:r>
            <a:r>
              <a:rPr lang="en-GB" dirty="0" smtClean="0"/>
              <a:t>.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 </a:t>
            </a:r>
            <a:r>
              <a:rPr lang="en-GB" dirty="0" err="1" smtClean="0"/>
              <a:t>Ailenin</a:t>
            </a:r>
            <a:r>
              <a:rPr lang="tr-TR" dirty="0"/>
              <a:t> </a:t>
            </a:r>
            <a:r>
              <a:rPr lang="en-GB" dirty="0" smtClean="0"/>
              <a:t>Marxist </a:t>
            </a:r>
            <a:r>
              <a:rPr lang="en-GB" dirty="0" err="1"/>
              <a:t>çözümlemesi</a:t>
            </a:r>
            <a:r>
              <a:rPr lang="en-GB" dirty="0"/>
              <a:t>, </a:t>
            </a:r>
            <a:r>
              <a:rPr lang="en-GB" dirty="0" err="1"/>
              <a:t>kapitalist</a:t>
            </a:r>
            <a:r>
              <a:rPr lang="en-GB" dirty="0"/>
              <a:t> </a:t>
            </a:r>
            <a:r>
              <a:rPr lang="en-GB" dirty="0" err="1"/>
              <a:t>üretim</a:t>
            </a:r>
            <a:r>
              <a:rPr lang="en-GB" dirty="0"/>
              <a:t> </a:t>
            </a:r>
            <a:r>
              <a:rPr lang="en-GB" dirty="0" err="1"/>
              <a:t>sürecinin</a:t>
            </a:r>
            <a:r>
              <a:rPr lang="en-GB" dirty="0"/>
              <a:t> </a:t>
            </a:r>
            <a:r>
              <a:rPr lang="en-GB" dirty="0" err="1" smtClean="0"/>
              <a:t>kad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ev</a:t>
            </a:r>
            <a:r>
              <a:rPr lang="en-GB" dirty="0"/>
              <a:t> </a:t>
            </a:r>
            <a:r>
              <a:rPr lang="en-GB" dirty="0" err="1"/>
              <a:t>içi</a:t>
            </a:r>
            <a:r>
              <a:rPr lang="en-GB" dirty="0"/>
              <a:t> </a:t>
            </a:r>
            <a:r>
              <a:rPr lang="en-GB" dirty="0" err="1" smtClean="0"/>
              <a:t>eme</a:t>
            </a:r>
            <a:r>
              <a:rPr lang="tr-TR" dirty="0" smtClean="0"/>
              <a:t>ğ</a:t>
            </a:r>
            <a:r>
              <a:rPr lang="en-GB" dirty="0" err="1" smtClean="0"/>
              <a:t>iyle</a:t>
            </a:r>
            <a:r>
              <a:rPr lang="en-GB" dirty="0" smtClean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 smtClean="0"/>
              <a:t>ili</a:t>
            </a:r>
            <a:r>
              <a:rPr lang="tr-TR" dirty="0" smtClean="0"/>
              <a:t>ş</a:t>
            </a:r>
            <a:r>
              <a:rPr lang="en-GB" dirty="0" err="1" smtClean="0"/>
              <a:t>kisini</a:t>
            </a:r>
            <a:r>
              <a:rPr lang="tr-TR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ç</a:t>
            </a:r>
            <a:r>
              <a:rPr lang="tr-TR" dirty="0" smtClean="0"/>
              <a:t>ı</a:t>
            </a:r>
            <a:r>
              <a:rPr lang="en-GB" dirty="0" err="1" smtClean="0"/>
              <a:t>karmakta</a:t>
            </a:r>
            <a:r>
              <a:rPr lang="en-GB" dirty="0"/>
              <a:t>, feminist </a:t>
            </a:r>
            <a:r>
              <a:rPr lang="en-GB" dirty="0" err="1"/>
              <a:t>hareket</a:t>
            </a:r>
            <a:r>
              <a:rPr lang="en-GB" dirty="0"/>
              <a:t> </a:t>
            </a:r>
            <a:r>
              <a:rPr lang="en-GB" dirty="0" err="1"/>
              <a:t>ise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 smtClean="0"/>
              <a:t>kad</a:t>
            </a:r>
            <a:r>
              <a:rPr lang="tr-TR" dirty="0" smtClean="0"/>
              <a:t>ı</a:t>
            </a:r>
            <a:r>
              <a:rPr lang="en-GB" dirty="0" err="1" smtClean="0"/>
              <a:t>nlar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 smtClean="0"/>
              <a:t>ezilmi</a:t>
            </a:r>
            <a:r>
              <a:rPr lang="tr-TR" dirty="0" smtClean="0"/>
              <a:t>ş</a:t>
            </a:r>
            <a:r>
              <a:rPr lang="en-GB" dirty="0" smtClean="0"/>
              <a:t>li</a:t>
            </a:r>
            <a:r>
              <a:rPr lang="tr-TR" dirty="0" smtClean="0"/>
              <a:t>ğ</a:t>
            </a:r>
            <a:r>
              <a:rPr lang="en-GB" dirty="0" err="1" smtClean="0"/>
              <a:t>ine</a:t>
            </a:r>
            <a:r>
              <a:rPr lang="tr-TR" dirty="0" smtClean="0"/>
              <a:t> </a:t>
            </a:r>
            <a:r>
              <a:rPr lang="en-GB" dirty="0" err="1" smtClean="0"/>
              <a:t>dikkat</a:t>
            </a:r>
            <a:r>
              <a:rPr lang="en-GB" dirty="0" smtClean="0"/>
              <a:t> </a:t>
            </a:r>
            <a:r>
              <a:rPr lang="en-GB" dirty="0" err="1"/>
              <a:t>çekmektedir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GİRİŞ-4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435975" cy="4986338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/>
              <a:t>Bu </a:t>
            </a:r>
            <a:r>
              <a:rPr lang="en-GB" dirty="0" err="1"/>
              <a:t>anlamda</a:t>
            </a:r>
            <a:r>
              <a:rPr lang="en-GB" dirty="0"/>
              <a:t> </a:t>
            </a:r>
            <a:r>
              <a:rPr lang="en-GB" dirty="0" smtClean="0"/>
              <a:t>di</a:t>
            </a:r>
            <a:r>
              <a:rPr lang="tr-TR" dirty="0" smtClean="0"/>
              <a:t>ğ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yakla</a:t>
            </a:r>
            <a:r>
              <a:rPr lang="tr-TR" dirty="0" err="1" smtClean="0"/>
              <a:t>şı</a:t>
            </a:r>
            <a:r>
              <a:rPr lang="en-GB" dirty="0" err="1" smtClean="0"/>
              <a:t>mlardan</a:t>
            </a:r>
            <a:r>
              <a:rPr lang="en-GB" dirty="0" smtClean="0"/>
              <a:t> </a:t>
            </a:r>
            <a:r>
              <a:rPr lang="en-GB" dirty="0" err="1" smtClean="0"/>
              <a:t>farkl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/>
              <a:t>olarak</a:t>
            </a:r>
            <a:r>
              <a:rPr lang="en-GB" dirty="0"/>
              <a:t> feminist </a:t>
            </a:r>
            <a:r>
              <a:rPr lang="en-GB" dirty="0" err="1" smtClean="0"/>
              <a:t>yakla</a:t>
            </a:r>
            <a:r>
              <a:rPr lang="tr-TR" dirty="0" err="1" smtClean="0"/>
              <a:t>şı</a:t>
            </a:r>
            <a:r>
              <a:rPr lang="en-GB" dirty="0" err="1" smtClean="0"/>
              <a:t>mlar</a:t>
            </a:r>
            <a:r>
              <a:rPr lang="en-GB" dirty="0"/>
              <a:t>,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 smtClean="0"/>
              <a:t>çal</a:t>
            </a:r>
            <a:r>
              <a:rPr lang="tr-TR" dirty="0" err="1" smtClean="0"/>
              <a:t>ış</a:t>
            </a:r>
            <a:r>
              <a:rPr lang="en-GB" dirty="0" smtClean="0"/>
              <a:t>malar</a:t>
            </a:r>
            <a:r>
              <a:rPr lang="tr-TR" dirty="0" smtClean="0"/>
              <a:t>ı</a:t>
            </a:r>
            <a:r>
              <a:rPr lang="en-GB" dirty="0" err="1" smtClean="0"/>
              <a:t>nda</a:t>
            </a:r>
            <a:r>
              <a:rPr lang="en-GB" dirty="0" smtClean="0"/>
              <a:t> </a:t>
            </a:r>
            <a:r>
              <a:rPr lang="en-GB" dirty="0"/>
              <a:t>‘</a:t>
            </a:r>
            <a:r>
              <a:rPr lang="en-GB" dirty="0" err="1"/>
              <a:t>ev</a:t>
            </a:r>
            <a:r>
              <a:rPr lang="en-GB" dirty="0"/>
              <a:t> </a:t>
            </a:r>
            <a:r>
              <a:rPr lang="en-GB" dirty="0" err="1" smtClean="0"/>
              <a:t>i</a:t>
            </a:r>
            <a:r>
              <a:rPr lang="tr-TR" dirty="0" smtClean="0"/>
              <a:t>ş</a:t>
            </a:r>
            <a:r>
              <a:rPr lang="en-GB" dirty="0" err="1" smtClean="0"/>
              <a:t>leri</a:t>
            </a:r>
            <a:r>
              <a:rPr lang="en-GB" dirty="0"/>
              <a:t>’, ‘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içi</a:t>
            </a:r>
            <a:r>
              <a:rPr lang="en-GB" dirty="0"/>
              <a:t> </a:t>
            </a:r>
            <a:r>
              <a:rPr lang="tr-TR" dirty="0" smtClean="0"/>
              <a:t>ş</a:t>
            </a:r>
            <a:r>
              <a:rPr lang="en-GB" dirty="0" err="1" smtClean="0"/>
              <a:t>iddet</a:t>
            </a:r>
            <a:r>
              <a:rPr lang="en-GB" dirty="0"/>
              <a:t>’ </a:t>
            </a:r>
            <a:r>
              <a:rPr lang="en-GB" dirty="0" err="1"/>
              <a:t>gibi</a:t>
            </a:r>
            <a:r>
              <a:rPr lang="en-GB" dirty="0"/>
              <a:t> </a:t>
            </a:r>
            <a:r>
              <a:rPr lang="en-GB" dirty="0" err="1" smtClean="0"/>
              <a:t>konular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/>
              <a:t>sosyolojinin</a:t>
            </a:r>
            <a:r>
              <a:rPr lang="en-GB" dirty="0"/>
              <a:t> </a:t>
            </a:r>
            <a:r>
              <a:rPr lang="en-GB" dirty="0" err="1"/>
              <a:t>gündemine</a:t>
            </a:r>
            <a:r>
              <a:rPr lang="en-GB" dirty="0"/>
              <a:t> </a:t>
            </a:r>
            <a:r>
              <a:rPr lang="en-GB" dirty="0" err="1" smtClean="0"/>
              <a:t>getirmi</a:t>
            </a:r>
            <a:r>
              <a:rPr lang="tr-TR" dirty="0" smtClean="0"/>
              <a:t>ş</a:t>
            </a:r>
            <a:r>
              <a:rPr lang="en-GB" dirty="0" err="1" smtClean="0"/>
              <a:t>lerdir</a:t>
            </a:r>
            <a:r>
              <a:rPr lang="en-GB" dirty="0" smtClean="0"/>
              <a:t>.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err="1"/>
              <a:t>Ailede</a:t>
            </a:r>
            <a:r>
              <a:rPr lang="en-GB" dirty="0"/>
              <a:t> </a:t>
            </a:r>
            <a:r>
              <a:rPr lang="en-GB" dirty="0" err="1"/>
              <a:t>erkek</a:t>
            </a:r>
            <a:r>
              <a:rPr lang="en-GB" dirty="0"/>
              <a:t> </a:t>
            </a:r>
            <a:r>
              <a:rPr lang="en-GB" dirty="0" err="1" smtClean="0"/>
              <a:t>egemenli</a:t>
            </a:r>
            <a:r>
              <a:rPr lang="tr-TR" dirty="0" smtClean="0"/>
              <a:t>ğ</a:t>
            </a:r>
            <a:r>
              <a:rPr lang="en-GB" dirty="0" err="1" smtClean="0"/>
              <a:t>ini</a:t>
            </a:r>
            <a:r>
              <a:rPr lang="en-GB" dirty="0"/>
              <a:t>, </a:t>
            </a:r>
            <a:r>
              <a:rPr lang="en-GB" dirty="0" err="1" smtClean="0"/>
              <a:t>üstünlü</a:t>
            </a:r>
            <a:r>
              <a:rPr lang="tr-TR" dirty="0" smtClean="0"/>
              <a:t>ğ</a:t>
            </a:r>
            <a:r>
              <a:rPr lang="en-GB" dirty="0" err="1" smtClean="0"/>
              <a:t>ünü</a:t>
            </a:r>
            <a:r>
              <a:rPr lang="en-GB" dirty="0" smtClean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 smtClean="0"/>
              <a:t>hayat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 e</a:t>
            </a:r>
            <a:r>
              <a:rPr lang="tr-TR" dirty="0" smtClean="0"/>
              <a:t>ş</a:t>
            </a:r>
            <a:r>
              <a:rPr lang="en-GB" dirty="0" err="1" smtClean="0"/>
              <a:t>itlikçi</a:t>
            </a:r>
            <a:r>
              <a:rPr lang="en-GB" dirty="0" smtClean="0"/>
              <a:t> </a:t>
            </a:r>
            <a:r>
              <a:rPr lang="en-GB" dirty="0" err="1" smtClean="0"/>
              <a:t>oldu</a:t>
            </a:r>
            <a:r>
              <a:rPr lang="tr-TR" dirty="0" smtClean="0"/>
              <a:t>ğ</a:t>
            </a:r>
            <a:r>
              <a:rPr lang="en-GB" dirty="0" smtClean="0"/>
              <a:t>u</a:t>
            </a:r>
            <a:r>
              <a:rPr lang="tr-TR" dirty="0" smtClean="0"/>
              <a:t> </a:t>
            </a:r>
            <a:r>
              <a:rPr lang="en-GB" dirty="0" err="1" smtClean="0"/>
              <a:t>görü</a:t>
            </a:r>
            <a:r>
              <a:rPr lang="tr-TR" dirty="0" smtClean="0"/>
              <a:t>ş</a:t>
            </a:r>
            <a:r>
              <a:rPr lang="en-GB" dirty="0" err="1" smtClean="0"/>
              <a:t>ünü</a:t>
            </a:r>
            <a:r>
              <a:rPr lang="en-GB" dirty="0" smtClean="0"/>
              <a:t> </a:t>
            </a:r>
            <a:r>
              <a:rPr lang="en-GB" dirty="0" err="1" smtClean="0"/>
              <a:t>sorgulam</a:t>
            </a:r>
            <a:r>
              <a:rPr lang="tr-TR" dirty="0" err="1" smtClean="0"/>
              <a:t>ış</a:t>
            </a:r>
            <a:r>
              <a:rPr lang="en-GB" dirty="0" smtClean="0"/>
              <a:t>lard</a:t>
            </a:r>
            <a:r>
              <a:rPr lang="tr-TR" dirty="0" smtClean="0"/>
              <a:t>ı</a:t>
            </a:r>
            <a:r>
              <a:rPr lang="en-GB" dirty="0" smtClean="0"/>
              <a:t>r</a:t>
            </a:r>
            <a:r>
              <a:rPr lang="en-GB" dirty="0"/>
              <a:t>. </a:t>
            </a:r>
            <a:r>
              <a:rPr lang="en-GB" dirty="0" err="1"/>
              <a:t>Ailede</a:t>
            </a:r>
            <a:r>
              <a:rPr lang="en-GB" dirty="0"/>
              <a:t> </a:t>
            </a:r>
            <a:r>
              <a:rPr lang="en-GB" dirty="0" err="1" smtClean="0"/>
              <a:t>kad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ev</a:t>
            </a:r>
            <a:r>
              <a:rPr lang="en-GB" dirty="0"/>
              <a:t> </a:t>
            </a:r>
            <a:r>
              <a:rPr lang="en-GB" dirty="0" err="1"/>
              <a:t>içi</a:t>
            </a:r>
            <a:r>
              <a:rPr lang="en-GB" dirty="0"/>
              <a:t> </a:t>
            </a:r>
            <a:r>
              <a:rPr lang="en-GB" dirty="0" err="1" smtClean="0"/>
              <a:t>eme</a:t>
            </a:r>
            <a:r>
              <a:rPr lang="tr-TR" dirty="0" smtClean="0"/>
              <a:t>ğ</a:t>
            </a:r>
            <a:r>
              <a:rPr lang="en-GB" dirty="0" err="1" smtClean="0"/>
              <a:t>inin</a:t>
            </a:r>
            <a:r>
              <a:rPr lang="en-GB" dirty="0" smtClean="0"/>
              <a:t> </a:t>
            </a:r>
            <a:r>
              <a:rPr lang="en-GB" dirty="0" err="1"/>
              <a:t>topluma</a:t>
            </a:r>
            <a:r>
              <a:rPr lang="en-GB" dirty="0"/>
              <a:t> </a:t>
            </a:r>
            <a:r>
              <a:rPr lang="en-GB" dirty="0" err="1"/>
              <a:t>ekonomik</a:t>
            </a:r>
            <a:r>
              <a:rPr lang="en-GB" dirty="0"/>
              <a:t> </a:t>
            </a:r>
            <a:r>
              <a:rPr lang="en-GB" dirty="0" err="1" smtClean="0"/>
              <a:t>katk</a:t>
            </a:r>
            <a:r>
              <a:rPr lang="tr-TR" dirty="0" smtClean="0"/>
              <a:t>ı</a:t>
            </a:r>
            <a:r>
              <a:rPr lang="en-GB" dirty="0" smtClean="0"/>
              <a:t>s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gündeme</a:t>
            </a:r>
            <a:r>
              <a:rPr lang="tr-TR" dirty="0"/>
              <a:t> </a:t>
            </a:r>
            <a:r>
              <a:rPr lang="en-GB" dirty="0" err="1" smtClean="0"/>
              <a:t>getirmi</a:t>
            </a:r>
            <a:r>
              <a:rPr lang="tr-TR" dirty="0" smtClean="0"/>
              <a:t>ş</a:t>
            </a:r>
            <a:r>
              <a:rPr lang="en-GB" dirty="0" err="1" smtClean="0"/>
              <a:t>lerdir</a:t>
            </a:r>
            <a:r>
              <a:rPr lang="en-GB" dirty="0"/>
              <a:t>. 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Feminist </a:t>
            </a:r>
            <a:r>
              <a:rPr lang="en-GB" dirty="0" err="1"/>
              <a:t>kuram</a:t>
            </a:r>
            <a:r>
              <a:rPr lang="en-GB" dirty="0"/>
              <a:t>, </a:t>
            </a:r>
            <a:r>
              <a:rPr lang="en-GB" dirty="0" err="1"/>
              <a:t>ailenin</a:t>
            </a:r>
            <a:r>
              <a:rPr lang="en-GB" dirty="0"/>
              <a:t> </a:t>
            </a:r>
            <a:r>
              <a:rPr lang="en-GB" dirty="0" err="1"/>
              <a:t>güç</a:t>
            </a:r>
            <a:r>
              <a:rPr lang="en-GB" dirty="0"/>
              <a:t> </a:t>
            </a:r>
            <a:r>
              <a:rPr lang="en-GB" dirty="0" err="1" smtClean="0"/>
              <a:t>ili</a:t>
            </a:r>
            <a:r>
              <a:rPr lang="tr-TR" dirty="0" smtClean="0"/>
              <a:t>ş</a:t>
            </a:r>
            <a:r>
              <a:rPr lang="en-GB" dirty="0" err="1" smtClean="0"/>
              <a:t>kileri</a:t>
            </a:r>
            <a:r>
              <a:rPr lang="en-GB" dirty="0" smtClean="0"/>
              <a:t> </a:t>
            </a:r>
            <a:r>
              <a:rPr lang="en-GB" dirty="0" err="1"/>
              <a:t>içeren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 smtClean="0"/>
              <a:t>kurum</a:t>
            </a:r>
            <a:r>
              <a:rPr lang="tr-TR" dirty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/>
              <a:t>görülmesini</a:t>
            </a:r>
            <a:r>
              <a:rPr lang="en-GB" dirty="0"/>
              <a:t> </a:t>
            </a:r>
            <a:r>
              <a:rPr lang="en-GB" dirty="0" err="1" smtClean="0"/>
              <a:t>sa</a:t>
            </a:r>
            <a:r>
              <a:rPr lang="tr-TR" dirty="0" smtClean="0"/>
              <a:t>ğ</a:t>
            </a:r>
            <a:r>
              <a:rPr lang="en-GB" dirty="0" err="1" smtClean="0"/>
              <a:t>layarak</a:t>
            </a:r>
            <a:r>
              <a:rPr lang="en-GB" dirty="0" smtClean="0"/>
              <a:t> </a:t>
            </a:r>
            <a:r>
              <a:rPr lang="en-GB" dirty="0" err="1"/>
              <a:t>sosyolojiye</a:t>
            </a:r>
            <a:r>
              <a:rPr lang="en-GB" dirty="0"/>
              <a:t> </a:t>
            </a:r>
            <a:r>
              <a:rPr lang="en-GB" dirty="0" err="1" smtClean="0"/>
              <a:t>katk</a:t>
            </a:r>
            <a:r>
              <a:rPr lang="tr-TR" dirty="0" smtClean="0"/>
              <a:t>ı</a:t>
            </a:r>
            <a:r>
              <a:rPr lang="en-GB" dirty="0" smtClean="0"/>
              <a:t>da </a:t>
            </a:r>
            <a:r>
              <a:rPr lang="en-GB" dirty="0" err="1" smtClean="0"/>
              <a:t>bulunmu</a:t>
            </a:r>
            <a:r>
              <a:rPr lang="tr-TR" dirty="0" smtClean="0"/>
              <a:t>ş</a:t>
            </a:r>
            <a:r>
              <a:rPr lang="en-GB" dirty="0" err="1" smtClean="0"/>
              <a:t>ltur</a:t>
            </a:r>
            <a:r>
              <a:rPr lang="en-GB" dirty="0" smtClean="0"/>
              <a:t>.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 smtClean="0"/>
              <a:t>hayat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 </a:t>
            </a:r>
            <a:r>
              <a:rPr lang="en-GB" dirty="0" err="1" smtClean="0"/>
              <a:t>i</a:t>
            </a:r>
            <a:r>
              <a:rPr lang="tr-TR" dirty="0" smtClean="0"/>
              <a:t>ş</a:t>
            </a:r>
            <a:r>
              <a:rPr lang="en-GB" dirty="0" err="1" smtClean="0"/>
              <a:t>birli</a:t>
            </a:r>
            <a:r>
              <a:rPr lang="tr-TR" dirty="0" smtClean="0"/>
              <a:t>ğ</a:t>
            </a:r>
            <a:r>
              <a:rPr lang="en-GB" dirty="0" err="1" smtClean="0"/>
              <a:t>i</a:t>
            </a:r>
            <a:r>
              <a:rPr lang="en-GB" dirty="0"/>
              <a:t>, </a:t>
            </a:r>
            <a:r>
              <a:rPr lang="en-GB" dirty="0" err="1"/>
              <a:t>ortak</a:t>
            </a:r>
            <a:r>
              <a:rPr lang="en-GB" dirty="0"/>
              <a:t> </a:t>
            </a:r>
            <a:r>
              <a:rPr lang="en-GB" dirty="0" smtClean="0"/>
              <a:t>ç</a:t>
            </a:r>
            <a:r>
              <a:rPr lang="tr-TR" dirty="0" smtClean="0"/>
              <a:t>ı</a:t>
            </a:r>
            <a:r>
              <a:rPr lang="en-GB" dirty="0" err="1" smtClean="0"/>
              <a:t>karlar</a:t>
            </a:r>
            <a:r>
              <a:rPr lang="en-GB" dirty="0"/>
              <a:t>, </a:t>
            </a:r>
            <a:r>
              <a:rPr lang="en-GB" dirty="0" err="1"/>
              <a:t>sevgiye</a:t>
            </a:r>
            <a:r>
              <a:rPr lang="en-GB" dirty="0"/>
              <a:t> </a:t>
            </a:r>
            <a:r>
              <a:rPr lang="en-GB" dirty="0" err="1" smtClean="0"/>
              <a:t>dayal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imaj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sorgulam</a:t>
            </a:r>
            <a:r>
              <a:rPr lang="tr-TR" dirty="0" err="1" smtClean="0"/>
              <a:t>ış</a:t>
            </a:r>
            <a:r>
              <a:rPr lang="en-GB" dirty="0" smtClean="0"/>
              <a:t>lard</a:t>
            </a:r>
            <a:r>
              <a:rPr lang="tr-TR" dirty="0" smtClean="0"/>
              <a:t>ı</a:t>
            </a:r>
            <a:r>
              <a:rPr lang="en-GB" dirty="0" smtClean="0"/>
              <a:t>r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GİRİŞ-5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0825" y="530225"/>
            <a:ext cx="8435975" cy="4986338"/>
          </a:xfrm>
        </p:spPr>
        <p:txBody>
          <a:bodyPr/>
          <a:lstStyle/>
          <a:p>
            <a:pPr eaLnBrk="1" hangingPunct="1"/>
            <a:r>
              <a:rPr lang="en-GB" altLang="en-US" dirty="0" err="1" smtClean="0"/>
              <a:t>Aile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toplumsal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cinsiyet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ili</a:t>
            </a:r>
            <a:r>
              <a:rPr lang="tr-TR" altLang="en-US" dirty="0" smtClean="0"/>
              <a:t>ş</a:t>
            </a:r>
            <a:r>
              <a:rPr lang="en-GB" altLang="en-US" dirty="0" err="1" smtClean="0"/>
              <a:t>kileri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hakk</a:t>
            </a:r>
            <a:r>
              <a:rPr lang="tr-TR" altLang="en-US" dirty="0" smtClean="0"/>
              <a:t>ı</a:t>
            </a:r>
            <a:r>
              <a:rPr lang="en-GB" altLang="en-US" dirty="0" err="1" smtClean="0"/>
              <a:t>nda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Aksu</a:t>
            </a:r>
            <a:r>
              <a:rPr lang="en-GB" altLang="en-US" dirty="0" smtClean="0"/>
              <a:t> Bora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tr-TR" altLang="en-US" dirty="0" smtClean="0"/>
              <a:t>i</a:t>
            </a:r>
            <a:r>
              <a:rPr lang="en-GB" altLang="en-US" dirty="0" err="1" smtClean="0"/>
              <a:t>lknur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Üstün’ün</a:t>
            </a:r>
            <a:r>
              <a:rPr lang="en-GB" altLang="en-US" dirty="0" smtClean="0"/>
              <a:t> “ ‘S</a:t>
            </a:r>
            <a:r>
              <a:rPr lang="tr-TR" altLang="en-US" dirty="0" smtClean="0"/>
              <a:t>ı</a:t>
            </a:r>
            <a:r>
              <a:rPr lang="en-GB" altLang="en-US" dirty="0" err="1" smtClean="0"/>
              <a:t>cak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Aile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Ortam</a:t>
            </a:r>
            <a:r>
              <a:rPr lang="tr-TR" altLang="en-US" dirty="0" smtClean="0"/>
              <a:t>ı</a:t>
            </a:r>
            <a:r>
              <a:rPr lang="en-GB" altLang="en-US" dirty="0" smtClean="0"/>
              <a:t>’: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Demokratikle</a:t>
            </a:r>
            <a:r>
              <a:rPr lang="tr-TR" altLang="en-US" dirty="0" smtClean="0"/>
              <a:t>ş</a:t>
            </a:r>
            <a:r>
              <a:rPr lang="en-GB" altLang="en-US" dirty="0" smtClean="0"/>
              <a:t>me </a:t>
            </a:r>
            <a:r>
              <a:rPr lang="en-GB" altLang="en-US" dirty="0" err="1" smtClean="0"/>
              <a:t>Sürecinde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Kad</a:t>
            </a:r>
            <a:r>
              <a:rPr lang="tr-TR" altLang="en-US" dirty="0" smtClean="0"/>
              <a:t>ı</a:t>
            </a:r>
            <a:r>
              <a:rPr lang="en-GB" altLang="en-US" dirty="0" smtClean="0"/>
              <a:t>n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Erkekler</a:t>
            </a:r>
            <a:r>
              <a:rPr lang="en-GB" altLang="en-US" dirty="0" smtClean="0"/>
              <a:t>” (2008, </a:t>
            </a:r>
            <a:r>
              <a:rPr lang="en-GB" altLang="en-US" dirty="0" err="1" smtClean="0"/>
              <a:t>Türkiye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Ekonomik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Sosyal</a:t>
            </a:r>
            <a:r>
              <a:rPr lang="tr-TR" altLang="en-US" dirty="0" smtClean="0"/>
              <a:t> </a:t>
            </a:r>
            <a:r>
              <a:rPr lang="en-GB" altLang="en-US" dirty="0" err="1" smtClean="0"/>
              <a:t>Etüdler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Vakf</a:t>
            </a:r>
            <a:r>
              <a:rPr lang="tr-TR" altLang="en-US" dirty="0" smtClean="0"/>
              <a:t>ı</a:t>
            </a:r>
            <a:r>
              <a:rPr lang="en-GB" altLang="en-US" dirty="0" smtClean="0"/>
              <a:t>, TESEV </a:t>
            </a:r>
            <a:r>
              <a:rPr lang="en-GB" altLang="en-US" dirty="0" err="1" smtClean="0"/>
              <a:t>Yay</a:t>
            </a:r>
            <a:r>
              <a:rPr lang="tr-TR" altLang="en-US" dirty="0" smtClean="0"/>
              <a:t>ı</a:t>
            </a:r>
            <a:r>
              <a:rPr lang="en-GB" altLang="en-US" dirty="0" err="1" smtClean="0"/>
              <a:t>nlar</a:t>
            </a:r>
            <a:r>
              <a:rPr lang="tr-TR" altLang="en-US" dirty="0" smtClean="0"/>
              <a:t>ı</a:t>
            </a:r>
            <a:r>
              <a:rPr lang="en-GB" altLang="en-US" dirty="0" smtClean="0"/>
              <a:t>) </a:t>
            </a:r>
            <a:r>
              <a:rPr lang="en-GB" altLang="en-US" dirty="0" err="1" smtClean="0"/>
              <a:t>adl</a:t>
            </a:r>
            <a:r>
              <a:rPr lang="tr-TR" altLang="en-US" dirty="0" smtClean="0"/>
              <a:t>ı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kitaplar</a:t>
            </a:r>
            <a:r>
              <a:rPr lang="tr-TR" altLang="en-US" dirty="0" err="1" smtClean="0"/>
              <a:t>ıı</a:t>
            </a:r>
            <a:r>
              <a:rPr lang="en-GB" altLang="en-US" dirty="0" err="1" smtClean="0"/>
              <a:t>nda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daha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fazla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bilgiye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ula</a:t>
            </a:r>
            <a:r>
              <a:rPr lang="tr-TR" altLang="en-US" dirty="0" smtClean="0"/>
              <a:t>ş</a:t>
            </a:r>
            <a:r>
              <a:rPr lang="en-GB" altLang="en-US" dirty="0" err="1" smtClean="0"/>
              <a:t>abilirsiniz</a:t>
            </a:r>
            <a:r>
              <a:rPr lang="en-GB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LE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Ç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GÜÇ 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L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İŞ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K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LER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291512" cy="4554538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üyeleri</a:t>
            </a:r>
            <a:r>
              <a:rPr lang="en-GB" dirty="0"/>
              <a:t> </a:t>
            </a:r>
            <a:r>
              <a:rPr lang="en-GB" dirty="0" err="1" smtClean="0"/>
              <a:t>aras</a:t>
            </a:r>
            <a:r>
              <a:rPr lang="tr-TR" dirty="0" smtClean="0"/>
              <a:t>ı</a:t>
            </a:r>
            <a:r>
              <a:rPr lang="en-GB" dirty="0" err="1" smtClean="0"/>
              <a:t>ndaki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tr-TR" dirty="0" smtClean="0"/>
              <a:t>ş</a:t>
            </a:r>
            <a:r>
              <a:rPr lang="en-GB" dirty="0" err="1" smtClean="0"/>
              <a:t>kiler</a:t>
            </a:r>
            <a:r>
              <a:rPr lang="en-GB" dirty="0"/>
              <a:t>, </a:t>
            </a:r>
            <a:r>
              <a:rPr lang="en-GB" dirty="0" err="1"/>
              <a:t>cinsiyete</a:t>
            </a:r>
            <a:r>
              <a:rPr lang="en-GB" dirty="0"/>
              <a:t> </a:t>
            </a:r>
            <a:r>
              <a:rPr lang="en-GB" dirty="0" err="1" smtClean="0"/>
              <a:t>dayal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tr-TR" dirty="0" smtClean="0"/>
              <a:t>ş</a:t>
            </a:r>
            <a:r>
              <a:rPr lang="en-GB" dirty="0" err="1" smtClean="0"/>
              <a:t>bölümü</a:t>
            </a:r>
            <a:r>
              <a:rPr lang="en-GB" dirty="0" smtClean="0"/>
              <a:t> e</a:t>
            </a:r>
            <a:r>
              <a:rPr lang="tr-TR" dirty="0" smtClean="0"/>
              <a:t>ş</a:t>
            </a:r>
            <a:r>
              <a:rPr lang="en-GB" dirty="0" err="1" smtClean="0"/>
              <a:t>itsizlikleri</a:t>
            </a:r>
            <a:r>
              <a:rPr lang="en-GB" dirty="0" smtClean="0"/>
              <a:t> </a:t>
            </a:r>
            <a:r>
              <a:rPr lang="en-GB" dirty="0" err="1"/>
              <a:t>üzerine</a:t>
            </a:r>
            <a:r>
              <a:rPr lang="en-GB" dirty="0"/>
              <a:t> </a:t>
            </a:r>
            <a:r>
              <a:rPr lang="en-GB" dirty="0" err="1" smtClean="0"/>
              <a:t>kurulan</a:t>
            </a:r>
            <a:r>
              <a:rPr lang="tr-TR" dirty="0"/>
              <a:t> </a:t>
            </a:r>
            <a:r>
              <a:rPr lang="en-GB" dirty="0" err="1" smtClean="0"/>
              <a:t>kad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 smtClean="0"/>
              <a:t>erke</a:t>
            </a:r>
            <a:r>
              <a:rPr lang="tr-TR" dirty="0" smtClean="0"/>
              <a:t>ğ</a:t>
            </a:r>
            <a:r>
              <a:rPr lang="en-GB" dirty="0" smtClean="0"/>
              <a:t>in </a:t>
            </a:r>
            <a:r>
              <a:rPr lang="en-GB" dirty="0" err="1"/>
              <a:t>rol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 smtClean="0"/>
              <a:t>sorumluluklar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arac</a:t>
            </a:r>
            <a:r>
              <a:rPr lang="tr-TR" dirty="0" smtClean="0"/>
              <a:t>ı</a:t>
            </a:r>
            <a:r>
              <a:rPr lang="en-GB" dirty="0" smtClean="0"/>
              <a:t>l</a:t>
            </a:r>
            <a:r>
              <a:rPr lang="tr-TR" dirty="0" err="1" smtClean="0"/>
              <a:t>ığı</a:t>
            </a:r>
            <a:r>
              <a:rPr lang="en-GB" dirty="0" err="1" smtClean="0"/>
              <a:t>yla</a:t>
            </a:r>
            <a:r>
              <a:rPr lang="en-GB" dirty="0" smtClean="0"/>
              <a:t> </a:t>
            </a:r>
            <a:r>
              <a:rPr lang="en-GB" dirty="0" err="1"/>
              <a:t>belirlenmektedir</a:t>
            </a:r>
            <a:r>
              <a:rPr lang="en-GB" dirty="0" smtClean="0"/>
              <a:t>.</a:t>
            </a:r>
            <a:endParaRPr lang="tr-TR" dirty="0" smtClean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GB" dirty="0" smtClean="0"/>
              <a:t> </a:t>
            </a:r>
            <a:r>
              <a:rPr lang="en-GB" dirty="0"/>
              <a:t>Bu </a:t>
            </a:r>
            <a:r>
              <a:rPr lang="en-GB" dirty="0" err="1" smtClean="0"/>
              <a:t>anlamda</a:t>
            </a:r>
            <a:r>
              <a:rPr lang="tr-TR" dirty="0"/>
              <a:t> </a:t>
            </a:r>
            <a:r>
              <a:rPr lang="en-GB" dirty="0" err="1" smtClean="0"/>
              <a:t>öngörülen</a:t>
            </a:r>
            <a:r>
              <a:rPr lang="en-GB" dirty="0" smtClean="0"/>
              <a:t> </a:t>
            </a:r>
            <a:r>
              <a:rPr lang="en-GB" dirty="0" err="1"/>
              <a:t>erkek</a:t>
            </a:r>
            <a:r>
              <a:rPr lang="en-GB" dirty="0"/>
              <a:t> </a:t>
            </a:r>
            <a:r>
              <a:rPr lang="en-GB" dirty="0" err="1"/>
              <a:t>egemen</a:t>
            </a:r>
            <a:r>
              <a:rPr lang="en-GB" dirty="0"/>
              <a:t>/</a:t>
            </a:r>
            <a:r>
              <a:rPr lang="en-GB" dirty="0" err="1"/>
              <a:t>ataerkil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biçiminde</a:t>
            </a:r>
            <a:r>
              <a:rPr lang="en-GB" dirty="0"/>
              <a:t>, </a:t>
            </a:r>
            <a:r>
              <a:rPr lang="en-GB" dirty="0" err="1" smtClean="0"/>
              <a:t>erke</a:t>
            </a:r>
            <a:r>
              <a:rPr lang="tr-TR" dirty="0" smtClean="0"/>
              <a:t>ğ</a:t>
            </a:r>
            <a:r>
              <a:rPr lang="en-GB" dirty="0" smtClean="0"/>
              <a:t>in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 smtClean="0"/>
              <a:t>reisili</a:t>
            </a:r>
            <a:r>
              <a:rPr lang="tr-TR" dirty="0" smtClean="0"/>
              <a:t>ğ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tr-TR" dirty="0"/>
              <a:t> </a:t>
            </a:r>
            <a:r>
              <a:rPr lang="en-GB" dirty="0" err="1" smtClean="0"/>
              <a:t>otoritesi</a:t>
            </a:r>
            <a:r>
              <a:rPr lang="en-GB" dirty="0"/>
              <a:t>,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ücretine</a:t>
            </a:r>
            <a:r>
              <a:rPr lang="en-GB" dirty="0"/>
              <a:t> </a:t>
            </a:r>
            <a:r>
              <a:rPr lang="en-GB" dirty="0" err="1" smtClean="0"/>
              <a:t>dayal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 smtClean="0"/>
              <a:t>kad</a:t>
            </a:r>
            <a:r>
              <a:rPr lang="tr-TR" dirty="0" smtClean="0"/>
              <a:t>ı</a:t>
            </a:r>
            <a:r>
              <a:rPr lang="en-GB" dirty="0" smtClean="0"/>
              <a:t>n</a:t>
            </a:r>
            <a:r>
              <a:rPr lang="tr-TR" dirty="0" smtClean="0"/>
              <a:t>ı</a:t>
            </a:r>
            <a:r>
              <a:rPr lang="en-GB" dirty="0" smtClean="0"/>
              <a:t>n </a:t>
            </a:r>
            <a:r>
              <a:rPr lang="en-GB" dirty="0" err="1" smtClean="0"/>
              <a:t>ba</a:t>
            </a:r>
            <a:r>
              <a:rPr lang="tr-TR" dirty="0" err="1" smtClean="0"/>
              <a:t>ğı</a:t>
            </a:r>
            <a:r>
              <a:rPr lang="en-GB" dirty="0" smtClean="0"/>
              <a:t>ml</a:t>
            </a:r>
            <a:r>
              <a:rPr lang="tr-TR" dirty="0" smtClean="0"/>
              <a:t>ı</a:t>
            </a:r>
            <a:r>
              <a:rPr lang="en-GB" dirty="0" smtClean="0"/>
              <a:t>l</a:t>
            </a:r>
            <a:r>
              <a:rPr lang="tr-TR" dirty="0" err="1" smtClean="0"/>
              <a:t>ığı</a:t>
            </a:r>
            <a:r>
              <a:rPr lang="en-GB" dirty="0" smtClean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içi</a:t>
            </a:r>
            <a:r>
              <a:rPr lang="en-GB" dirty="0"/>
              <a:t> </a:t>
            </a:r>
            <a:r>
              <a:rPr lang="tr-TR" dirty="0" smtClean="0"/>
              <a:t>ş</a:t>
            </a:r>
            <a:r>
              <a:rPr lang="en-GB" dirty="0" err="1" smtClean="0"/>
              <a:t>iddet</a:t>
            </a:r>
            <a:r>
              <a:rPr lang="en-GB" dirty="0"/>
              <a:t>,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ideolojisi</a:t>
            </a:r>
            <a:r>
              <a:rPr lang="en-GB" dirty="0"/>
              <a:t> </a:t>
            </a:r>
            <a:r>
              <a:rPr lang="en-GB" dirty="0" err="1" smtClean="0"/>
              <a:t>taraf</a:t>
            </a:r>
            <a:r>
              <a:rPr lang="tr-TR" dirty="0" smtClean="0"/>
              <a:t>ı</a:t>
            </a:r>
            <a:r>
              <a:rPr lang="tr-TR" dirty="0"/>
              <a:t> </a:t>
            </a:r>
            <a:r>
              <a:rPr lang="en-GB" dirty="0" err="1" smtClean="0"/>
              <a:t>ndan</a:t>
            </a:r>
            <a:r>
              <a:rPr lang="en-GB" dirty="0" smtClean="0"/>
              <a:t> me</a:t>
            </a:r>
            <a:r>
              <a:rPr lang="tr-TR" dirty="0" smtClean="0"/>
              <a:t>ş</a:t>
            </a:r>
            <a:r>
              <a:rPr lang="en-GB" dirty="0" err="1" smtClean="0"/>
              <a:t>rula</a:t>
            </a:r>
            <a:r>
              <a:rPr lang="tr-TR" dirty="0" smtClean="0"/>
              <a:t>ş</a:t>
            </a:r>
            <a:r>
              <a:rPr lang="en-GB" dirty="0" smtClean="0"/>
              <a:t>t</a:t>
            </a:r>
            <a:r>
              <a:rPr lang="tr-TR" dirty="0" smtClean="0"/>
              <a:t>ı</a:t>
            </a:r>
            <a:r>
              <a:rPr lang="en-GB" dirty="0" smtClean="0"/>
              <a:t>r</a:t>
            </a:r>
            <a:r>
              <a:rPr lang="tr-TR" dirty="0" smtClean="0"/>
              <a:t>ı</a:t>
            </a:r>
            <a:r>
              <a:rPr lang="en-GB" dirty="0" err="1" smtClean="0"/>
              <a:t>lmakta</a:t>
            </a:r>
            <a:r>
              <a:rPr lang="en-GB" dirty="0" smtClean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 smtClean="0"/>
              <a:t>ayn</a:t>
            </a:r>
            <a:r>
              <a:rPr lang="tr-TR" dirty="0" smtClean="0"/>
              <a:t>ı</a:t>
            </a:r>
            <a:r>
              <a:rPr lang="en-GB" dirty="0" smtClean="0"/>
              <a:t> </a:t>
            </a:r>
            <a:r>
              <a:rPr lang="en-GB" dirty="0" err="1"/>
              <a:t>zamanda</a:t>
            </a:r>
            <a:r>
              <a:rPr lang="en-GB" dirty="0"/>
              <a:t> </a:t>
            </a:r>
            <a:r>
              <a:rPr lang="en-GB" dirty="0" err="1"/>
              <a:t>aile</a:t>
            </a:r>
            <a:r>
              <a:rPr lang="en-GB" dirty="0"/>
              <a:t> </a:t>
            </a:r>
            <a:r>
              <a:rPr lang="en-GB" dirty="0" err="1"/>
              <a:t>içi</a:t>
            </a:r>
            <a:r>
              <a:rPr lang="en-GB" dirty="0"/>
              <a:t> </a:t>
            </a:r>
            <a:r>
              <a:rPr lang="en-GB" dirty="0" err="1"/>
              <a:t>güç</a:t>
            </a:r>
            <a:r>
              <a:rPr lang="en-GB" dirty="0"/>
              <a:t> </a:t>
            </a:r>
            <a:r>
              <a:rPr lang="en-GB" dirty="0" err="1" smtClean="0"/>
              <a:t>ili</a:t>
            </a:r>
            <a:r>
              <a:rPr lang="tr-TR" dirty="0" smtClean="0"/>
              <a:t>ş</a:t>
            </a:r>
            <a:r>
              <a:rPr lang="en-GB" dirty="0" err="1" smtClean="0"/>
              <a:t>kilerinin</a:t>
            </a:r>
            <a:r>
              <a:rPr lang="en-GB" dirty="0" smtClean="0"/>
              <a:t> </a:t>
            </a:r>
            <a:r>
              <a:rPr lang="en-GB" dirty="0" err="1"/>
              <a:t>temelini</a:t>
            </a:r>
            <a:r>
              <a:rPr lang="en-GB" dirty="0"/>
              <a:t> </a:t>
            </a:r>
            <a:r>
              <a:rPr lang="en-GB" dirty="0" err="1" smtClean="0"/>
              <a:t>olu</a:t>
            </a:r>
            <a:r>
              <a:rPr lang="tr-TR" dirty="0" smtClean="0"/>
              <a:t>ş</a:t>
            </a:r>
            <a:r>
              <a:rPr lang="en-GB" dirty="0" err="1" smtClean="0"/>
              <a:t>turmaktad</a:t>
            </a:r>
            <a:r>
              <a:rPr lang="tr-TR" dirty="0" smtClean="0"/>
              <a:t>ı</a:t>
            </a:r>
            <a:r>
              <a:rPr lang="en-GB" dirty="0" smtClean="0"/>
              <a:t>r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-1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mtClean="0"/>
              <a:t>İ</a:t>
            </a:r>
            <a:r>
              <a:rPr lang="en-GB" altLang="en-US" smtClean="0"/>
              <a:t>deal aile olarak tan</a:t>
            </a:r>
            <a:r>
              <a:rPr lang="tr-TR" altLang="en-US" smtClean="0"/>
              <a:t>ı</a:t>
            </a:r>
            <a:r>
              <a:rPr lang="en-GB" altLang="en-US" smtClean="0"/>
              <a:t>mlanan aile, cinsiyete dayal</a:t>
            </a:r>
            <a:r>
              <a:rPr lang="tr-TR" altLang="en-US" smtClean="0"/>
              <a:t>ı</a:t>
            </a:r>
            <a:r>
              <a:rPr lang="en-GB" altLang="en-US" smtClean="0"/>
              <a:t> i</a:t>
            </a:r>
            <a:r>
              <a:rPr lang="tr-TR" altLang="en-US" smtClean="0"/>
              <a:t>ş</a:t>
            </a:r>
            <a:r>
              <a:rPr lang="en-GB" altLang="en-US" smtClean="0"/>
              <a:t>bölümü temelinde belirlenen</a:t>
            </a:r>
            <a:r>
              <a:rPr lang="tr-TR" altLang="en-US" smtClean="0"/>
              <a:t> </a:t>
            </a:r>
            <a:r>
              <a:rPr lang="en-GB" altLang="en-US" smtClean="0"/>
              <a:t>kad</a:t>
            </a:r>
            <a:r>
              <a:rPr lang="tr-TR" altLang="en-US" smtClean="0"/>
              <a:t>ı</a:t>
            </a:r>
            <a:r>
              <a:rPr lang="en-GB" altLang="en-US" smtClean="0"/>
              <a:t>n ve erkek rollerini içermektedir. </a:t>
            </a:r>
            <a:endParaRPr lang="tr-TR" altLang="en-US" smtClean="0"/>
          </a:p>
          <a:p>
            <a:pPr eaLnBrk="1" hangingPunct="1"/>
            <a:r>
              <a:rPr lang="en-GB" altLang="en-US" smtClean="0"/>
              <a:t>Kad</a:t>
            </a:r>
            <a:r>
              <a:rPr lang="tr-TR" altLang="en-US" smtClean="0"/>
              <a:t>ı</a:t>
            </a:r>
            <a:r>
              <a:rPr lang="en-GB" altLang="en-US" smtClean="0"/>
              <a:t>n ev merkezli, “anne” ve “e</a:t>
            </a:r>
            <a:r>
              <a:rPr lang="tr-TR" altLang="en-US" smtClean="0"/>
              <a:t>ş</a:t>
            </a:r>
            <a:r>
              <a:rPr lang="en-GB" altLang="en-US" smtClean="0"/>
              <a:t>” rolleri çerçevesinde</a:t>
            </a:r>
            <a:r>
              <a:rPr lang="tr-TR" altLang="en-US" smtClean="0"/>
              <a:t> </a:t>
            </a:r>
            <a:r>
              <a:rPr lang="en-GB" altLang="en-US" smtClean="0"/>
              <a:t>ev i</a:t>
            </a:r>
            <a:r>
              <a:rPr lang="tr-TR" altLang="en-US" smtClean="0"/>
              <a:t>ş</a:t>
            </a:r>
            <a:r>
              <a:rPr lang="en-GB" altLang="en-US" smtClean="0"/>
              <a:t>leri ve çocuk bak</a:t>
            </a:r>
            <a:r>
              <a:rPr lang="tr-TR" altLang="en-US" smtClean="0"/>
              <a:t>ı</a:t>
            </a:r>
            <a:r>
              <a:rPr lang="en-GB" altLang="en-US" smtClean="0"/>
              <a:t>m</a:t>
            </a:r>
            <a:r>
              <a:rPr lang="tr-TR" altLang="en-US" smtClean="0"/>
              <a:t>ı</a:t>
            </a:r>
            <a:r>
              <a:rPr lang="en-GB" altLang="en-US" smtClean="0"/>
              <a:t>ndan sorumlu ev kad</a:t>
            </a:r>
            <a:r>
              <a:rPr lang="tr-TR" altLang="en-US" smtClean="0"/>
              <a:t>ı</a:t>
            </a:r>
            <a:r>
              <a:rPr lang="en-GB" altLang="en-US" smtClean="0"/>
              <a:t>n</a:t>
            </a:r>
            <a:r>
              <a:rPr lang="tr-TR" altLang="en-US" smtClean="0"/>
              <a:t>ı</a:t>
            </a:r>
            <a:r>
              <a:rPr lang="en-GB" altLang="en-US" smtClean="0"/>
              <a:t> olarak tan</a:t>
            </a:r>
            <a:r>
              <a:rPr lang="tr-TR" altLang="en-US" smtClean="0"/>
              <a:t>ı</a:t>
            </a:r>
            <a:r>
              <a:rPr lang="en-GB" altLang="en-US" smtClean="0"/>
              <a:t>mlanmaktad</a:t>
            </a:r>
            <a:r>
              <a:rPr lang="tr-TR" altLang="en-US" smtClean="0"/>
              <a:t>ı</a:t>
            </a:r>
            <a:r>
              <a:rPr lang="en-GB" altLang="en-US" smtClean="0"/>
              <a:t>r. </a:t>
            </a:r>
            <a:endParaRPr lang="tr-TR" altLang="en-US" smtClean="0"/>
          </a:p>
          <a:p>
            <a:pPr eaLnBrk="1" hangingPunct="1"/>
            <a:r>
              <a:rPr lang="en-GB" altLang="en-US" smtClean="0"/>
              <a:t>Erkek ise ev d</a:t>
            </a:r>
            <a:r>
              <a:rPr lang="tr-TR" altLang="en-US" smtClean="0"/>
              <a:t>ışı</a:t>
            </a:r>
            <a:r>
              <a:rPr lang="en-GB" altLang="en-US" smtClean="0"/>
              <a:t>nda ücretli çal</a:t>
            </a:r>
            <a:r>
              <a:rPr lang="tr-TR" altLang="en-US" smtClean="0"/>
              <a:t>ış</a:t>
            </a:r>
            <a:r>
              <a:rPr lang="en-GB" altLang="en-US" smtClean="0"/>
              <a:t>mas</a:t>
            </a:r>
            <a:r>
              <a:rPr lang="tr-TR" altLang="en-US" smtClean="0"/>
              <a:t>ı</a:t>
            </a:r>
            <a:r>
              <a:rPr lang="en-GB" altLang="en-US" smtClean="0"/>
              <a:t>yla evi geçindiren ve aile reisi konumunda</a:t>
            </a:r>
            <a:r>
              <a:rPr lang="tr-TR" altLang="en-US" smtClean="0"/>
              <a:t> </a:t>
            </a:r>
            <a:r>
              <a:rPr lang="en-GB" altLang="en-US" smtClean="0"/>
              <a:t>kabul edilmektedir.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750" y="5229225"/>
            <a:ext cx="8147050" cy="806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err="1">
                <a:solidFill>
                  <a:schemeClr val="accent1">
                    <a:tint val="88000"/>
                    <a:satMod val="150000"/>
                  </a:schemeClr>
                </a:solidFill>
              </a:rPr>
              <a:t>Aile</a:t>
            </a:r>
            <a:r>
              <a:rPr lang="en-GB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tr-TR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İ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deolojisi</a:t>
            </a:r>
            <a:r>
              <a:rPr lang="tr-TR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-2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288" y="530225"/>
            <a:ext cx="8569325" cy="4554538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Barrett, ailenin ideolojik bir yap</a:t>
            </a:r>
            <a:r>
              <a:rPr lang="tr-TR" altLang="en-US" sz="3200" smtClean="0"/>
              <a:t>ı</a:t>
            </a:r>
            <a:r>
              <a:rPr lang="en-GB" altLang="en-US" sz="3200" smtClean="0"/>
              <a:t> olarak in</a:t>
            </a:r>
            <a:r>
              <a:rPr lang="tr-TR" altLang="en-US" sz="3200" smtClean="0"/>
              <a:t>ş</a:t>
            </a:r>
            <a:r>
              <a:rPr lang="en-GB" altLang="en-US" sz="3200" smtClean="0"/>
              <a:t>a</a:t>
            </a:r>
            <a:r>
              <a:rPr lang="tr-TR" altLang="en-US" sz="3200" smtClean="0"/>
              <a:t> </a:t>
            </a:r>
            <a:r>
              <a:rPr lang="en-GB" altLang="en-US" sz="3200" smtClean="0"/>
              <a:t>edildi</a:t>
            </a:r>
            <a:r>
              <a:rPr lang="tr-TR" altLang="en-US" sz="3200" smtClean="0"/>
              <a:t>ğ</a:t>
            </a:r>
            <a:r>
              <a:rPr lang="en-GB" altLang="en-US" sz="3200" smtClean="0"/>
              <a:t>ini belirtmektedir. </a:t>
            </a:r>
            <a:endParaRPr lang="tr-TR" altLang="en-US" sz="3200" smtClean="0"/>
          </a:p>
          <a:p>
            <a:pPr eaLnBrk="1" hangingPunct="1"/>
            <a:r>
              <a:rPr lang="en-GB" altLang="en-US" sz="3200" smtClean="0"/>
              <a:t>Aile ideolojisi, ideal ailenin ya</a:t>
            </a:r>
            <a:r>
              <a:rPr lang="tr-TR" altLang="en-US" sz="3200" smtClean="0"/>
              <a:t>ş</a:t>
            </a:r>
            <a:r>
              <a:rPr lang="en-GB" altLang="en-US" sz="3200" smtClean="0"/>
              <a:t>am biçimini olu</a:t>
            </a:r>
            <a:r>
              <a:rPr lang="tr-TR" altLang="en-US" sz="3200" smtClean="0"/>
              <a:t>ş</a:t>
            </a:r>
            <a:r>
              <a:rPr lang="en-GB" altLang="en-US" sz="3200" smtClean="0"/>
              <a:t>turan de</a:t>
            </a:r>
            <a:r>
              <a:rPr lang="tr-TR" altLang="en-US" sz="3200" smtClean="0"/>
              <a:t>ğ</a:t>
            </a:r>
            <a:r>
              <a:rPr lang="en-GB" altLang="en-US" sz="3200" smtClean="0"/>
              <a:t>erler ve normlar ileri sürmektedir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1331</Words>
  <Application>Microsoft Office PowerPoint</Application>
  <PresentationFormat>Ekran Gösterisi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Cumba</vt:lpstr>
      <vt:lpstr> Aile İdeolojisi  </vt:lpstr>
      <vt:lpstr>GİRİŞ-1</vt:lpstr>
      <vt:lpstr>GİRİŞ-2</vt:lpstr>
      <vt:lpstr>GİRİŞ-3</vt:lpstr>
      <vt:lpstr>GİRİŞ-4</vt:lpstr>
      <vt:lpstr>GİRİŞ-5</vt:lpstr>
      <vt:lpstr>AİLE İÇİ GÜÇ İLİŞKİLERİ</vt:lpstr>
      <vt:lpstr>Aile İdeolojisi-1</vt:lpstr>
      <vt:lpstr>Aile İdeolojisi-2</vt:lpstr>
      <vt:lpstr>Aile İdeolojisi-3</vt:lpstr>
      <vt:lpstr>Aile İdeolojisi-4</vt:lpstr>
      <vt:lpstr>Aile İdeolojisi-5</vt:lpstr>
      <vt:lpstr>Aile İdeolojisi-6</vt:lpstr>
      <vt:lpstr>Aile Reisliği-1</vt:lpstr>
      <vt:lpstr>Aile Reisliği-2</vt:lpstr>
      <vt:lpstr>Aile Reisliği-3</vt:lpstr>
      <vt:lpstr>Aile Reisliği-4</vt:lpstr>
      <vt:lpstr>Aile Reisliği-5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Aile İdeolojisi  </dc:title>
  <dc:creator>irem yilmaz</dc:creator>
  <cp:lastModifiedBy>iremyilmaz</cp:lastModifiedBy>
  <cp:revision>1</cp:revision>
  <dcterms:created xsi:type="dcterms:W3CDTF">2018-04-04T17:38:03Z</dcterms:created>
  <dcterms:modified xsi:type="dcterms:W3CDTF">2018-04-04T17:55:03Z</dcterms:modified>
</cp:coreProperties>
</file>