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771" r:id="rId5"/>
    <p:sldId id="768" r:id="rId6"/>
    <p:sldId id="766" r:id="rId7"/>
    <p:sldId id="769" r:id="rId8"/>
    <p:sldId id="775" r:id="rId9"/>
    <p:sldId id="777" r:id="rId10"/>
    <p:sldId id="778" r:id="rId11"/>
    <p:sldId id="779" r:id="rId12"/>
    <p:sldId id="781" r:id="rId13"/>
    <p:sldId id="780"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p:scale>
          <a:sx n="75" d="100"/>
          <a:sy n="75" d="100"/>
        </p:scale>
        <p:origin x="-1290" y="7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30.03.2020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3/30/2020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3/30/2020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3/30/2020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3/30/2020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3/30/2020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3/30/2020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3/30/2020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3/30/2020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3/30/2020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3/30/2020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3/30/2020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3/30/2020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a:prstGeom prst="rect">
            <a:avLst/>
          </a:prstGeom>
        </p:spPr>
        <p:txBody>
          <a:bodyPr/>
          <a:lstStyle/>
          <a:p>
            <a:r>
              <a:rPr lang="en-US" smtClean="0"/>
              <a:t>Click to edit Master title style</a:t>
            </a:r>
            <a:endParaRPr lang="en-US"/>
          </a:p>
        </p:txBody>
      </p:sp>
      <p:sp>
        <p:nvSpPr>
          <p:cNvPr id="3" name="Date Placeholder 5"/>
          <p:cNvSpPr>
            <a:spLocks noGrp="1"/>
          </p:cNvSpPr>
          <p:nvPr>
            <p:ph type="dt" sz="half" idx="10"/>
          </p:nvPr>
        </p:nvSpPr>
        <p:spPr>
          <a:xfrm rot="5400000">
            <a:off x="7589045" y="1081881"/>
            <a:ext cx="2011362" cy="384175"/>
          </a:xfrm>
          <a:prstGeom prst="rect">
            <a:avLst/>
          </a:prstGeom>
        </p:spPr>
        <p:txBody>
          <a:bodyPr rtlCol="0"/>
          <a:lstStyle>
            <a:lvl1pPr>
              <a:defRPr/>
            </a:lvl1pPr>
          </a:lstStyle>
          <a:p>
            <a:pPr>
              <a:defRPr/>
            </a:pPr>
            <a:endParaRPr lang="en-GB" dirty="0"/>
          </a:p>
        </p:txBody>
      </p:sp>
      <p:sp>
        <p:nvSpPr>
          <p:cNvPr id="4" name="Slide Number Placeholder 6"/>
          <p:cNvSpPr>
            <a:spLocks noGrp="1"/>
          </p:cNvSpPr>
          <p:nvPr>
            <p:ph type="sldNum" sz="quarter" idx="11"/>
          </p:nvPr>
        </p:nvSpPr>
        <p:spPr>
          <a:xfrm>
            <a:off x="8129588" y="5734050"/>
            <a:ext cx="609600" cy="520700"/>
          </a:xfrm>
          <a:prstGeom prst="rect">
            <a:avLst/>
          </a:prstGeom>
        </p:spPr>
        <p:txBody>
          <a:bodyPr rtlCol="0"/>
          <a:lstStyle>
            <a:lvl1pPr>
              <a:defRPr/>
            </a:lvl1pPr>
          </a:lstStyle>
          <a:p>
            <a:pPr>
              <a:defRPr/>
            </a:pPr>
            <a:fld id="{C268406C-D56C-4056-8B1D-FE102A34BFBC}" type="slidenum">
              <a:rPr lang="en-GB" altLang="tr-TR"/>
              <a:pPr>
                <a:defRPr/>
              </a:pPr>
              <a:t>‹#›</a:t>
            </a:fld>
            <a:endParaRPr lang="en-GB" altLang="tr-TR"/>
          </a:p>
        </p:txBody>
      </p:sp>
      <p:sp>
        <p:nvSpPr>
          <p:cNvPr id="5" name="Footer Placeholder 7"/>
          <p:cNvSpPr>
            <a:spLocks noGrp="1"/>
          </p:cNvSpPr>
          <p:nvPr>
            <p:ph type="ftr" sz="quarter" idx="12"/>
          </p:nvPr>
        </p:nvSpPr>
        <p:spPr>
          <a:xfrm rot="5400000">
            <a:off x="6989763" y="3736975"/>
            <a:ext cx="3200400" cy="365125"/>
          </a:xfrm>
          <a:prstGeom prst="rect">
            <a:avLst/>
          </a:prstGeom>
        </p:spPr>
        <p:txBody>
          <a:bodyPr rtlCol="0"/>
          <a:lstStyle>
            <a:lvl1pPr>
              <a:defRPr/>
            </a:lvl1pPr>
          </a:lstStyle>
          <a:p>
            <a:pPr>
              <a:defRPr/>
            </a:pPr>
            <a:endParaRPr lang="en-GB"/>
          </a:p>
        </p:txBody>
      </p:sp>
    </p:spTree>
    <p:extLst>
      <p:ext uri="{BB962C8B-B14F-4D97-AF65-F5344CB8AC3E}">
        <p14:creationId xmlns:p14="http://schemas.microsoft.com/office/powerpoint/2010/main" val="52739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3/30/2020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3/30/2020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3/30/2020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3/30/2020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3/30/2020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3/30/2020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3/30/2020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3/30/2020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userDrawn="1"/>
        </p:nvPicPr>
        <p:blipFill rotWithShape="1">
          <a:blip r:embed="rId6">
            <a:extLst>
              <a:ext uri="{28A0092B-C50C-407E-A947-70E740481C1C}">
                <a14:useLocalDpi xmlns:a14="http://schemas.microsoft.com/office/drawing/2010/main" val="0"/>
              </a:ext>
            </a:extLst>
          </a:blip>
          <a:srcRect b="2433"/>
          <a:stretch/>
        </p:blipFill>
        <p:spPr bwMode="auto">
          <a:xfrm>
            <a:off x="13647" y="-2231"/>
            <a:ext cx="9108000" cy="6833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07721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334</a:t>
            </a:r>
            <a:endParaRPr lang="tr-TR" sz="3200" b="1" dirty="0">
              <a:latin typeface="Arial" panose="020B0604020202020204" pitchFamily="34" charset="0"/>
              <a:cs typeface="Arial" panose="020B0604020202020204" pitchFamily="34" charset="0"/>
            </a:endParaRPr>
          </a:p>
          <a:p>
            <a:pPr algn="ctr"/>
            <a:r>
              <a:rPr lang="tr-TR" altLang="tr-TR" sz="3200" b="1" dirty="0"/>
              <a:t>Afet Yönetimi ve </a:t>
            </a:r>
            <a:r>
              <a:rPr lang="tr-TR" altLang="tr-TR" sz="3200" b="1" dirty="0" smtClean="0"/>
              <a:t>Politikaları </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 Öğr.Üyesi Md Moynul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
        <p:nvSpPr>
          <p:cNvPr id="2" name="Rectangle 1"/>
          <p:cNvSpPr/>
          <p:nvPr/>
        </p:nvSpPr>
        <p:spPr>
          <a:xfrm>
            <a:off x="2286000" y="2957839"/>
            <a:ext cx="5740400" cy="1471172"/>
          </a:xfrm>
          <a:prstGeom prst="rect">
            <a:avLst/>
          </a:prstGeom>
        </p:spPr>
        <p:txBody>
          <a:bodyPr wrap="square">
            <a:spAutoFit/>
          </a:bodyPr>
          <a:lstStyle/>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14. </a:t>
            </a:r>
            <a:r>
              <a:rPr lang="tr-TR" sz="2800" b="1" dirty="0">
                <a:latin typeface="Arial" panose="020B0604020202020204" pitchFamily="34" charset="0"/>
                <a:cs typeface="Arial" panose="020B0604020202020204" pitchFamily="34" charset="0"/>
              </a:rPr>
              <a:t>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Dünyada Afet </a:t>
            </a:r>
            <a:r>
              <a:rPr lang="tr-TR" sz="2800" b="1" dirty="0" smtClean="0">
                <a:latin typeface="Arial" panose="020B0604020202020204" pitchFamily="34" charset="0"/>
                <a:cs typeface="Arial" panose="020B0604020202020204" pitchFamily="34" charset="0"/>
              </a:rPr>
              <a:t>Yönetimi </a:t>
            </a:r>
            <a:r>
              <a:rPr lang="tr-TR" sz="2800" b="1" dirty="0" smtClean="0">
                <a:latin typeface="Arial" panose="020B0604020202020204" pitchFamily="34" charset="0"/>
                <a:cs typeface="Arial" panose="020B0604020202020204" pitchFamily="34" charset="0"/>
              </a:rPr>
              <a:t>Politikaları </a:t>
            </a:r>
            <a:endParaRPr lang="en-US" sz="2400" b="1" dirty="0"/>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extLst>
          </p:cNvPr>
          <p:cNvSpPr/>
          <p:nvPr/>
        </p:nvSpPr>
        <p:spPr>
          <a:xfrm>
            <a:off x="520700" y="1302923"/>
            <a:ext cx="7962900" cy="3608680"/>
          </a:xfrm>
          <a:prstGeom prst="rect">
            <a:avLst/>
          </a:prstGeom>
        </p:spPr>
        <p:txBody>
          <a:bodyPr wrap="square">
            <a:spAutoFit/>
          </a:bodyPr>
          <a:lstStyle/>
          <a:p>
            <a:pPr marL="285750" indent="-285750" algn="just">
              <a:spcBef>
                <a:spcPts val="300"/>
              </a:spcBef>
              <a:buFont typeface="Wingdings" panose="05000000000000000000" pitchFamily="2" charset="2"/>
              <a:buChar char="q"/>
              <a:defRPr/>
            </a:pPr>
            <a:r>
              <a:rPr lang="en-US" dirty="0">
                <a:latin typeface="Arial" panose="020B0604020202020204" pitchFamily="34" charset="0"/>
                <a:cs typeface="Arial" panose="020B0604020202020204" pitchFamily="34" charset="0"/>
              </a:rPr>
              <a:t>Climate change puts trillions of dollars of </a:t>
            </a:r>
            <a:r>
              <a:rPr lang="en-US" dirty="0" smtClean="0">
                <a:latin typeface="Arial" panose="020B0604020202020204" pitchFamily="34" charset="0"/>
                <a:cs typeface="Arial" panose="020B0604020202020204" pitchFamily="34" charset="0"/>
              </a:rPr>
              <a:t>investments </a:t>
            </a:r>
            <a:r>
              <a:rPr lang="en-US" dirty="0">
                <a:latin typeface="Arial" panose="020B0604020202020204" pitchFamily="34" charset="0"/>
                <a:cs typeface="Arial" panose="020B0604020202020204" pitchFamily="34" charset="0"/>
              </a:rPr>
              <a:t>at </a:t>
            </a:r>
            <a:r>
              <a:rPr lang="en-US" dirty="0" smtClean="0">
                <a:latin typeface="Arial" panose="020B0604020202020204" pitchFamily="34" charset="0"/>
                <a:cs typeface="Arial" panose="020B0604020202020204" pitchFamily="34" charset="0"/>
              </a:rPr>
              <a:t>risk</a:t>
            </a:r>
            <a:r>
              <a:rPr lang="tr-TR" dirty="0" smtClean="0">
                <a:latin typeface="Arial" panose="020B0604020202020204" pitchFamily="34" charset="0"/>
                <a:cs typeface="Arial" panose="020B0604020202020204" pitchFamily="34" charset="0"/>
              </a:rPr>
              <a:t> in the world therefore </a:t>
            </a:r>
            <a:r>
              <a:rPr lang="en-US" dirty="0" smtClean="0">
                <a:latin typeface="Arial" panose="020B0604020202020204" pitchFamily="34" charset="0"/>
                <a:cs typeface="Arial" panose="020B0604020202020204" pitchFamily="34" charset="0"/>
              </a:rPr>
              <a:t>resilience is key</a:t>
            </a:r>
            <a:r>
              <a:rPr lang="tr-TR" dirty="0" smtClean="0">
                <a:latin typeface="Arial" panose="020B0604020202020204" pitchFamily="34" charset="0"/>
                <a:cs typeface="Arial" panose="020B0604020202020204" pitchFamily="34" charset="0"/>
              </a:rPr>
              <a:t> for development</a:t>
            </a:r>
            <a:r>
              <a:rPr lang="en-US" dirty="0" smtClean="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a:p>
            <a:pPr marL="285750" indent="-285750" algn="just">
              <a:spcBef>
                <a:spcPts val="300"/>
              </a:spcBef>
              <a:buFont typeface="Wingdings" panose="05000000000000000000" pitchFamily="2" charset="2"/>
              <a:buChar char="q"/>
              <a:defRPr/>
            </a:pPr>
            <a:r>
              <a:rPr lang="en-US" dirty="0" smtClean="0">
                <a:latin typeface="Arial" panose="020B0604020202020204" pitchFamily="34" charset="0"/>
                <a:cs typeface="Arial" panose="020B0604020202020204" pitchFamily="34" charset="0"/>
              </a:rPr>
              <a:t>Nine </a:t>
            </a:r>
            <a:r>
              <a:rPr lang="en-US" dirty="0">
                <a:latin typeface="Arial" panose="020B0604020202020204" pitchFamily="34" charset="0"/>
                <a:cs typeface="Arial" panose="020B0604020202020204" pitchFamily="34" charset="0"/>
              </a:rPr>
              <a:t>out of 10 disasters are water-related, and those risks cascade through food, energy, urban, and environmental systems. </a:t>
            </a:r>
            <a:r>
              <a:rPr lang="en-US" dirty="0"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refore </a:t>
            </a:r>
            <a:r>
              <a:rPr lang="en-US" dirty="0" smtClean="0">
                <a:latin typeface="Arial" panose="020B0604020202020204" pitchFamily="34" charset="0"/>
                <a:cs typeface="Arial" panose="020B0604020202020204" pitchFamily="34" charset="0"/>
              </a:rPr>
              <a:t>promoting </a:t>
            </a:r>
            <a:r>
              <a:rPr lang="en-US" dirty="0">
                <a:latin typeface="Arial" panose="020B0604020202020204" pitchFamily="34" charset="0"/>
                <a:cs typeface="Arial" panose="020B0604020202020204" pitchFamily="34" charset="0"/>
              </a:rPr>
              <a:t>investments in nature-based solutions </a:t>
            </a:r>
            <a:r>
              <a:rPr lang="en-US" dirty="0" smtClean="0">
                <a:latin typeface="Arial" panose="020B0604020202020204" pitchFamily="34" charset="0"/>
                <a:cs typeface="Arial" panose="020B0604020202020204" pitchFamily="34" charset="0"/>
              </a:rPr>
              <a:t>can </a:t>
            </a:r>
            <a:r>
              <a:rPr lang="tr-TR" dirty="0" smtClean="0">
                <a:latin typeface="Arial" panose="020B0604020202020204" pitchFamily="34" charset="0"/>
                <a:cs typeface="Arial" panose="020B0604020202020204" pitchFamily="34" charset="0"/>
              </a:rPr>
              <a:t>boost</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resilience</a:t>
            </a:r>
            <a:r>
              <a:rPr lang="en-US" dirty="0" smtClean="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a:p>
            <a:pPr marL="285750" indent="-285750" algn="just">
              <a:spcBef>
                <a:spcPts val="300"/>
              </a:spcBef>
              <a:buFont typeface="Wingdings" panose="05000000000000000000" pitchFamily="2" charset="2"/>
              <a:buChar char="q"/>
              <a:defRPr/>
            </a:pPr>
            <a:r>
              <a:rPr lang="tr-TR" dirty="0" smtClean="0">
                <a:latin typeface="Arial" panose="020B0604020202020204" pitchFamily="34" charset="0"/>
                <a:cs typeface="Arial" panose="020B0604020202020204" pitchFamily="34" charset="0"/>
              </a:rPr>
              <a:t>I</a:t>
            </a:r>
            <a:r>
              <a:rPr lang="en-US" dirty="0" err="1" smtClean="0">
                <a:latin typeface="Arial" panose="020B0604020202020204" pitchFamily="34" charset="0"/>
                <a:cs typeface="Arial" panose="020B0604020202020204" pitchFamily="34" charset="0"/>
              </a:rPr>
              <a:t>nfrastructure</a:t>
            </a:r>
            <a:r>
              <a:rPr lang="tr-TR" dirty="0" smtClean="0">
                <a:latin typeface="Arial" panose="020B0604020202020204" pitchFamily="34" charset="0"/>
                <a:cs typeface="Arial" panose="020B0604020202020204" pitchFamily="34" charset="0"/>
              </a:rPr>
              <a:t>s </a:t>
            </a:r>
            <a:r>
              <a:rPr lang="en-US" dirty="0" smtClean="0">
                <a:latin typeface="Arial" panose="020B0604020202020204" pitchFamily="34" charset="0"/>
                <a:cs typeface="Arial" panose="020B0604020202020204" pitchFamily="34" charset="0"/>
              </a:rPr>
              <a:t>built </a:t>
            </a:r>
            <a:r>
              <a:rPr lang="en-US" dirty="0">
                <a:latin typeface="Arial" panose="020B0604020202020204" pitchFamily="34" charset="0"/>
                <a:cs typeface="Arial" panose="020B0604020202020204" pitchFamily="34" charset="0"/>
              </a:rPr>
              <a:t>today </a:t>
            </a:r>
            <a:r>
              <a:rPr lang="tr-TR" dirty="0" smtClean="0">
                <a:latin typeface="Arial" panose="020B0604020202020204" pitchFamily="34" charset="0"/>
                <a:cs typeface="Arial" panose="020B0604020202020204" pitchFamily="34" charset="0"/>
              </a:rPr>
              <a:t>should </a:t>
            </a:r>
            <a:r>
              <a:rPr lang="en-US" dirty="0" smtClean="0">
                <a:latin typeface="Arial" panose="020B0604020202020204" pitchFamily="34" charset="0"/>
                <a:cs typeface="Arial" panose="020B0604020202020204" pitchFamily="34" charset="0"/>
              </a:rPr>
              <a:t>resilient </a:t>
            </a:r>
            <a:r>
              <a:rPr lang="en-US" dirty="0">
                <a:latin typeface="Arial" panose="020B0604020202020204" pitchFamily="34" charset="0"/>
                <a:cs typeface="Arial" panose="020B0604020202020204" pitchFamily="34" charset="0"/>
              </a:rPr>
              <a:t>to disasters and climate change, through access to robust and high-resolution information on risks and appropriate incentives to increase design specifications to build resilience</a:t>
            </a:r>
            <a:r>
              <a:rPr lang="en-US" dirty="0" smtClean="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a:p>
            <a:pPr marL="285750" indent="-285750" algn="just">
              <a:spcBef>
                <a:spcPts val="300"/>
              </a:spcBef>
              <a:buFont typeface="Wingdings" panose="05000000000000000000" pitchFamily="2" charset="2"/>
              <a:buChar char="q"/>
              <a:defRPr/>
            </a:pPr>
            <a:r>
              <a:rPr lang="en-US" dirty="0" smtClean="0">
                <a:latin typeface="Arial" panose="020B0604020202020204" pitchFamily="34" charset="0"/>
                <a:cs typeface="Arial" panose="020B0604020202020204" pitchFamily="34" charset="0"/>
              </a:rPr>
              <a:t>City</a:t>
            </a:r>
            <a:r>
              <a:rPr lang="tr-TR" dirty="0" smtClean="0">
                <a:latin typeface="Arial" panose="020B0604020202020204" pitchFamily="34" charset="0"/>
                <a:cs typeface="Arial" panose="020B0604020202020204" pitchFamily="34" charset="0"/>
              </a:rPr>
              <a:t> or building </a:t>
            </a:r>
            <a:r>
              <a:rPr lang="tr-TR" dirty="0">
                <a:latin typeface="Arial" panose="020B0604020202020204" pitchFamily="34" charset="0"/>
                <a:cs typeface="Arial" panose="020B0604020202020204" pitchFamily="34" charset="0"/>
              </a:rPr>
              <a:t>r</a:t>
            </a:r>
            <a:r>
              <a:rPr lang="en-US" dirty="0" err="1" smtClean="0">
                <a:latin typeface="Arial" panose="020B0604020202020204" pitchFamily="34" charset="0"/>
                <a:cs typeface="Arial" panose="020B0604020202020204" pitchFamily="34" charset="0"/>
              </a:rPr>
              <a:t>esilience</a:t>
            </a:r>
            <a:r>
              <a:rPr lang="en-US"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are highly needed </a:t>
            </a:r>
            <a:r>
              <a:rPr lang="en-US" dirty="0" smtClean="0">
                <a:latin typeface="Arial" panose="020B0604020202020204" pitchFamily="34" charset="0"/>
                <a:cs typeface="Arial" panose="020B0604020202020204" pitchFamily="34" charset="0"/>
              </a:rPr>
              <a:t>to </a:t>
            </a:r>
            <a:r>
              <a:rPr lang="en-US" dirty="0">
                <a:latin typeface="Arial" panose="020B0604020202020204" pitchFamily="34" charset="0"/>
                <a:cs typeface="Arial" panose="020B0604020202020204" pitchFamily="34" charset="0"/>
              </a:rPr>
              <a:t>empower </a:t>
            </a:r>
            <a:r>
              <a:rPr lang="en-US" dirty="0" smtClean="0">
                <a:latin typeface="Arial" panose="020B0604020202020204" pitchFamily="34" charset="0"/>
                <a:cs typeface="Arial" panose="020B0604020202020204" pitchFamily="34" charset="0"/>
              </a:rPr>
              <a:t>cities</a:t>
            </a:r>
            <a:r>
              <a:rPr lang="tr-TR" dirty="0" smtClean="0">
                <a:latin typeface="Arial" panose="020B0604020202020204" pitchFamily="34" charset="0"/>
                <a:cs typeface="Arial" panose="020B0604020202020204" pitchFamily="34" charset="0"/>
              </a:rPr>
              <a:t> or buildings</a:t>
            </a:r>
            <a:endParaRPr lang="tr-TR" dirty="0">
              <a:latin typeface="Arial" panose="020B0604020202020204" pitchFamily="34" charset="0"/>
              <a:cs typeface="Arial" panose="020B0604020202020204" pitchFamily="34" charset="0"/>
            </a:endParaRPr>
          </a:p>
          <a:p>
            <a:pPr marL="285750" indent="-285750" algn="just">
              <a:spcBef>
                <a:spcPts val="300"/>
              </a:spcBef>
              <a:buFont typeface="Wingdings" panose="05000000000000000000" pitchFamily="2" charset="2"/>
              <a:buChar char="q"/>
              <a:defRPr/>
            </a:pPr>
            <a:r>
              <a:rPr lang="tr-TR" dirty="0" smtClean="0">
                <a:latin typeface="Arial" panose="020B0604020202020204" pitchFamily="34" charset="0"/>
                <a:cs typeface="Arial" panose="020B0604020202020204" pitchFamily="34" charset="0"/>
              </a:rPr>
              <a:t>R</a:t>
            </a:r>
            <a:r>
              <a:rPr lang="en-US" dirty="0" err="1" smtClean="0">
                <a:latin typeface="Arial" panose="020B0604020202020204" pitchFamily="34" charset="0"/>
                <a:cs typeface="Arial" panose="020B0604020202020204" pitchFamily="34" charset="0"/>
              </a:rPr>
              <a:t>ecovery</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reconstruction </a:t>
            </a:r>
            <a:r>
              <a:rPr lang="en-US" dirty="0" smtClean="0">
                <a:latin typeface="Arial" panose="020B0604020202020204" pitchFamily="34" charset="0"/>
                <a:cs typeface="Arial" panose="020B0604020202020204" pitchFamily="34" charset="0"/>
              </a:rPr>
              <a:t>programs</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based </a:t>
            </a:r>
            <a:r>
              <a:rPr lang="en-US" dirty="0">
                <a:latin typeface="Arial" panose="020B0604020202020204" pitchFamily="34" charset="0"/>
                <a:cs typeface="Arial" panose="020B0604020202020204" pitchFamily="34" charset="0"/>
              </a:rPr>
              <a:t>on the principle of building back </a:t>
            </a:r>
            <a:r>
              <a:rPr lang="en-US" dirty="0" smtClean="0">
                <a:latin typeface="Arial" panose="020B0604020202020204" pitchFamily="34" charset="0"/>
                <a:cs typeface="Arial" panose="020B0604020202020204" pitchFamily="34" charset="0"/>
              </a:rPr>
              <a:t>better</a:t>
            </a:r>
            <a:r>
              <a:rPr lang="tr-TR" dirty="0" smtClean="0">
                <a:latin typeface="Arial" panose="020B0604020202020204" pitchFamily="34" charset="0"/>
                <a:cs typeface="Arial" panose="020B0604020202020204" pitchFamily="34" charset="0"/>
              </a:rPr>
              <a:t>) as well as prepare </a:t>
            </a:r>
            <a:r>
              <a:rPr lang="en-US" dirty="0" smtClean="0">
                <a:latin typeface="Arial" panose="020B0604020202020204" pitchFamily="34" charset="0"/>
                <a:cs typeface="Arial" panose="020B0604020202020204" pitchFamily="34" charset="0"/>
              </a:rPr>
              <a:t>for future </a:t>
            </a:r>
            <a:r>
              <a:rPr lang="en-US" dirty="0">
                <a:latin typeface="Arial" panose="020B0604020202020204" pitchFamily="34" charset="0"/>
                <a:cs typeface="Arial" panose="020B0604020202020204" pitchFamily="34" charset="0"/>
              </a:rPr>
              <a:t>disasters</a:t>
            </a:r>
            <a:r>
              <a:rPr lang="en-US" dirty="0" smtClean="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a:p>
            <a:pPr marL="285750" indent="-285750" algn="just">
              <a:spcBef>
                <a:spcPts val="300"/>
              </a:spcBef>
              <a:buFont typeface="Wingdings" panose="05000000000000000000" pitchFamily="2" charset="2"/>
              <a:buChar char="q"/>
              <a:defRPr/>
            </a:pPr>
            <a:endParaRPr lang="tr-TR" dirty="0">
              <a:latin typeface="Arial" panose="020B0604020202020204" pitchFamily="34" charset="0"/>
              <a:cs typeface="Arial" panose="020B0604020202020204" pitchFamily="34" charset="0"/>
            </a:endParaRPr>
          </a:p>
        </p:txBody>
      </p:sp>
      <p:sp>
        <p:nvSpPr>
          <p:cNvPr id="6"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smtClean="0">
                <a:solidFill>
                  <a:srgbClr val="160093"/>
                </a:solidFill>
                <a:latin typeface="Arial" charset="0"/>
                <a:ea typeface="MS PGothic" pitchFamily="34" charset="-128"/>
                <a:cs typeface="Arial" charset="0"/>
              </a:rPr>
              <a:t>Sonuç</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2031675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1" y="2800290"/>
            <a:ext cx="2578099" cy="400110"/>
          </a:xfrm>
          <a:prstGeom prst="rect">
            <a:avLst/>
          </a:prstGeom>
        </p:spPr>
        <p:txBody>
          <a:bodyPr wrap="square">
            <a:spAutoFit/>
          </a:bodyPr>
          <a:lstStyle/>
          <a:p>
            <a:r>
              <a:rPr lang="tr-TR" sz="2000" b="1" dirty="0" smtClean="0">
                <a:solidFill>
                  <a:srgbClr val="FF0000"/>
                </a:solidFill>
                <a:latin typeface="Arial" panose="020B0604020202020204" pitchFamily="34" charset="0"/>
                <a:cs typeface="Arial" panose="020B0604020202020204" pitchFamily="34" charset="0"/>
              </a:rPr>
              <a:t>TEŞEKKÜRLER</a:t>
            </a:r>
            <a:endParaRPr lang="tr-TR" sz="2000" b="0" i="0" dirty="0">
              <a:solidFill>
                <a:srgbClr val="FF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9581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extLst>
          </p:cNvPr>
          <p:cNvSpPr/>
          <p:nvPr/>
        </p:nvSpPr>
        <p:spPr>
          <a:xfrm>
            <a:off x="558800" y="1540098"/>
            <a:ext cx="7681683" cy="1938992"/>
          </a:xfrm>
          <a:prstGeom prst="rect">
            <a:avLst/>
          </a:prstGeom>
        </p:spPr>
        <p:txBody>
          <a:bodyPr wrap="square">
            <a:spAutoFit/>
          </a:bodyPr>
          <a:lstStyle/>
          <a:p>
            <a:pPr algn="just">
              <a:defRPr/>
            </a:pPr>
            <a:r>
              <a:rPr lang="tr-TR" sz="2000" dirty="0" smtClean="0">
                <a:latin typeface="Arial" panose="020B0604020202020204" pitchFamily="34" charset="0"/>
                <a:cs typeface="Arial" panose="020B0604020202020204" pitchFamily="34" charset="0"/>
              </a:rPr>
              <a:t>Özellikle </a:t>
            </a:r>
            <a:r>
              <a:rPr lang="tr-TR" sz="2000" dirty="0">
                <a:latin typeface="Arial" panose="020B0604020202020204" pitchFamily="34" charset="0"/>
                <a:cs typeface="Arial" panose="020B0604020202020204" pitchFamily="34" charset="0"/>
              </a:rPr>
              <a:t>1990’lı yıllardan itibaren geleneksel afet yönetimi anlayışında köklü değişiklikler yaratacak dönüşümü gösteren uluslararası afetler politikası yaklaşımı ön plana çıkmaya başlamıştır. Bu politika değişikliği ise “Geleneksel Afet </a:t>
            </a:r>
            <a:r>
              <a:rPr lang="tr-TR" sz="2000" dirty="0" smtClean="0">
                <a:latin typeface="Arial" panose="020B0604020202020204" pitchFamily="34" charset="0"/>
                <a:cs typeface="Arial" panose="020B0604020202020204" pitchFamily="34" charset="0"/>
              </a:rPr>
              <a:t>Yönetim Sistemi”nden </a:t>
            </a:r>
            <a:r>
              <a:rPr lang="tr-TR" sz="2000" dirty="0">
                <a:latin typeface="Arial" panose="020B0604020202020204" pitchFamily="34" charset="0"/>
                <a:cs typeface="Arial" panose="020B0604020202020204" pitchFamily="34" charset="0"/>
              </a:rPr>
              <a:t>“Afet Risk Yönetimi Sistemi”ne dönüşümü </a:t>
            </a:r>
            <a:r>
              <a:rPr lang="tr-TR" sz="2000" dirty="0" smtClean="0">
                <a:latin typeface="Arial" panose="020B0604020202020204" pitchFamily="34" charset="0"/>
                <a:cs typeface="Arial" panose="020B0604020202020204" pitchFamily="34" charset="0"/>
              </a:rPr>
              <a:t>öngörmektedir (Özmen ve Özden, 2013). </a:t>
            </a:r>
            <a:endParaRPr lang="tr-TR" sz="2000" dirty="0">
              <a:latin typeface="Arial" panose="020B0604020202020204" pitchFamily="34" charset="0"/>
              <a:cs typeface="Arial" panose="020B0604020202020204" pitchFamily="34" charset="0"/>
            </a:endParaRPr>
          </a:p>
        </p:txBody>
      </p:sp>
      <p:sp>
        <p:nvSpPr>
          <p:cNvPr id="6"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37725810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8800" y="1185545"/>
            <a:ext cx="8153400" cy="4478149"/>
          </a:xfrm>
          <a:prstGeom prst="rect">
            <a:avLst/>
          </a:prstGeom>
        </p:spPr>
        <p:txBody>
          <a:bodyPr wrap="square">
            <a:spAutoFit/>
          </a:bodyPr>
          <a:lstStyle/>
          <a:p>
            <a:pPr algn="just"/>
            <a:r>
              <a:rPr lang="tr-TR" sz="1900" dirty="0">
                <a:latin typeface="Arial" panose="020B0604020202020204" pitchFamily="34" charset="0"/>
                <a:cs typeface="Arial" panose="020B0604020202020204" pitchFamily="34" charset="0"/>
              </a:rPr>
              <a:t>1- Birleşmiş Milletler’in 1990-2000 yıllarını “Doğal Afet Etkilerini Azaltma Onyılı</a:t>
            </a:r>
            <a:r>
              <a:rPr lang="tr-TR" sz="1900" dirty="0" smtClean="0">
                <a:latin typeface="Arial" panose="020B0604020202020204" pitchFamily="34" charset="0"/>
                <a:cs typeface="Arial" panose="020B0604020202020204" pitchFamily="34" charset="0"/>
              </a:rPr>
              <a:t>” (</a:t>
            </a:r>
            <a:r>
              <a:rPr lang="tr-TR" sz="1900" dirty="0">
                <a:latin typeface="Arial" panose="020B0604020202020204" pitchFamily="34" charset="0"/>
                <a:cs typeface="Arial" panose="020B0604020202020204" pitchFamily="34" charset="0"/>
              </a:rPr>
              <a:t>the International Decade for Natural Disaster Reduction - IDNDR) olarak ilan </a:t>
            </a:r>
            <a:r>
              <a:rPr lang="tr-TR" sz="1900" dirty="0" smtClean="0">
                <a:latin typeface="Arial" panose="020B0604020202020204" pitchFamily="34" charset="0"/>
                <a:cs typeface="Arial" panose="020B0604020202020204" pitchFamily="34" charset="0"/>
              </a:rPr>
              <a:t>etmesi, </a:t>
            </a:r>
          </a:p>
          <a:p>
            <a:pPr algn="just"/>
            <a:r>
              <a:rPr lang="tr-TR" sz="1900" dirty="0" smtClean="0">
                <a:latin typeface="Arial" panose="020B0604020202020204" pitchFamily="34" charset="0"/>
                <a:cs typeface="Arial" panose="020B0604020202020204" pitchFamily="34" charset="0"/>
              </a:rPr>
              <a:t>2- </a:t>
            </a:r>
            <a:r>
              <a:rPr lang="tr-TR" sz="1900" dirty="0">
                <a:latin typeface="Arial" panose="020B0604020202020204" pitchFamily="34" charset="0"/>
                <a:cs typeface="Arial" panose="020B0604020202020204" pitchFamily="34" charset="0"/>
              </a:rPr>
              <a:t>Johannesburg Uygulama Planı (The Johannesburg Plan of Implementation) </a:t>
            </a:r>
            <a:r>
              <a:rPr lang="tr-TR" sz="1900" dirty="0" smtClean="0">
                <a:latin typeface="Arial" panose="020B0604020202020204" pitchFamily="34" charset="0"/>
                <a:cs typeface="Arial" panose="020B0604020202020204" pitchFamily="34" charset="0"/>
              </a:rPr>
              <a:t>olarak bilinen </a:t>
            </a:r>
            <a:r>
              <a:rPr lang="tr-TR" sz="1900" dirty="0">
                <a:latin typeface="Arial" panose="020B0604020202020204" pitchFamily="34" charset="0"/>
                <a:cs typeface="Arial" panose="020B0604020202020204" pitchFamily="34" charset="0"/>
              </a:rPr>
              <a:t>ve 1992 yılında Güney Afrika’da düzenlenen uluslararası </a:t>
            </a:r>
            <a:r>
              <a:rPr lang="tr-TR" sz="1900" dirty="0" smtClean="0">
                <a:latin typeface="Arial" panose="020B0604020202020204" pitchFamily="34" charset="0"/>
                <a:cs typeface="Arial" panose="020B0604020202020204" pitchFamily="34" charset="0"/>
              </a:rPr>
              <a:t>organizasyonda (the </a:t>
            </a:r>
            <a:r>
              <a:rPr lang="tr-TR" sz="1900" dirty="0">
                <a:latin typeface="Arial" panose="020B0604020202020204" pitchFamily="34" charset="0"/>
                <a:cs typeface="Arial" panose="020B0604020202020204" pitchFamily="34" charset="0"/>
              </a:rPr>
              <a:t>World Summit on Sustainable Development - WSSD) kabul edilen planın yayımlanması. Kabul edilen dökümanda 21. Yüzyıl’da Dünyanın daha güvenli bir </a:t>
            </a:r>
            <a:r>
              <a:rPr lang="tr-TR" sz="1900" dirty="0" smtClean="0">
                <a:latin typeface="Arial" panose="020B0604020202020204" pitchFamily="34" charset="0"/>
                <a:cs typeface="Arial" panose="020B0604020202020204" pitchFamily="34" charset="0"/>
              </a:rPr>
              <a:t>yer haline </a:t>
            </a:r>
            <a:r>
              <a:rPr lang="tr-TR" sz="1900" dirty="0">
                <a:latin typeface="Arial" panose="020B0604020202020204" pitchFamily="34" charset="0"/>
                <a:cs typeface="Arial" panose="020B0604020202020204" pitchFamily="34" charset="0"/>
              </a:rPr>
              <a:t>gelebilmesi için bütünleştirilmiş, çoklu tehlikeleri öngören ve kapsamlı </a:t>
            </a:r>
            <a:r>
              <a:rPr lang="tr-TR" sz="1900" dirty="0" smtClean="0">
                <a:latin typeface="Arial" panose="020B0604020202020204" pitchFamily="34" charset="0"/>
                <a:cs typeface="Arial" panose="020B0604020202020204" pitchFamily="34" charset="0"/>
              </a:rPr>
              <a:t>bir afet </a:t>
            </a:r>
            <a:r>
              <a:rPr lang="tr-TR" sz="1900" dirty="0">
                <a:latin typeface="Arial" panose="020B0604020202020204" pitchFamily="34" charset="0"/>
                <a:cs typeface="Arial" panose="020B0604020202020204" pitchFamily="34" charset="0"/>
              </a:rPr>
              <a:t>yönetimi yaklaşımına ihtiyaç olduğunun belirtilmesi</a:t>
            </a:r>
            <a:r>
              <a:rPr lang="tr-TR" sz="1900" dirty="0" smtClean="0">
                <a:latin typeface="Arial" panose="020B0604020202020204" pitchFamily="34" charset="0"/>
                <a:cs typeface="Arial" panose="020B0604020202020204" pitchFamily="34" charset="0"/>
              </a:rPr>
              <a:t>,</a:t>
            </a:r>
          </a:p>
          <a:p>
            <a:pPr algn="just"/>
            <a:r>
              <a:rPr lang="tr-TR" sz="1900" dirty="0">
                <a:latin typeface="Arial" panose="020B0604020202020204" pitchFamily="34" charset="0"/>
                <a:cs typeface="Arial" panose="020B0604020202020204" pitchFamily="34" charset="0"/>
              </a:rPr>
              <a:t>3- 1994 yılında düzenlenen Uluslararası Yokohama Konferansı’nda afetlerle mücadelede yeni strateji ve prensiplerin belirlenmesi ve yine aynı yıl düzenlenen </a:t>
            </a:r>
            <a:r>
              <a:rPr lang="tr-TR" sz="1900" dirty="0" smtClean="0">
                <a:latin typeface="Arial" panose="020B0604020202020204" pitchFamily="34" charset="0"/>
                <a:cs typeface="Arial" panose="020B0604020202020204" pitchFamily="34" charset="0"/>
              </a:rPr>
              <a:t>Doğal Afetler </a:t>
            </a:r>
            <a:r>
              <a:rPr lang="tr-TR" sz="1900" dirty="0">
                <a:latin typeface="Arial" panose="020B0604020202020204" pitchFamily="34" charset="0"/>
                <a:cs typeface="Arial" panose="020B0604020202020204" pitchFamily="34" charset="0"/>
              </a:rPr>
              <a:t>Üzerine Dünya Konferansı (the World Conference on Natural Disasters)</a:t>
            </a:r>
            <a:r>
              <a:rPr lang="tr-TR" sz="1900" dirty="0" smtClean="0">
                <a:latin typeface="Arial" panose="020B0604020202020204" pitchFamily="34" charset="0"/>
                <a:cs typeface="Arial" panose="020B0604020202020204" pitchFamily="34" charset="0"/>
              </a:rPr>
              <a:t>’nda belirlenen </a:t>
            </a:r>
            <a:r>
              <a:rPr lang="tr-TR" sz="1900" dirty="0">
                <a:latin typeface="Arial" panose="020B0604020202020204" pitchFamily="34" charset="0"/>
                <a:cs typeface="Arial" panose="020B0604020202020204" pitchFamily="34" charset="0"/>
              </a:rPr>
              <a:t>bu prensiplerin Daha Güvenli Bir Dünya için Yokohama Stratejisi </a:t>
            </a:r>
            <a:r>
              <a:rPr lang="tr-TR" sz="1900" dirty="0" smtClean="0">
                <a:latin typeface="Arial" panose="020B0604020202020204" pitchFamily="34" charset="0"/>
                <a:cs typeface="Arial" panose="020B0604020202020204" pitchFamily="34" charset="0"/>
              </a:rPr>
              <a:t>ve</a:t>
            </a:r>
            <a:endParaRPr lang="tr-TR" sz="1900" dirty="0">
              <a:latin typeface="Arial" panose="020B0604020202020204" pitchFamily="34" charset="0"/>
              <a:cs typeface="Arial" panose="020B0604020202020204" pitchFamily="34" charset="0"/>
            </a:endParaRPr>
          </a:p>
        </p:txBody>
      </p:sp>
      <p:sp>
        <p:nvSpPr>
          <p:cNvPr id="5"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1355638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299845"/>
            <a:ext cx="7670800" cy="4770537"/>
          </a:xfrm>
          <a:prstGeom prst="rect">
            <a:avLst/>
          </a:prstGeom>
        </p:spPr>
        <p:txBody>
          <a:bodyPr wrap="square">
            <a:spAutoFit/>
          </a:bodyPr>
          <a:lstStyle/>
          <a:p>
            <a:pPr algn="just"/>
            <a:r>
              <a:rPr lang="tr-TR" sz="1900" dirty="0" smtClean="0">
                <a:latin typeface="Arial" panose="020B0604020202020204" pitchFamily="34" charset="0"/>
                <a:cs typeface="Arial" panose="020B0604020202020204" pitchFamily="34" charset="0"/>
              </a:rPr>
              <a:t>uygulama </a:t>
            </a:r>
            <a:r>
              <a:rPr lang="tr-TR" sz="1900" dirty="0">
                <a:latin typeface="Arial" panose="020B0604020202020204" pitchFamily="34" charset="0"/>
                <a:cs typeface="Arial" panose="020B0604020202020204" pitchFamily="34" charset="0"/>
              </a:rPr>
              <a:t>Planı (the Yokohama Strategy and Plan of Action for a Safer World) </a:t>
            </a:r>
            <a:r>
              <a:rPr lang="tr-TR" sz="1900" dirty="0" smtClean="0">
                <a:latin typeface="Arial" panose="020B0604020202020204" pitchFamily="34" charset="0"/>
                <a:cs typeface="Arial" panose="020B0604020202020204" pitchFamily="34" charset="0"/>
              </a:rPr>
              <a:t>adı altında </a:t>
            </a:r>
            <a:r>
              <a:rPr lang="tr-TR" sz="1900" dirty="0">
                <a:latin typeface="Arial" panose="020B0604020202020204" pitchFamily="34" charset="0"/>
                <a:cs typeface="Arial" panose="020B0604020202020204" pitchFamily="34" charset="0"/>
              </a:rPr>
              <a:t>hayata geçirilmesi</a:t>
            </a:r>
            <a:r>
              <a:rPr lang="tr-TR" sz="1900" dirty="0" smtClean="0">
                <a:latin typeface="Arial" panose="020B0604020202020204" pitchFamily="34" charset="0"/>
                <a:cs typeface="Arial" panose="020B0604020202020204" pitchFamily="34" charset="0"/>
              </a:rPr>
              <a:t>,</a:t>
            </a:r>
          </a:p>
          <a:p>
            <a:pPr algn="just"/>
            <a:r>
              <a:rPr lang="tr-TR" sz="1900" dirty="0">
                <a:latin typeface="Arial" panose="020B0604020202020204" pitchFamily="34" charset="0"/>
                <a:cs typeface="Arial" panose="020B0604020202020204" pitchFamily="34" charset="0"/>
              </a:rPr>
              <a:t>4- Yokohama Konferansı’nda alınan kararları uygulamak ve ülkelerce </a:t>
            </a:r>
            <a:r>
              <a:rPr lang="tr-TR" sz="1900" dirty="0" smtClean="0">
                <a:latin typeface="Arial" panose="020B0604020202020204" pitchFamily="34" charset="0"/>
                <a:cs typeface="Arial" panose="020B0604020202020204" pitchFamily="34" charset="0"/>
              </a:rPr>
              <a:t>uygulanmasını teşvik </a:t>
            </a:r>
            <a:r>
              <a:rPr lang="tr-TR" sz="1900" dirty="0">
                <a:latin typeface="Arial" panose="020B0604020202020204" pitchFamily="34" charset="0"/>
                <a:cs typeface="Arial" panose="020B0604020202020204" pitchFamily="34" charset="0"/>
              </a:rPr>
              <a:t>ederek gözlemlemek amacıyla Birleşmiş Milletler bünyesinde Afet </a:t>
            </a:r>
            <a:r>
              <a:rPr lang="tr-TR" sz="1900" dirty="0" smtClean="0">
                <a:latin typeface="Arial" panose="020B0604020202020204" pitchFamily="34" charset="0"/>
                <a:cs typeface="Arial" panose="020B0604020202020204" pitchFamily="34" charset="0"/>
              </a:rPr>
              <a:t>Azaltımı için </a:t>
            </a:r>
            <a:r>
              <a:rPr lang="tr-TR" sz="1900" dirty="0">
                <a:latin typeface="Arial" panose="020B0604020202020204" pitchFamily="34" charset="0"/>
                <a:cs typeface="Arial" panose="020B0604020202020204" pitchFamily="34" charset="0"/>
              </a:rPr>
              <a:t>Uluslararası Strateji (International Strategy for Disaster Reduction - </a:t>
            </a:r>
            <a:r>
              <a:rPr lang="tr-TR" sz="1900" dirty="0" smtClean="0">
                <a:latin typeface="Arial" panose="020B0604020202020204" pitchFamily="34" charset="0"/>
                <a:cs typeface="Arial" panose="020B0604020202020204" pitchFamily="34" charset="0"/>
              </a:rPr>
              <a:t>ISDR) biriminin </a:t>
            </a:r>
            <a:r>
              <a:rPr lang="tr-TR" sz="1900" dirty="0">
                <a:latin typeface="Arial" panose="020B0604020202020204" pitchFamily="34" charset="0"/>
                <a:cs typeface="Arial" panose="020B0604020202020204" pitchFamily="34" charset="0"/>
              </a:rPr>
              <a:t>oluşturulması. Aynı zamanda Birleşmiş Milletler Genel Oturumu’nda </a:t>
            </a:r>
            <a:r>
              <a:rPr lang="tr-TR" sz="1900" dirty="0" smtClean="0">
                <a:latin typeface="Arial" panose="020B0604020202020204" pitchFamily="34" charset="0"/>
                <a:cs typeface="Arial" panose="020B0604020202020204" pitchFamily="34" charset="0"/>
              </a:rPr>
              <a:t>bu birimin </a:t>
            </a:r>
            <a:r>
              <a:rPr lang="tr-TR" sz="1900" dirty="0">
                <a:latin typeface="Arial" panose="020B0604020202020204" pitchFamily="34" charset="0"/>
                <a:cs typeface="Arial" panose="020B0604020202020204" pitchFamily="34" charset="0"/>
              </a:rPr>
              <a:t>ve sekreteryasının da UN-ISDR adı altında oluşturulması için karar </a:t>
            </a:r>
            <a:r>
              <a:rPr lang="tr-TR" sz="1900" dirty="0" smtClean="0">
                <a:latin typeface="Arial" panose="020B0604020202020204" pitchFamily="34" charset="0"/>
                <a:cs typeface="Arial" panose="020B0604020202020204" pitchFamily="34" charset="0"/>
              </a:rPr>
              <a:t>alınması,</a:t>
            </a:r>
          </a:p>
          <a:p>
            <a:pPr algn="just"/>
            <a:endParaRPr lang="tr-TR" sz="1900" dirty="0">
              <a:latin typeface="Arial" panose="020B0604020202020204" pitchFamily="34" charset="0"/>
              <a:cs typeface="Arial" panose="020B0604020202020204" pitchFamily="34" charset="0"/>
            </a:endParaRPr>
          </a:p>
          <a:p>
            <a:pPr algn="just"/>
            <a:r>
              <a:rPr lang="tr-TR" sz="1900" dirty="0">
                <a:latin typeface="Arial" panose="020B0604020202020204" pitchFamily="34" charset="0"/>
                <a:cs typeface="Arial" panose="020B0604020202020204" pitchFamily="34" charset="0"/>
              </a:rPr>
              <a:t>5- 2000 yılında Birleşmiş Milletler’in Sekizinci Genel Kurul Toplantısı’nda Binyıl Kalkınma Hedefleri (Millennium Development Goals - MDGs)’nin ilan edilmesi. Bu hedefler içinde acil olarak doğal ve insan yapımı afetlerin artan sayı ve etkilerinin azaltılması için uluslararası işbirliğinin katlanarak arttırılması yönünde çağrı yapılması, </a:t>
            </a:r>
            <a:endParaRPr lang="tr-TR" sz="1900" dirty="0">
              <a:latin typeface="Arial" panose="020B0604020202020204" pitchFamily="34" charset="0"/>
              <a:cs typeface="Arial" panose="020B0604020202020204" pitchFamily="34" charset="0"/>
            </a:endParaRPr>
          </a:p>
        </p:txBody>
      </p:sp>
      <p:sp>
        <p:nvSpPr>
          <p:cNvPr id="6"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39058365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9100" y="1109345"/>
            <a:ext cx="8394700" cy="4801314"/>
          </a:xfrm>
          <a:prstGeom prst="rect">
            <a:avLst/>
          </a:prstGeom>
        </p:spPr>
        <p:txBody>
          <a:bodyPr wrap="square">
            <a:spAutoFit/>
          </a:bodyPr>
          <a:lstStyle/>
          <a:p>
            <a:pPr algn="just"/>
            <a:r>
              <a:rPr lang="tr-TR" dirty="0">
                <a:latin typeface="Arial" panose="020B0604020202020204" pitchFamily="34" charset="0"/>
                <a:cs typeface="Arial" panose="020B0604020202020204" pitchFamily="34" charset="0"/>
              </a:rPr>
              <a:t>6- 2004 yılında OECD’nin Büyük Ölçekli Afetler, Öğrenilen Dersler (Large-Scale Disasters, Lessons Learned) adlı raporunun yayınlanması,</a:t>
            </a:r>
          </a:p>
          <a:p>
            <a:pPr algn="just"/>
            <a:r>
              <a:rPr lang="tr-TR" dirty="0">
                <a:latin typeface="Arial" panose="020B0604020202020204" pitchFamily="34" charset="0"/>
                <a:cs typeface="Arial" panose="020B0604020202020204" pitchFamily="34" charset="0"/>
              </a:rPr>
              <a:t>7- Birleşmiş Milletler Kalkınma Programı (United Nations Development ProgramUNDP)’nın 2004 yılında Afet Riskini Azaltma - Kalkınma için Bir Zorluk (</a:t>
            </a:r>
            <a:r>
              <a:rPr lang="tr-TR" dirty="0" smtClean="0">
                <a:latin typeface="Arial" panose="020B0604020202020204" pitchFamily="34" charset="0"/>
                <a:cs typeface="Arial" panose="020B0604020202020204" pitchFamily="34" charset="0"/>
              </a:rPr>
              <a:t>Reducing Disaster </a:t>
            </a:r>
            <a:r>
              <a:rPr lang="tr-TR" dirty="0">
                <a:latin typeface="Arial" panose="020B0604020202020204" pitchFamily="34" charset="0"/>
                <a:cs typeface="Arial" panose="020B0604020202020204" pitchFamily="34" charset="0"/>
              </a:rPr>
              <a:t>Risk – A Challenge for Development) isimli raporunu yayınlaması,</a:t>
            </a:r>
          </a:p>
          <a:p>
            <a:pPr algn="just"/>
            <a:r>
              <a:rPr lang="tr-TR" dirty="0">
                <a:latin typeface="Arial" panose="020B0604020202020204" pitchFamily="34" charset="0"/>
                <a:cs typeface="Arial" panose="020B0604020202020204" pitchFamily="34" charset="0"/>
              </a:rPr>
              <a:t>8- 2003 ve 2004 yıllarında UN-ISDR Sekreteryası’nın Yokohama Strateji ve </a:t>
            </a:r>
            <a:r>
              <a:rPr lang="tr-TR" dirty="0" smtClean="0">
                <a:latin typeface="Arial" panose="020B0604020202020204" pitchFamily="34" charset="0"/>
                <a:cs typeface="Arial" panose="020B0604020202020204" pitchFamily="34" charset="0"/>
              </a:rPr>
              <a:t>Uygulama Planı’nın </a:t>
            </a:r>
            <a:r>
              <a:rPr lang="tr-TR" dirty="0">
                <a:latin typeface="Arial" panose="020B0604020202020204" pitchFamily="34" charset="0"/>
                <a:cs typeface="Arial" panose="020B0604020202020204" pitchFamily="34" charset="0"/>
              </a:rPr>
              <a:t>gözden geçirme ve değerlendirmesini hazırlaması, </a:t>
            </a:r>
            <a:endParaRPr lang="tr-TR" dirty="0" smtClean="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9- Ocak 2005 tarihinde Japonya’nın Kobe kentinde Uluslararası Kobe </a:t>
            </a:r>
            <a:r>
              <a:rPr lang="tr-TR" dirty="0" smtClean="0">
                <a:latin typeface="Arial" panose="020B0604020202020204" pitchFamily="34" charset="0"/>
                <a:cs typeface="Arial" panose="020B0604020202020204" pitchFamily="34" charset="0"/>
              </a:rPr>
              <a:t>Konferansı (World </a:t>
            </a:r>
            <a:r>
              <a:rPr lang="tr-TR" dirty="0">
                <a:latin typeface="Arial" panose="020B0604020202020204" pitchFamily="34" charset="0"/>
                <a:cs typeface="Arial" panose="020B0604020202020204" pitchFamily="34" charset="0"/>
              </a:rPr>
              <a:t>Conference on Disaster Reduction)’nda UN-ISDR Sekreteryası </a:t>
            </a:r>
            <a:r>
              <a:rPr lang="tr-TR" dirty="0" smtClean="0">
                <a:latin typeface="Arial" panose="020B0604020202020204" pitchFamily="34" charset="0"/>
                <a:cs typeface="Arial" panose="020B0604020202020204" pitchFamily="34" charset="0"/>
              </a:rPr>
              <a:t>tarafından hazırlanan </a:t>
            </a:r>
            <a:r>
              <a:rPr lang="tr-TR" dirty="0">
                <a:latin typeface="Arial" panose="020B0604020202020204" pitchFamily="34" charset="0"/>
                <a:cs typeface="Arial" panose="020B0604020202020204" pitchFamily="34" charset="0"/>
              </a:rPr>
              <a:t>değerlendirme raporunun sunulması ve bu raporun Hyogo Çerçeve </a:t>
            </a:r>
            <a:r>
              <a:rPr lang="tr-TR" dirty="0" smtClean="0">
                <a:latin typeface="Arial" panose="020B0604020202020204" pitchFamily="34" charset="0"/>
                <a:cs typeface="Arial" panose="020B0604020202020204" pitchFamily="34" charset="0"/>
              </a:rPr>
              <a:t>Eylem Planı </a:t>
            </a:r>
            <a:r>
              <a:rPr lang="tr-TR" dirty="0">
                <a:latin typeface="Arial" panose="020B0604020202020204" pitchFamily="34" charset="0"/>
                <a:cs typeface="Arial" panose="020B0604020202020204" pitchFamily="34" charset="0"/>
              </a:rPr>
              <a:t>(Hyogo Framework for Action – HFA) için önemli bir altlık oluşturması. </a:t>
            </a:r>
            <a:r>
              <a:rPr lang="tr-TR" dirty="0" smtClean="0">
                <a:latin typeface="Arial" panose="020B0604020202020204" pitchFamily="34" charset="0"/>
                <a:cs typeface="Arial" panose="020B0604020202020204" pitchFamily="34" charset="0"/>
              </a:rPr>
              <a:t>Bu çerçevede </a:t>
            </a:r>
            <a:r>
              <a:rPr lang="tr-TR" dirty="0">
                <a:latin typeface="Arial" panose="020B0604020202020204" pitchFamily="34" charset="0"/>
                <a:cs typeface="Arial" panose="020B0604020202020204" pitchFamily="34" charset="0"/>
              </a:rPr>
              <a:t>2005-2015 yıllarının yeni Doğal Afet Risk Azaltımı Onyılı olarak </a:t>
            </a:r>
            <a:r>
              <a:rPr lang="tr-TR" dirty="0" smtClean="0">
                <a:latin typeface="Arial" panose="020B0604020202020204" pitchFamily="34" charset="0"/>
                <a:cs typeface="Arial" panose="020B0604020202020204" pitchFamily="34" charset="0"/>
              </a:rPr>
              <a:t>ilan edilmesi</a:t>
            </a:r>
            <a:r>
              <a:rPr lang="tr-TR" dirty="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10- 2005 yılında UN-ISDR tarafından Risk ile Yaşamak – Afet Azaltımı </a:t>
            </a:r>
            <a:r>
              <a:rPr lang="tr-TR" dirty="0" smtClean="0">
                <a:latin typeface="Arial" panose="020B0604020202020204" pitchFamily="34" charset="0"/>
                <a:cs typeface="Arial" panose="020B0604020202020204" pitchFamily="34" charset="0"/>
              </a:rPr>
              <a:t>Girişimlerinin Küresel </a:t>
            </a:r>
            <a:r>
              <a:rPr lang="tr-TR" dirty="0">
                <a:latin typeface="Arial" panose="020B0604020202020204" pitchFamily="34" charset="0"/>
                <a:cs typeface="Arial" panose="020B0604020202020204" pitchFamily="34" charset="0"/>
              </a:rPr>
              <a:t>bir Gözden Geçirmesi (Living with Risk-A Global Review of Disaster Reduction Initiatives) raporunun yayınlanması</a:t>
            </a:r>
            <a:endParaRPr lang="tr-TR" dirty="0">
              <a:latin typeface="Arial" panose="020B0604020202020204" pitchFamily="34" charset="0"/>
              <a:cs typeface="Arial" panose="020B0604020202020204" pitchFamily="34" charset="0"/>
            </a:endParaRPr>
          </a:p>
        </p:txBody>
      </p:sp>
      <p:sp>
        <p:nvSpPr>
          <p:cNvPr id="4"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491579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4327" y="1257301"/>
            <a:ext cx="8872538" cy="4247317"/>
          </a:xfrm>
          <a:prstGeom prst="rect">
            <a:avLst/>
          </a:prstGeom>
        </p:spPr>
        <p:txBody>
          <a:bodyPr wrap="square">
            <a:spAutoFit/>
          </a:bodyPr>
          <a:lstStyle/>
          <a:p>
            <a:pPr marL="342900" indent="-342900" algn="just">
              <a:buFont typeface="Wingdings" panose="05000000000000000000" pitchFamily="2" charset="2"/>
              <a:buChar char="q"/>
            </a:pPr>
            <a:r>
              <a:rPr lang="tr-TR" b="1" dirty="0" smtClean="0">
                <a:latin typeface="Arial" panose="020B0604020202020204" pitchFamily="34" charset="0"/>
                <a:cs typeface="Arial" panose="020B0604020202020204" pitchFamily="34" charset="0"/>
              </a:rPr>
              <a:t>Hyogo </a:t>
            </a:r>
            <a:r>
              <a:rPr lang="tr-TR" b="1" dirty="0">
                <a:latin typeface="Arial" panose="020B0604020202020204" pitchFamily="34" charset="0"/>
                <a:cs typeface="Arial" panose="020B0604020202020204" pitchFamily="34" charset="0"/>
              </a:rPr>
              <a:t>Çerçeve Eylem Planı </a:t>
            </a:r>
            <a:r>
              <a:rPr lang="tr-TR" b="1" dirty="0" smtClean="0">
                <a:latin typeface="Arial" panose="020B0604020202020204" pitchFamily="34" charset="0"/>
                <a:cs typeface="Arial" panose="020B0604020202020204" pitchFamily="34" charset="0"/>
              </a:rPr>
              <a:t>2005-2015</a:t>
            </a:r>
          </a:p>
          <a:p>
            <a:r>
              <a:rPr lang="tr-TR" dirty="0" smtClean="0">
                <a:latin typeface="Arial" panose="020B0604020202020204" pitchFamily="34" charset="0"/>
                <a:cs typeface="Arial" panose="020B0604020202020204" pitchFamily="34" charset="0"/>
              </a:rPr>
              <a:t>Japonya’da </a:t>
            </a:r>
            <a:r>
              <a:rPr lang="tr-TR" dirty="0">
                <a:latin typeface="Arial" panose="020B0604020202020204" pitchFamily="34" charset="0"/>
                <a:cs typeface="Arial" panose="020B0604020202020204" pitchFamily="34" charset="0"/>
              </a:rPr>
              <a:t>Ocak 2005 tarihlerinde toplanan Afet Risklerinin Azaltılması Dünya Konferansı’nda Hyogo Çerçeve Eylem Planı kabul edilmiştir.Temel olarak afetlerin ortaya koyduğu zararları en aza indirmeyi amaçlamaktadır</a:t>
            </a:r>
            <a:r>
              <a:rPr lang="tr-TR" dirty="0" smtClean="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Hyogo Çerçeve Eylem Planı, üç stratejik hedef ve beş eylem önceliği üzerine kurulmuştur. Üç stratejik hedef şu şekildedir. Risk azaltma stratejilerinin sürdürülebilir kalkınma politikalarına entegre edilmesi, Afetler konusundaki duyarlılığı arttırmak için kapasite oluşumuna katkı vermek, Risk azaltma yaklaşımlarının hazırlık, müdahale ve iyileştirme programlarına entegrasyonunun sağlanmasıdır. Hyogo Çerçeve Eylem Planı’ndaki beş eylem öncelik de şu şekildedir; Uygulama için güçlü bir kurumsal temelle afet risk azaltmanın ulusal ve yerel bir öncelik olması, Afet risklerini tanımlamak, değerlendirmek, izlemek ve erken uyarı sistemlerini geliştirmesi,Her düzeyde güvenlik ve afetlere direnç kültürünün oluşması için bilgi, innovasyon ve eğitimin kullanılması,Afet risklerinin altında yatan sebeplerin azaltması, Her seviyede etkin müdahale için afetlere hazırlıklı olunmasıdır.</a:t>
            </a:r>
            <a:endParaRPr lang="tr-TR" b="0" i="0" dirty="0">
              <a:effectLst/>
              <a:latin typeface="Arial" panose="020B0604020202020204" pitchFamily="34" charset="0"/>
              <a:cs typeface="Arial" panose="020B0604020202020204" pitchFamily="34" charset="0"/>
            </a:endParaRPr>
          </a:p>
        </p:txBody>
      </p:sp>
      <p:sp>
        <p:nvSpPr>
          <p:cNvPr id="3"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162432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5299" y="1174087"/>
            <a:ext cx="8166101" cy="3477875"/>
          </a:xfrm>
          <a:prstGeom prst="rect">
            <a:avLst/>
          </a:prstGeom>
        </p:spPr>
        <p:txBody>
          <a:bodyPr wrap="square">
            <a:spAutoFit/>
          </a:bodyPr>
          <a:lstStyle/>
          <a:p>
            <a:pPr algn="just"/>
            <a:r>
              <a:rPr lang="tr-TR" sz="2000" dirty="0">
                <a:latin typeface="Arial" panose="020B0604020202020204" pitchFamily="34" charset="0"/>
                <a:cs typeface="Arial" panose="020B0604020202020204" pitchFamily="34" charset="0"/>
              </a:rPr>
              <a:t/>
            </a:r>
            <a:br>
              <a:rPr lang="tr-TR" sz="2000" dirty="0">
                <a:latin typeface="Arial" panose="020B0604020202020204" pitchFamily="34" charset="0"/>
                <a:cs typeface="Arial" panose="020B0604020202020204" pitchFamily="34" charset="0"/>
              </a:rPr>
            </a:br>
            <a:r>
              <a:rPr lang="tr-TR" sz="2000" dirty="0" smtClean="0">
                <a:latin typeface="Arial" panose="020B0604020202020204" pitchFamily="34" charset="0"/>
                <a:cs typeface="Arial" panose="020B0604020202020204" pitchFamily="34" charset="0"/>
              </a:rPr>
              <a:t>Rio+20 </a:t>
            </a:r>
            <a:r>
              <a:rPr lang="tr-TR" sz="2000" dirty="0" smtClean="0">
                <a:latin typeface="Arial" panose="020B0604020202020204" pitchFamily="34" charset="0"/>
                <a:cs typeface="Arial" panose="020B0604020202020204" pitchFamily="34" charset="0"/>
              </a:rPr>
              <a:t>Zirvesi İklim </a:t>
            </a:r>
            <a:r>
              <a:rPr lang="tr-TR" sz="2000" dirty="0">
                <a:latin typeface="Arial" panose="020B0604020202020204" pitchFamily="34" charset="0"/>
                <a:cs typeface="Arial" panose="020B0604020202020204" pitchFamily="34" charset="0"/>
              </a:rPr>
              <a:t>değişikliği ve doğal afetler konusunda daha fazla hassasiyet beklenmektedir</a:t>
            </a:r>
            <a:r>
              <a:rPr lang="tr-TR" sz="2000" dirty="0" smtClean="0">
                <a:latin typeface="Arial" panose="020B0604020202020204" pitchFamily="34" charset="0"/>
                <a:cs typeface="Arial" panose="020B0604020202020204" pitchFamily="34" charset="0"/>
              </a:rPr>
              <a:t>. Kent </a:t>
            </a:r>
            <a:r>
              <a:rPr lang="tr-TR" sz="2000" dirty="0">
                <a:latin typeface="Arial" panose="020B0604020202020204" pitchFamily="34" charset="0"/>
                <a:cs typeface="Arial" panose="020B0604020202020204" pitchFamily="34" charset="0"/>
              </a:rPr>
              <a:t>planlamalarında afet risklerini azaltma, dayanıklılık ve iklim değişikliği tehditlerine karşı tedbir alınmalıdır</a:t>
            </a:r>
            <a:r>
              <a:rPr lang="tr-TR" sz="2000" dirty="0" smtClean="0">
                <a:latin typeface="Arial" panose="020B0604020202020204" pitchFamily="34" charset="0"/>
                <a:cs typeface="Arial" panose="020B0604020202020204" pitchFamily="34" charset="0"/>
              </a:rPr>
              <a:t>. Afetlerdeki </a:t>
            </a:r>
            <a:r>
              <a:rPr lang="tr-TR" sz="2000" dirty="0">
                <a:latin typeface="Arial" panose="020B0604020202020204" pitchFamily="34" charset="0"/>
                <a:cs typeface="Arial" panose="020B0604020202020204" pitchFamily="34" charset="0"/>
              </a:rPr>
              <a:t>kayıpları azaltmak için erken uyarı sistemlerinin önemi tekrarlanmıştır</a:t>
            </a:r>
            <a:r>
              <a:rPr lang="tr-TR" sz="2000" dirty="0" smtClean="0">
                <a:latin typeface="Arial" panose="020B0604020202020204" pitchFamily="34" charset="0"/>
                <a:cs typeface="Arial" panose="020B0604020202020204" pitchFamily="34" charset="0"/>
              </a:rPr>
              <a:t>. Gelişmekte </a:t>
            </a:r>
            <a:r>
              <a:rPr lang="tr-TR" sz="2000" dirty="0">
                <a:latin typeface="Arial" panose="020B0604020202020204" pitchFamily="34" charset="0"/>
                <a:cs typeface="Arial" panose="020B0604020202020204" pitchFamily="34" charset="0"/>
              </a:rPr>
              <a:t>olan ülkelerde afet risklerini azaltma amacıyla teknoloji transferi, eğitim, kapasite yaratma ve teknik yardım konularında uluslararası işbirliği konusunda uluslararası topluma çağrı yapılmaktadır</a:t>
            </a:r>
            <a:r>
              <a:rPr lang="tr-TR" sz="2000" dirty="0" smtClean="0">
                <a:latin typeface="Arial" panose="020B0604020202020204" pitchFamily="34" charset="0"/>
                <a:cs typeface="Arial" panose="020B0604020202020204" pitchFamily="34" charset="0"/>
              </a:rPr>
              <a:t>. İnsanları </a:t>
            </a:r>
            <a:r>
              <a:rPr lang="tr-TR" sz="2000" dirty="0">
                <a:latin typeface="Arial" panose="020B0604020202020204" pitchFamily="34" charset="0"/>
                <a:cs typeface="Arial" panose="020B0604020202020204" pitchFamily="34" charset="0"/>
              </a:rPr>
              <a:t>afetlerin risklerinden korumak için tüm aktörlerin işbirliği ve koordinasyonunun önemi vurgulanmıştır.</a:t>
            </a:r>
            <a:br>
              <a:rPr lang="tr-TR" sz="2000" dirty="0">
                <a:latin typeface="Arial" panose="020B0604020202020204" pitchFamily="34" charset="0"/>
                <a:cs typeface="Arial" panose="020B0604020202020204" pitchFamily="34" charset="0"/>
              </a:rPr>
            </a:br>
            <a:endParaRPr lang="tr-TR" sz="2000" b="0" i="0" dirty="0">
              <a:effectLst/>
              <a:latin typeface="Arial" panose="020B0604020202020204" pitchFamily="34" charset="0"/>
              <a:cs typeface="Arial" panose="020B0604020202020204" pitchFamily="34" charset="0"/>
            </a:endParaRPr>
          </a:p>
        </p:txBody>
      </p:sp>
      <p:sp>
        <p:nvSpPr>
          <p:cNvPr id="3"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23395015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1500" y="1303026"/>
            <a:ext cx="7874000" cy="3477875"/>
          </a:xfrm>
          <a:prstGeom prst="rect">
            <a:avLst/>
          </a:prstGeom>
        </p:spPr>
        <p:txBody>
          <a:bodyPr wrap="square">
            <a:spAutoFit/>
          </a:bodyPr>
          <a:lstStyle/>
          <a:p>
            <a:pPr algn="just"/>
            <a:r>
              <a:rPr lang="tr-TR" sz="2000" b="1" dirty="0" smtClean="0">
                <a:latin typeface="Arial" panose="020B0604020202020204" pitchFamily="34" charset="0"/>
                <a:cs typeface="Arial" panose="020B0604020202020204" pitchFamily="34" charset="0"/>
              </a:rPr>
              <a:t>Sendai </a:t>
            </a:r>
            <a:r>
              <a:rPr lang="tr-TR" sz="2000" b="1" dirty="0">
                <a:latin typeface="Arial" panose="020B0604020202020204" pitchFamily="34" charset="0"/>
                <a:cs typeface="Arial" panose="020B0604020202020204" pitchFamily="34" charset="0"/>
              </a:rPr>
              <a:t>Afet Risk Azaltma Çerçevesi 2015 – </a:t>
            </a:r>
            <a:r>
              <a:rPr lang="tr-TR" sz="2000" b="1" dirty="0" smtClean="0">
                <a:latin typeface="Arial" panose="020B0604020202020204" pitchFamily="34" charset="0"/>
                <a:cs typeface="Arial" panose="020B0604020202020204" pitchFamily="34" charset="0"/>
              </a:rPr>
              <a:t>2030</a:t>
            </a:r>
          </a:p>
          <a:p>
            <a:pPr algn="just"/>
            <a:r>
              <a:rPr lang="tr-TR" sz="2000" dirty="0">
                <a:latin typeface="Arial" panose="020B0604020202020204" pitchFamily="34" charset="0"/>
                <a:cs typeface="Arial" panose="020B0604020202020204" pitchFamily="34" charset="0"/>
              </a:rPr>
              <a:t/>
            </a:r>
            <a:br>
              <a:rPr lang="tr-TR" sz="2000" dirty="0">
                <a:latin typeface="Arial" panose="020B0604020202020204" pitchFamily="34" charset="0"/>
                <a:cs typeface="Arial" panose="020B0604020202020204" pitchFamily="34" charset="0"/>
              </a:rPr>
            </a:br>
            <a:r>
              <a:rPr lang="tr-TR" sz="2000" dirty="0">
                <a:latin typeface="Arial" panose="020B0604020202020204" pitchFamily="34" charset="0"/>
                <a:cs typeface="Arial" panose="020B0604020202020204" pitchFamily="34" charset="0"/>
              </a:rPr>
              <a:t>Üçüncü Birleşmiş Milletler Dünya Afet Risklerinin Azaltılması Konferansı’nda, </a:t>
            </a:r>
            <a:r>
              <a:rPr lang="tr-TR" sz="2000" dirty="0" err="1">
                <a:latin typeface="Arial" panose="020B0604020202020204" pitchFamily="34" charset="0"/>
                <a:cs typeface="Arial" panose="020B0604020202020204" pitchFamily="34" charset="0"/>
              </a:rPr>
              <a:t>Sendai</a:t>
            </a:r>
            <a:r>
              <a:rPr lang="tr-TR" sz="2000" dirty="0">
                <a:latin typeface="Arial" panose="020B0604020202020204" pitchFamily="34" charset="0"/>
                <a:cs typeface="Arial" panose="020B0604020202020204" pitchFamily="34" charset="0"/>
              </a:rPr>
              <a:t> Afet Risk Azaltma Çerçevesi 2015 – 2030, kabul edilmiştir</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Hyogo</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Çerçeve Eylem Planı’nı hem tamamlamakta hem de onun devamı sayılmaktadır</a:t>
            </a:r>
            <a:r>
              <a:rPr lang="tr-TR" sz="2000" dirty="0" smtClean="0">
                <a:latin typeface="Arial" panose="020B0604020202020204" pitchFamily="34" charset="0"/>
                <a:cs typeface="Arial" panose="020B0604020202020204" pitchFamily="34" charset="0"/>
              </a:rPr>
              <a:t>. Yoksulluğun </a:t>
            </a:r>
            <a:r>
              <a:rPr lang="tr-TR" sz="2000" dirty="0">
                <a:latin typeface="Arial" panose="020B0604020202020204" pitchFamily="34" charset="0"/>
                <a:cs typeface="Arial" panose="020B0604020202020204" pitchFamily="34" charset="0"/>
              </a:rPr>
              <a:t>afetlerin şiddetini arttırdığı vurgusu </a:t>
            </a:r>
            <a:r>
              <a:rPr lang="tr-TR" sz="2000" dirty="0" smtClean="0">
                <a:latin typeface="Arial" panose="020B0604020202020204" pitchFamily="34" charset="0"/>
                <a:cs typeface="Arial" panose="020B0604020202020204" pitchFamily="34" charset="0"/>
              </a:rPr>
              <a:t>tekrarlanmıştır. Temel </a:t>
            </a:r>
            <a:r>
              <a:rPr lang="tr-TR" sz="2000" dirty="0">
                <a:latin typeface="Arial" panose="020B0604020202020204" pitchFamily="34" charset="0"/>
                <a:cs typeface="Arial" panose="020B0604020202020204" pitchFamily="34" charset="0"/>
              </a:rPr>
              <a:t>olarak afet risklerini azaltarak afetlere olan direnci arttırmayı hedef olarak göstermektedir. Bu kapsamda uluslararası işbirliği, erken uyarı sistemlerinin geliştirilmesi ve afetlerin yol açtığı kayıpların önlenmesi istenmektedir.</a:t>
            </a:r>
            <a:endParaRPr lang="tr-TR" sz="2000" b="0" i="0" dirty="0">
              <a:effectLst/>
              <a:latin typeface="Arial" panose="020B0604020202020204" pitchFamily="34" charset="0"/>
              <a:cs typeface="Arial" panose="020B0604020202020204" pitchFamily="34" charset="0"/>
            </a:endParaRPr>
          </a:p>
        </p:txBody>
      </p:sp>
      <p:sp>
        <p:nvSpPr>
          <p:cNvPr id="3"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1496881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9101" y="1104900"/>
            <a:ext cx="8318499" cy="4093428"/>
          </a:xfrm>
          <a:prstGeom prst="rect">
            <a:avLst/>
          </a:prstGeom>
        </p:spPr>
        <p:txBody>
          <a:bodyPr wrap="square">
            <a:spAutoFit/>
          </a:bodyPr>
          <a:lstStyle/>
          <a:p>
            <a:pPr algn="just"/>
            <a:r>
              <a:rPr lang="tr-TR" sz="2000" b="1" dirty="0" smtClean="0">
                <a:latin typeface="Arial" panose="020B0604020202020204" pitchFamily="34" charset="0"/>
                <a:cs typeface="Arial" panose="020B0604020202020204" pitchFamily="34" charset="0"/>
              </a:rPr>
              <a:t>Sürdürülebilir </a:t>
            </a:r>
            <a:r>
              <a:rPr lang="tr-TR" sz="2000" b="1" dirty="0">
                <a:latin typeface="Arial" panose="020B0604020202020204" pitchFamily="34" charset="0"/>
                <a:cs typeface="Arial" panose="020B0604020202020204" pitchFamily="34" charset="0"/>
              </a:rPr>
              <a:t>Kalkınma için 2030 </a:t>
            </a:r>
            <a:r>
              <a:rPr lang="tr-TR" sz="2000" b="1" dirty="0" smtClean="0">
                <a:latin typeface="Arial" panose="020B0604020202020204" pitchFamily="34" charset="0"/>
                <a:cs typeface="Arial" panose="020B0604020202020204" pitchFamily="34" charset="0"/>
              </a:rPr>
              <a:t>Gündemi</a:t>
            </a:r>
          </a:p>
          <a:p>
            <a:pPr algn="just"/>
            <a:r>
              <a:rPr lang="tr-TR" sz="2000" dirty="0">
                <a:latin typeface="Arial" panose="020B0604020202020204" pitchFamily="34" charset="0"/>
                <a:cs typeface="Arial" panose="020B0604020202020204" pitchFamily="34" charset="0"/>
              </a:rPr>
              <a:t/>
            </a:r>
            <a:br>
              <a:rPr lang="tr-TR" sz="2000" dirty="0">
                <a:latin typeface="Arial" panose="020B0604020202020204" pitchFamily="34" charset="0"/>
                <a:cs typeface="Arial" panose="020B0604020202020204" pitchFamily="34" charset="0"/>
              </a:rPr>
            </a:br>
            <a:r>
              <a:rPr lang="tr-TR" sz="2000" dirty="0">
                <a:latin typeface="Arial" panose="020B0604020202020204" pitchFamily="34" charset="0"/>
                <a:cs typeface="Arial" panose="020B0604020202020204" pitchFamily="34" charset="0"/>
              </a:rPr>
              <a:t>Birleşmiş </a:t>
            </a:r>
            <a:r>
              <a:rPr lang="tr-TR" sz="2000" dirty="0" smtClean="0">
                <a:latin typeface="Arial" panose="020B0604020202020204" pitchFamily="34" charset="0"/>
                <a:cs typeface="Arial" panose="020B0604020202020204" pitchFamily="34" charset="0"/>
              </a:rPr>
              <a:t>Milletler ’in </a:t>
            </a:r>
            <a:r>
              <a:rPr lang="tr-TR" sz="2000" dirty="0">
                <a:latin typeface="Arial" panose="020B0604020202020204" pitchFamily="34" charset="0"/>
                <a:cs typeface="Arial" panose="020B0604020202020204" pitchFamily="34" charset="0"/>
              </a:rPr>
              <a:t>Milenyum Kalkınma Hedeflerinin devamı niteliğindeki </a:t>
            </a:r>
            <a:r>
              <a:rPr lang="tr-TR" sz="2000" dirty="0" smtClean="0">
                <a:latin typeface="Arial" panose="020B0604020202020204" pitchFamily="34" charset="0"/>
                <a:cs typeface="Arial" panose="020B0604020202020204" pitchFamily="34" charset="0"/>
              </a:rPr>
              <a:t>Sürdürülebilir </a:t>
            </a:r>
            <a:r>
              <a:rPr lang="tr-TR" sz="2000" dirty="0">
                <a:latin typeface="Arial" panose="020B0604020202020204" pitchFamily="34" charset="0"/>
                <a:cs typeface="Arial" panose="020B0604020202020204" pitchFamily="34" charset="0"/>
              </a:rPr>
              <a:t>Kalkınma için 2030 Gündemi, 2015’te </a:t>
            </a:r>
            <a:r>
              <a:rPr lang="tr-TR" sz="2000" dirty="0" smtClean="0">
                <a:latin typeface="Arial" panose="020B0604020202020204" pitchFamily="34" charset="0"/>
                <a:cs typeface="Arial" panose="020B0604020202020204" pitchFamily="34" charset="0"/>
              </a:rPr>
              <a:t>Birleşmiş Milletler </a:t>
            </a:r>
            <a:r>
              <a:rPr lang="tr-TR" sz="2000" dirty="0">
                <a:latin typeface="Arial" panose="020B0604020202020204" pitchFamily="34" charset="0"/>
                <a:cs typeface="Arial" panose="020B0604020202020204" pitchFamily="34" charset="0"/>
              </a:rPr>
              <a:t>Sürdürülebilir Kalkınma Zirvesi’nde kabul edilmiştir</a:t>
            </a:r>
            <a:r>
              <a:rPr lang="tr-TR" sz="2000" dirty="0" smtClean="0">
                <a:latin typeface="Arial" panose="020B0604020202020204" pitchFamily="34" charset="0"/>
                <a:cs typeface="Arial" panose="020B0604020202020204" pitchFamily="34" charset="0"/>
              </a:rPr>
              <a:t>.</a:t>
            </a:r>
            <a:r>
              <a:rPr lang="tr-TR" sz="2000" dirty="0">
                <a:latin typeface="Arial" panose="020B0604020202020204" pitchFamily="34" charset="0"/>
                <a:cs typeface="Arial" panose="020B0604020202020204" pitchFamily="34" charset="0"/>
              </a:rPr>
              <a:t> Sürdürülebilir Kalkınma için 2030 Gündemi de yoksulların </a:t>
            </a:r>
            <a:r>
              <a:rPr lang="tr-TR" sz="2000" dirty="0" smtClean="0">
                <a:latin typeface="Arial" panose="020B0604020202020204" pitchFamily="34" charset="0"/>
                <a:cs typeface="Arial" panose="020B0604020202020204" pitchFamily="34" charset="0"/>
              </a:rPr>
              <a:t> afetlerden </a:t>
            </a:r>
            <a:r>
              <a:rPr lang="tr-TR" sz="2000" dirty="0">
                <a:latin typeface="Arial" panose="020B0604020202020204" pitchFamily="34" charset="0"/>
                <a:cs typeface="Arial" panose="020B0604020202020204" pitchFamily="34" charset="0"/>
              </a:rPr>
              <a:t>daha yoğun biçime etkilendiği gerçeğini tekrar etmektedir. Yine iklim değişikliği de bir risk olarak tespit edilmekte ve iklim değişikliğine karşı da direncin artması gerektiği vurgulanmaktadır</a:t>
            </a:r>
            <a:r>
              <a:rPr lang="tr-TR" sz="2000" dirty="0" smtClean="0">
                <a:latin typeface="Arial" panose="020B0604020202020204" pitchFamily="34" charset="0"/>
                <a:cs typeface="Arial" panose="020B0604020202020204" pitchFamily="34" charset="0"/>
              </a:rPr>
              <a:t>. Özetle </a:t>
            </a:r>
            <a:r>
              <a:rPr lang="tr-TR" sz="2000" dirty="0">
                <a:latin typeface="Arial" panose="020B0604020202020204" pitchFamily="34" charset="0"/>
                <a:cs typeface="Arial" panose="020B0604020202020204" pitchFamily="34" charset="0"/>
              </a:rPr>
              <a:t>afet risklerinin azaltılmasıyla afetlere direncin arttırılması çağdaş afet yönetiminin bir gerçeğidir. Bu risklerin azaltılması konusunda uluslararası işbirliği son derece kıymetlidir ve böylesi bir işbirliğinden de en çok yoksul ülkelerin kazançlı çıkacağı gerçeği son derece açıktır.</a:t>
            </a:r>
            <a:endParaRPr lang="tr-TR" sz="2000" b="0" i="0" dirty="0">
              <a:effectLst/>
              <a:latin typeface="Arial" panose="020B0604020202020204" pitchFamily="34" charset="0"/>
              <a:cs typeface="Arial" panose="020B0604020202020204" pitchFamily="34" charset="0"/>
            </a:endParaRPr>
          </a:p>
        </p:txBody>
      </p:sp>
      <p:sp>
        <p:nvSpPr>
          <p:cNvPr id="3"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 </a:t>
            </a:r>
            <a:r>
              <a:rPr lang="tr-TR" altLang="tr-TR" sz="2000" b="1" dirty="0" smtClean="0">
                <a:solidFill>
                  <a:srgbClr val="160093"/>
                </a:solidFill>
                <a:latin typeface="Arial" charset="0"/>
                <a:ea typeface="MS PGothic" pitchFamily="34" charset="-128"/>
                <a:cs typeface="Arial" charset="0"/>
              </a:rPr>
              <a:t>Uluslararası afetler </a:t>
            </a:r>
            <a:r>
              <a:rPr lang="tr-TR" altLang="tr-TR" sz="2000" b="1" dirty="0">
                <a:solidFill>
                  <a:srgbClr val="160093"/>
                </a:solidFill>
                <a:latin typeface="Arial" charset="0"/>
                <a:ea typeface="MS PGothic" pitchFamily="34" charset="-128"/>
                <a:cs typeface="Arial" charset="0"/>
              </a:rPr>
              <a:t>politikası</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34631838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26388</TotalTime>
  <Words>812</Words>
  <Application>Microsoft Office PowerPoint</Application>
  <PresentationFormat>On-screen Show (4:3)</PresentationFormat>
  <Paragraphs>42</Paragraphs>
  <Slides>11</Slides>
  <Notes>0</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ekonomi</vt:lpstr>
      <vt:lpstr>1_Rics</vt:lpstr>
      <vt:lpstr>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991</cp:revision>
  <cp:lastPrinted>2016-10-24T07:53:35Z</cp:lastPrinted>
  <dcterms:created xsi:type="dcterms:W3CDTF">2016-09-18T09:35:24Z</dcterms:created>
  <dcterms:modified xsi:type="dcterms:W3CDTF">2020-03-30T15:47:16Z</dcterms:modified>
</cp:coreProperties>
</file>