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62" r:id="rId2"/>
    <p:sldId id="256" r:id="rId3"/>
    <p:sldId id="257" r:id="rId4"/>
    <p:sldId id="263" r:id="rId5"/>
    <p:sldId id="258" r:id="rId6"/>
    <p:sldId id="264" r:id="rId7"/>
    <p:sldId id="259" r:id="rId8"/>
    <p:sldId id="265" r:id="rId9"/>
    <p:sldId id="260" r:id="rId10"/>
    <p:sldId id="261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60"/>
  </p:normalViewPr>
  <p:slideViewPr>
    <p:cSldViewPr snapToGrid="0">
      <p:cViewPr varScale="1">
        <p:scale>
          <a:sx n="86" d="100"/>
          <a:sy n="86" d="100"/>
        </p:scale>
        <p:origin x="-67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1549EF-6172-4C51-A6A0-117B56BA9886}" type="datetimeFigureOut">
              <a:rPr lang="tr-TR" smtClean="0"/>
              <a:pPr/>
              <a:t>17.4.2018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7D8D14-40AE-422D-A17E-E4E1C38C500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70356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7D8D14-40AE-422D-A17E-E4E1C38C5004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77665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9 Yuvarlatılmış Dikdörtgen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17.4.2018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17.4.2018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17.4.2018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17.4.2018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Yuvarlatılmış Dikdörtgen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17.4.2018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17.4.2018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17.4.2018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17.4.2018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17.4.2018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17.4.2018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17.4.2018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Yuvarlatılmış Dikdörtgen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17.4.2018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900" dirty="0" smtClean="0">
                <a:latin typeface="Book Antiqua" pitchFamily="18" charset="0"/>
              </a:rPr>
              <a:t>KENT SOSYOLOJİSİ </a:t>
            </a:r>
            <a:r>
              <a:rPr lang="tr-TR" dirty="0" smtClean="0">
                <a:latin typeface="Book Antiqua" pitchFamily="18" charset="0"/>
              </a:rPr>
              <a:t/>
            </a:r>
            <a:br>
              <a:rPr lang="tr-TR" dirty="0" smtClean="0">
                <a:latin typeface="Book Antiqua" pitchFamily="18" charset="0"/>
              </a:rPr>
            </a:br>
            <a:r>
              <a:rPr lang="tr-TR" sz="4000" i="1" dirty="0" smtClean="0">
                <a:latin typeface="Book Antiqua" pitchFamily="18" charset="0"/>
              </a:rPr>
              <a:t>Türkiye’de Kentleşme</a:t>
            </a:r>
            <a:endParaRPr lang="tr-TR" i="1" dirty="0">
              <a:latin typeface="Book Antiqua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63168" y="3685031"/>
            <a:ext cx="10363200" cy="2396279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b="1" dirty="0" smtClean="0">
                <a:latin typeface="Book Antiqua" pitchFamily="18" charset="0"/>
              </a:rPr>
              <a:t>Prof. Dr. Erol Demir</a:t>
            </a:r>
          </a:p>
          <a:p>
            <a:r>
              <a:rPr lang="tr-TR" b="1" dirty="0" smtClean="0">
                <a:latin typeface="Book Antiqua" pitchFamily="18" charset="0"/>
              </a:rPr>
              <a:t>Ankara Üniversitesi</a:t>
            </a:r>
          </a:p>
          <a:p>
            <a:r>
              <a:rPr lang="tr-TR" b="1" dirty="0" smtClean="0">
                <a:latin typeface="Book Antiqua" pitchFamily="18" charset="0"/>
              </a:rPr>
              <a:t>Sosyoloji Bölümü</a:t>
            </a:r>
          </a:p>
          <a:p>
            <a:r>
              <a:rPr lang="tr-TR" b="1" dirty="0" err="1" smtClean="0">
                <a:latin typeface="Book Antiqua" pitchFamily="18" charset="0"/>
              </a:rPr>
              <a:t>erol</a:t>
            </a:r>
            <a:r>
              <a:rPr lang="tr-TR" b="1" dirty="0" smtClean="0">
                <a:latin typeface="Book Antiqua" pitchFamily="18" charset="0"/>
              </a:rPr>
              <a:t>.demir@</a:t>
            </a:r>
            <a:r>
              <a:rPr lang="tr-TR" b="1" dirty="0" err="1" smtClean="0">
                <a:latin typeface="Book Antiqua" pitchFamily="18" charset="0"/>
              </a:rPr>
              <a:t>humanity</a:t>
            </a:r>
            <a:r>
              <a:rPr lang="tr-TR" b="1" dirty="0" smtClean="0">
                <a:latin typeface="Book Antiqua" pitchFamily="18" charset="0"/>
              </a:rPr>
              <a:t>.</a:t>
            </a:r>
            <a:r>
              <a:rPr lang="tr-TR" b="1" dirty="0" err="1" smtClean="0">
                <a:latin typeface="Book Antiqua" pitchFamily="18" charset="0"/>
              </a:rPr>
              <a:t>ankara</a:t>
            </a:r>
            <a:r>
              <a:rPr lang="tr-TR" b="1" dirty="0" smtClean="0">
                <a:latin typeface="Book Antiqua" pitchFamily="18" charset="0"/>
              </a:rPr>
              <a:t>.edu.tr</a:t>
            </a:r>
          </a:p>
          <a:p>
            <a:endParaRPr lang="tr-TR" sz="2400" dirty="0" smtClean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054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Book Antiqua" panose="02040602050305030304" pitchFamily="18" charset="0"/>
              </a:rPr>
              <a:t>Ülke Düzeyinde Kentsel Nüfusun Gelişimi</a:t>
            </a:r>
          </a:p>
        </p:txBody>
      </p:sp>
      <p:graphicFrame>
        <p:nvGraphicFramePr>
          <p:cNvPr id="2" name="İçerik Yer Tutucusu 1">
            <a:extLst>
              <a:ext uri="{FF2B5EF4-FFF2-40B4-BE49-F238E27FC236}">
                <a16:creationId xmlns:a16="http://schemas.microsoft.com/office/drawing/2014/main" xmlns="" id="{E7B77787-3DE9-4047-B1F2-AF3D2410E4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33959642"/>
              </p:ext>
            </p:extLst>
          </p:nvPr>
        </p:nvGraphicFramePr>
        <p:xfrm>
          <a:off x="3082216" y="1445158"/>
          <a:ext cx="6027567" cy="44181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41489">
                  <a:extLst>
                    <a:ext uri="{9D8B030D-6E8A-4147-A177-3AD203B41FA5}">
                      <a16:colId xmlns:a16="http://schemas.microsoft.com/office/drawing/2014/main" xmlns="" val="3338832952"/>
                    </a:ext>
                  </a:extLst>
                </a:gridCol>
                <a:gridCol w="794877">
                  <a:extLst>
                    <a:ext uri="{9D8B030D-6E8A-4147-A177-3AD203B41FA5}">
                      <a16:colId xmlns:a16="http://schemas.microsoft.com/office/drawing/2014/main" xmlns="" val="2388155999"/>
                    </a:ext>
                  </a:extLst>
                </a:gridCol>
                <a:gridCol w="792652">
                  <a:extLst>
                    <a:ext uri="{9D8B030D-6E8A-4147-A177-3AD203B41FA5}">
                      <a16:colId xmlns:a16="http://schemas.microsoft.com/office/drawing/2014/main" xmlns="" val="3748978996"/>
                    </a:ext>
                  </a:extLst>
                </a:gridCol>
                <a:gridCol w="1052915">
                  <a:extLst>
                    <a:ext uri="{9D8B030D-6E8A-4147-A177-3AD203B41FA5}">
                      <a16:colId xmlns:a16="http://schemas.microsoft.com/office/drawing/2014/main" xmlns="" val="2367356307"/>
                    </a:ext>
                  </a:extLst>
                </a:gridCol>
                <a:gridCol w="797101">
                  <a:extLst>
                    <a:ext uri="{9D8B030D-6E8A-4147-A177-3AD203B41FA5}">
                      <a16:colId xmlns:a16="http://schemas.microsoft.com/office/drawing/2014/main" xmlns="" val="1559806440"/>
                    </a:ext>
                  </a:extLst>
                </a:gridCol>
                <a:gridCol w="925379">
                  <a:extLst>
                    <a:ext uri="{9D8B030D-6E8A-4147-A177-3AD203B41FA5}">
                      <a16:colId xmlns:a16="http://schemas.microsoft.com/office/drawing/2014/main" xmlns="" val="1309853418"/>
                    </a:ext>
                  </a:extLst>
                </a:gridCol>
                <a:gridCol w="923154">
                  <a:extLst>
                    <a:ext uri="{9D8B030D-6E8A-4147-A177-3AD203B41FA5}">
                      <a16:colId xmlns:a16="http://schemas.microsoft.com/office/drawing/2014/main" xmlns="" val="2690354998"/>
                    </a:ext>
                  </a:extLst>
                </a:gridCol>
              </a:tblGrid>
              <a:tr h="9031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  <a:latin typeface="Book Antiqua" pitchFamily="18" charset="0"/>
                        </a:rPr>
                        <a:t>Sayım</a:t>
                      </a:r>
                      <a:r>
                        <a:rPr lang="en-GB" sz="1400" dirty="0">
                          <a:effectLst/>
                          <a:latin typeface="Book Antiqua" pitchFamily="18" charset="0"/>
                        </a:rPr>
                        <a:t> </a:t>
                      </a:r>
                      <a:r>
                        <a:rPr lang="en-GB" sz="1400" dirty="0" err="1">
                          <a:effectLst/>
                          <a:latin typeface="Book Antiqua" pitchFamily="18" charset="0"/>
                        </a:rPr>
                        <a:t>yılı</a:t>
                      </a:r>
                      <a:endParaRPr lang="tr-TR" sz="1400" dirty="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Nüfus</a:t>
                      </a:r>
                      <a:endParaRPr lang="tr-TR" sz="1400">
                        <a:effectLst/>
                        <a:latin typeface="Book Antiqua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(000)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Nüfus artış oranı (%0)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Kentsel nüfus (000)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Kentsel nüfus oranı (%0)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  <a:latin typeface="Book Antiqua" pitchFamily="18" charset="0"/>
                        </a:rPr>
                        <a:t>Kentsel</a:t>
                      </a:r>
                      <a:r>
                        <a:rPr lang="en-GB" sz="1400" dirty="0">
                          <a:effectLst/>
                          <a:latin typeface="Book Antiqua" pitchFamily="18" charset="0"/>
                        </a:rPr>
                        <a:t> </a:t>
                      </a:r>
                      <a:r>
                        <a:rPr lang="en-GB" sz="1400" dirty="0" err="1">
                          <a:effectLst/>
                          <a:latin typeface="Book Antiqua" pitchFamily="18" charset="0"/>
                        </a:rPr>
                        <a:t>nüfus</a:t>
                      </a:r>
                      <a:r>
                        <a:rPr lang="en-GB" sz="1400" dirty="0">
                          <a:effectLst/>
                          <a:latin typeface="Book Antiqua" pitchFamily="18" charset="0"/>
                        </a:rPr>
                        <a:t> </a:t>
                      </a:r>
                      <a:r>
                        <a:rPr lang="en-GB" sz="1400" dirty="0" err="1">
                          <a:effectLst/>
                          <a:latin typeface="Book Antiqua" pitchFamily="18" charset="0"/>
                        </a:rPr>
                        <a:t>artışı</a:t>
                      </a:r>
                      <a:r>
                        <a:rPr lang="en-GB" sz="1400" dirty="0">
                          <a:effectLst/>
                          <a:latin typeface="Book Antiqua" pitchFamily="18" charset="0"/>
                        </a:rPr>
                        <a:t> (%0)</a:t>
                      </a:r>
                      <a:endParaRPr lang="tr-TR" sz="1400" dirty="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Kırsal nüfus</a:t>
                      </a:r>
                      <a:endParaRPr lang="tr-TR" sz="1400">
                        <a:effectLst/>
                        <a:latin typeface="Book Antiqua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(000)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68805970"/>
                  </a:ext>
                </a:extLst>
              </a:tr>
              <a:tr h="218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1927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13,648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-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itchFamily="18" charset="0"/>
                        </a:rPr>
                        <a:t> 2,236</a:t>
                      </a:r>
                      <a:endParaRPr lang="tr-TR" sz="1400" dirty="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16.4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-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11,412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72646366"/>
                  </a:ext>
                </a:extLst>
              </a:tr>
              <a:tr h="218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1935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16,158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2.1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 2,735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16.9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2.5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13,423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27048954"/>
                  </a:ext>
                </a:extLst>
              </a:tr>
              <a:tr h="218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1940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17,821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2.0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 3,203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18.0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3.2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14,618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50240819"/>
                  </a:ext>
                </a:extLst>
              </a:tr>
              <a:tr h="218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itchFamily="18" charset="0"/>
                        </a:rPr>
                        <a:t>1945</a:t>
                      </a:r>
                      <a:endParaRPr lang="tr-TR" sz="1400" dirty="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18,790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1.1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 3,442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18.3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1.4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15,348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85674796"/>
                  </a:ext>
                </a:extLst>
              </a:tr>
              <a:tr h="218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1950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20,947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2.2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 3,782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18.1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1.9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17,165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04208331"/>
                  </a:ext>
                </a:extLst>
              </a:tr>
              <a:tr h="218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1955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24,065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2.8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 5,425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22.5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7.2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18,640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152438802"/>
                  </a:ext>
                </a:extLst>
              </a:tr>
              <a:tr h="218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1960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27,755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2.9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 7,308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26.3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6.0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20,447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71923818"/>
                  </a:ext>
                </a:extLst>
              </a:tr>
              <a:tr h="218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1965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31,391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2.5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 9,383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29.9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5.0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22,008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38123675"/>
                  </a:ext>
                </a:extLst>
              </a:tr>
              <a:tr h="218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1970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35,605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2.5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12,754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35.8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6.1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22,851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865374720"/>
                  </a:ext>
                </a:extLst>
              </a:tr>
              <a:tr h="218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1975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40,348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2.5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16,707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41.4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5.4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23,641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20279929"/>
                  </a:ext>
                </a:extLst>
              </a:tr>
              <a:tr h="218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1980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44,737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2.1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20,330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45.4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3.9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24,407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48608722"/>
                  </a:ext>
                </a:extLst>
              </a:tr>
              <a:tr h="218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1985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50,664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2.5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25,890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51.1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4.8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24,774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81769922"/>
                  </a:ext>
                </a:extLst>
              </a:tr>
              <a:tr h="218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1990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56,473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itchFamily="18" charset="0"/>
                        </a:rPr>
                        <a:t>2.2</a:t>
                      </a:r>
                      <a:endParaRPr lang="tr-TR" sz="1400" dirty="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31,806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56.3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4.1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24,668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75264818"/>
                  </a:ext>
                </a:extLst>
              </a:tr>
              <a:tr h="218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2000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67,804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1.8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41,714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61.7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2.7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26,090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74573332"/>
                  </a:ext>
                </a:extLst>
              </a:tr>
              <a:tr h="218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itchFamily="18" charset="0"/>
                        </a:rPr>
                        <a:t>2010</a:t>
                      </a:r>
                      <a:endParaRPr lang="tr-TR" sz="140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itchFamily="18" charset="0"/>
                        </a:rPr>
                        <a:t>7</a:t>
                      </a:r>
                      <a:r>
                        <a:rPr lang="tr-TR" sz="1400" dirty="0" smtClean="0">
                          <a:effectLst/>
                          <a:latin typeface="Book Antiqua" pitchFamily="18" charset="0"/>
                        </a:rPr>
                        <a:t>3,723</a:t>
                      </a:r>
                      <a:endParaRPr lang="tr-TR" sz="1400" dirty="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latin typeface="Book Antiqua" pitchFamily="18" charset="0"/>
                        </a:rPr>
                        <a:t>1.3</a:t>
                      </a:r>
                      <a:endParaRPr lang="tr-TR" sz="1400" dirty="0">
                        <a:latin typeface="Book Antiqua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  <a:latin typeface="Book Antiqua" pitchFamily="18" charset="0"/>
                        </a:rPr>
                        <a:t>56,222</a:t>
                      </a:r>
                      <a:endParaRPr lang="tr-TR" sz="1400" dirty="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  <a:latin typeface="Book Antiqua" pitchFamily="18" charset="0"/>
                          <a:ea typeface="+mn-ea"/>
                          <a:cs typeface="+mn-cs"/>
                        </a:rPr>
                        <a:t>76.2</a:t>
                      </a:r>
                      <a:endParaRPr lang="tr-TR" sz="1400" dirty="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itchFamily="18" charset="0"/>
                        </a:rPr>
                        <a:t>-</a:t>
                      </a:r>
                      <a:endParaRPr lang="tr-TR" sz="1400" dirty="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  <a:latin typeface="Book Antiqua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17,500</a:t>
                      </a:r>
                      <a:endParaRPr lang="tr-TR" sz="1400" dirty="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67916898"/>
                  </a:ext>
                </a:extLst>
              </a:tr>
              <a:tr h="218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itchFamily="18" charset="0"/>
                        </a:rPr>
                        <a:t>20</a:t>
                      </a:r>
                      <a:r>
                        <a:rPr lang="tr-TR" sz="1400" dirty="0" smtClean="0">
                          <a:effectLst/>
                          <a:latin typeface="Book Antiqua" pitchFamily="18" charset="0"/>
                        </a:rPr>
                        <a:t>17</a:t>
                      </a:r>
                      <a:endParaRPr lang="tr-TR" sz="1400" dirty="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itchFamily="18" charset="0"/>
                        </a:rPr>
                        <a:t>8</a:t>
                      </a:r>
                      <a:r>
                        <a:rPr lang="tr-TR" sz="1400" dirty="0" smtClean="0">
                          <a:effectLst/>
                          <a:latin typeface="Book Antiqua" pitchFamily="18" charset="0"/>
                        </a:rPr>
                        <a:t>0,811</a:t>
                      </a:r>
                      <a:endParaRPr lang="tr-TR" sz="1400" dirty="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latin typeface="Book Antiqua" pitchFamily="18" charset="0"/>
                        </a:rPr>
                        <a:t>-</a:t>
                      </a:r>
                      <a:endParaRPr lang="tr-TR" sz="1400" dirty="0">
                        <a:latin typeface="Book Antiqua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  <a:latin typeface="Book Antiqua" pitchFamily="18" charset="0"/>
                          <a:ea typeface="+mn-ea"/>
                          <a:cs typeface="+mn-cs"/>
                        </a:rPr>
                        <a:t>74</a:t>
                      </a:r>
                      <a:r>
                        <a:rPr lang="tr-TR" sz="1400" dirty="0" smtClean="0">
                          <a:effectLst/>
                          <a:latin typeface="Book Antiqua" pitchFamily="18" charset="0"/>
                          <a:ea typeface="+mn-ea"/>
                          <a:cs typeface="Times New Roman" panose="02020603050405020304" pitchFamily="18" charset="0"/>
                        </a:rPr>
                        <a:t>,761</a:t>
                      </a:r>
                      <a:endParaRPr lang="tr-TR" sz="1400" dirty="0" smtClean="0">
                        <a:effectLst/>
                        <a:latin typeface="Book Antiqua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  <a:latin typeface="Book Antiqua" pitchFamily="18" charset="0"/>
                          <a:ea typeface="+mn-ea"/>
                          <a:cs typeface="+mn-cs"/>
                        </a:rPr>
                        <a:t>92,5</a:t>
                      </a:r>
                      <a:endParaRPr lang="tr-TR" sz="1400" dirty="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itchFamily="18" charset="0"/>
                        </a:rPr>
                        <a:t>-</a:t>
                      </a:r>
                      <a:endParaRPr lang="tr-TR" sz="1400" dirty="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  <a:latin typeface="Book Antiqua" pitchFamily="18" charset="0"/>
                          <a:ea typeface="+mn-ea"/>
                          <a:cs typeface="+mn-cs"/>
                        </a:rPr>
                        <a:t>6,049</a:t>
                      </a:r>
                      <a:endParaRPr lang="tr-TR" sz="1400" dirty="0">
                        <a:effectLst/>
                        <a:latin typeface="Book Antiqua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100485801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DB3A32DE-981E-4642-AA84-EF1C156EEB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7766" y="6304002"/>
            <a:ext cx="510768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tr-TR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genel</a:t>
            </a:r>
            <a:r>
              <a:rPr kumimoji="0" lang="en-GB" alt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altLang="tr-TR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demografik</a:t>
            </a:r>
            <a: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altLang="tr-TR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eğilimleri</a:t>
            </a:r>
            <a:endParaRPr kumimoji="0" lang="tr-TR" altLang="tr-T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Sources: DİE (1995; 2003; </a:t>
            </a:r>
            <a:r>
              <a:rPr lang="en-GB" altLang="tr-T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200Tablo 1. </a:t>
            </a:r>
            <a:r>
              <a:rPr lang="en-GB" altLang="tr-TR" sz="1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GB" altLang="tr-TR" sz="12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</a:t>
            </a:r>
            <a:r>
              <a:rPr lang="en-GB" altLang="tr-TR" sz="1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rkiye</a:t>
            </a:r>
            <a:r>
              <a:rPr lang="en-GB" altLang="tr-TR" sz="12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lang="en-GB" altLang="tr-TR" sz="1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nin</a:t>
            </a:r>
            <a:r>
              <a:rPr lang="en-GB" altLang="tr-T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</a:t>
            </a:r>
            <a: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T</a:t>
            </a:r>
            <a: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</a:t>
            </a:r>
            <a: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SIAD (</a:t>
            </a:r>
            <a:r>
              <a:rPr kumimoji="0" lang="en-GB" alt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2003)</a:t>
            </a:r>
            <a:r>
              <a:rPr lang="tr-TR" altLang="tr-T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TÜİK</a:t>
            </a:r>
            <a:r>
              <a:rPr kumimoji="0" lang="en-GB" alt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en-GB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6996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Türkiye’de Kentleşme – </a:t>
            </a:r>
            <a:br>
              <a:rPr lang="tr-TR" b="1" dirty="0">
                <a:latin typeface="Book Antiqua" panose="02040602050305030304" pitchFamily="18" charset="0"/>
              </a:rPr>
            </a:br>
            <a:r>
              <a:rPr lang="tr-TR" b="1" dirty="0">
                <a:latin typeface="Book Antiqua" panose="02040602050305030304" pitchFamily="18" charset="0"/>
              </a:rPr>
              <a:t>Ders İçeriği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2701" y="2302327"/>
            <a:ext cx="8679768" cy="4351338"/>
          </a:xfrm>
        </p:spPr>
        <p:txBody>
          <a:bodyPr>
            <a:normAutofit/>
          </a:bodyPr>
          <a:lstStyle/>
          <a:p>
            <a:pPr lvl="1"/>
            <a:endParaRPr lang="tr-TR" dirty="0">
              <a:latin typeface="Book Antiqua" panose="02040602050305030304" pitchFamily="18" charset="0"/>
            </a:endParaRPr>
          </a:p>
          <a:p>
            <a:pPr lvl="1"/>
            <a:r>
              <a:rPr lang="tr-TR" sz="2800" dirty="0">
                <a:latin typeface="Book Antiqua" panose="02040602050305030304" pitchFamily="18" charset="0"/>
              </a:rPr>
              <a:t>Türkiye’de kentleşme ile ilgili üzerinde durulan konular</a:t>
            </a:r>
          </a:p>
          <a:p>
            <a:pPr lvl="1"/>
            <a:r>
              <a:rPr lang="tr-TR" sz="2800" dirty="0">
                <a:latin typeface="Book Antiqua" panose="02040602050305030304" pitchFamily="18" charset="0"/>
              </a:rPr>
              <a:t>Türkiye’de kentleşmenin nedenleri</a:t>
            </a:r>
          </a:p>
          <a:p>
            <a:pPr lvl="2"/>
            <a:r>
              <a:rPr lang="tr-TR" sz="2400" dirty="0">
                <a:latin typeface="Book Antiqua" panose="02040602050305030304" pitchFamily="18" charset="0"/>
              </a:rPr>
              <a:t>İtici nedenler</a:t>
            </a:r>
          </a:p>
          <a:p>
            <a:pPr lvl="2"/>
            <a:r>
              <a:rPr lang="tr-TR" sz="2400" dirty="0">
                <a:latin typeface="Book Antiqua" panose="02040602050305030304" pitchFamily="18" charset="0"/>
              </a:rPr>
              <a:t>Çekici nedenler</a:t>
            </a:r>
          </a:p>
          <a:p>
            <a:pPr lvl="2"/>
            <a:r>
              <a:rPr lang="tr-TR" sz="2400" dirty="0">
                <a:latin typeface="Book Antiqua" panose="02040602050305030304" pitchFamily="18" charset="0"/>
              </a:rPr>
              <a:t>İletici nedenler</a:t>
            </a:r>
          </a:p>
          <a:p>
            <a:pPr lvl="1"/>
            <a:r>
              <a:rPr lang="tr-TR" sz="2800" dirty="0">
                <a:latin typeface="Book Antiqua" panose="02040602050305030304" pitchFamily="18" charset="0"/>
              </a:rPr>
              <a:t>Ülke düzeyinde kentsel nüfusun gelişimi</a:t>
            </a:r>
          </a:p>
          <a:p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6631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Türkiye’de Kentleşme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3039" y="2183057"/>
            <a:ext cx="86797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>
                <a:latin typeface="Book Antiqua" panose="02040602050305030304" pitchFamily="18" charset="0"/>
              </a:rPr>
              <a:t>Türkiye’de kentleşmeyle ilgili şu boyutlar üzerinde durulmaktadır:</a:t>
            </a:r>
          </a:p>
          <a:p>
            <a:r>
              <a:rPr lang="tr-TR" dirty="0">
                <a:latin typeface="Book Antiqua" panose="02040602050305030304" pitchFamily="18" charset="0"/>
              </a:rPr>
              <a:t>Türkiye’de kentleşmenin nedenleri</a:t>
            </a:r>
          </a:p>
          <a:p>
            <a:r>
              <a:rPr lang="tr-TR" dirty="0">
                <a:latin typeface="Book Antiqua" panose="02040602050305030304" pitchFamily="18" charset="0"/>
              </a:rPr>
              <a:t>Ülke düzeyinde kentsel nüfusun gelişimi</a:t>
            </a:r>
          </a:p>
          <a:p>
            <a:r>
              <a:rPr lang="tr-TR" dirty="0">
                <a:latin typeface="Book Antiqua" panose="02040602050305030304" pitchFamily="18" charset="0"/>
              </a:rPr>
              <a:t>Kent büyüklüklerine göre kentleşme</a:t>
            </a:r>
          </a:p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pPr lvl="1"/>
            <a:endParaRPr lang="tr-TR" dirty="0">
              <a:latin typeface="Book Antiqua" panose="02040602050305030304" pitchFamily="18" charset="0"/>
            </a:endParaRPr>
          </a:p>
          <a:p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4095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Türkiye’de Kentleşme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3039" y="2183057"/>
            <a:ext cx="86797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>
                <a:latin typeface="Book Antiqua" panose="02040602050305030304" pitchFamily="18" charset="0"/>
              </a:rPr>
              <a:t>Türkiye’de kentleşmeyle ilgili şu boyutlar üzerinde durulmaktadır:</a:t>
            </a:r>
          </a:p>
          <a:p>
            <a:r>
              <a:rPr lang="tr-TR" dirty="0" smtClean="0">
                <a:latin typeface="Book Antiqua" panose="02040602050305030304" pitchFamily="18" charset="0"/>
              </a:rPr>
              <a:t>Coğrafi bölgelere göre kentleşme</a:t>
            </a:r>
          </a:p>
          <a:p>
            <a:r>
              <a:rPr lang="tr-TR" dirty="0" smtClean="0">
                <a:latin typeface="Book Antiqua" panose="02040602050305030304" pitchFamily="18" charset="0"/>
              </a:rPr>
              <a:t>Dönemlere göre kentleşme eğilimleri</a:t>
            </a:r>
          </a:p>
          <a:p>
            <a:r>
              <a:rPr lang="tr-TR" dirty="0" smtClean="0">
                <a:latin typeface="Book Antiqua" panose="02040602050305030304" pitchFamily="18" charset="0"/>
              </a:rPr>
              <a:t>Kentsel sorunlar</a:t>
            </a:r>
          </a:p>
          <a:p>
            <a:r>
              <a:rPr lang="tr-TR" dirty="0" smtClean="0">
                <a:latin typeface="Book Antiqua" panose="02040602050305030304" pitchFamily="18" charset="0"/>
              </a:rPr>
              <a:t>Kentleşme politikaları</a:t>
            </a:r>
          </a:p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pPr lvl="1"/>
            <a:endParaRPr lang="tr-TR" dirty="0">
              <a:latin typeface="Book Antiqua" panose="02040602050305030304" pitchFamily="18" charset="0"/>
            </a:endParaRPr>
          </a:p>
          <a:p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4095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Türkiye’de Kentleşmenin Nedenleri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3038" y="2183057"/>
            <a:ext cx="952383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u="sng" dirty="0">
                <a:latin typeface="Book Antiqua" panose="02040602050305030304" pitchFamily="18" charset="0"/>
              </a:rPr>
              <a:t>İtici Nedenler</a:t>
            </a:r>
          </a:p>
          <a:p>
            <a:r>
              <a:rPr lang="tr-TR" dirty="0">
                <a:latin typeface="Book Antiqua" panose="02040602050305030304" pitchFamily="18" charset="0"/>
              </a:rPr>
              <a:t>Tarım topraklarının </a:t>
            </a:r>
            <a:r>
              <a:rPr lang="tr-TR" dirty="0" smtClean="0">
                <a:latin typeface="Book Antiqua" panose="02040602050305030304" pitchFamily="18" charset="0"/>
              </a:rPr>
              <a:t>parçalanması </a:t>
            </a:r>
          </a:p>
          <a:p>
            <a:pPr lvl="1">
              <a:buNone/>
            </a:pPr>
            <a:r>
              <a:rPr lang="tr-TR" dirty="0" smtClean="0">
                <a:latin typeface="Book Antiqua" panose="02040602050305030304" pitchFamily="18" charset="0"/>
              </a:rPr>
              <a:t>	</a:t>
            </a:r>
            <a:r>
              <a:rPr lang="tr-TR" dirty="0" smtClean="0">
                <a:latin typeface="Book Antiqua" panose="02040602050305030304" pitchFamily="18" charset="0"/>
              </a:rPr>
              <a:t>(Kırsal kesimde meydana gelen nüfus artışı tarım topraklarının parçalanmasına ve hane başına toprak miktarının azalmasına yol açmaktadır)</a:t>
            </a: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Toprak mülkiyetinin eşitsiz </a:t>
            </a:r>
            <a:r>
              <a:rPr lang="tr-TR" dirty="0" smtClean="0">
                <a:latin typeface="Book Antiqua" panose="02040602050305030304" pitchFamily="18" charset="0"/>
              </a:rPr>
              <a:t>yapısı</a:t>
            </a:r>
          </a:p>
          <a:p>
            <a:pPr lvl="1">
              <a:buNone/>
            </a:pPr>
            <a:r>
              <a:rPr lang="tr-TR" dirty="0" smtClean="0">
                <a:latin typeface="Book Antiqua" panose="02040602050305030304" pitchFamily="18" charset="0"/>
              </a:rPr>
              <a:t>	</a:t>
            </a:r>
            <a:r>
              <a:rPr lang="tr-TR" dirty="0" smtClean="0">
                <a:latin typeface="Book Antiqua" panose="02040602050305030304" pitchFamily="18" charset="0"/>
              </a:rPr>
              <a:t>(Hem </a:t>
            </a:r>
            <a:r>
              <a:rPr lang="tr-TR" dirty="0" smtClean="0">
                <a:latin typeface="Book Antiqua" panose="02040602050305030304" pitchFamily="18" charset="0"/>
              </a:rPr>
              <a:t>toprağın parçalanması hem de piyasa ekonomisinin gelişmesinin tarımda toprak kutuplaşmasına ve eşitsizliğine neden </a:t>
            </a:r>
            <a:r>
              <a:rPr lang="tr-TR" dirty="0" smtClean="0">
                <a:latin typeface="Book Antiqua" panose="02040602050305030304" pitchFamily="18" charset="0"/>
              </a:rPr>
              <a:t>olmaktadır)</a:t>
            </a:r>
            <a:endParaRPr lang="tr-TR" dirty="0" smtClean="0">
              <a:latin typeface="Book Antiqua" panose="02040602050305030304" pitchFamily="18" charset="0"/>
            </a:endParaRPr>
          </a:p>
          <a:p>
            <a:pPr>
              <a:buNone/>
            </a:pP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4752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Türkiye’de Kentleşmenin Nedenleri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3038" y="2183057"/>
            <a:ext cx="952383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u="sng" dirty="0">
                <a:latin typeface="Book Antiqua" panose="02040602050305030304" pitchFamily="18" charset="0"/>
              </a:rPr>
              <a:t>İtici Nedenler</a:t>
            </a:r>
          </a:p>
          <a:p>
            <a:r>
              <a:rPr lang="tr-TR" dirty="0" smtClean="0">
                <a:latin typeface="Book Antiqua" panose="02040602050305030304" pitchFamily="18" charset="0"/>
              </a:rPr>
              <a:t>Tarımda mekanizasyon (teknoloji-yoğun araçların kullanılması) ile emeğe </a:t>
            </a:r>
            <a:r>
              <a:rPr lang="tr-TR" dirty="0">
                <a:latin typeface="Book Antiqua" panose="02040602050305030304" pitchFamily="18" charset="0"/>
              </a:rPr>
              <a:t>olan ihtiyacı azaltması</a:t>
            </a:r>
          </a:p>
          <a:p>
            <a:r>
              <a:rPr lang="fi-FI" dirty="0">
                <a:latin typeface="Book Antiqua" panose="02040602050305030304" pitchFamily="18" charset="0"/>
              </a:rPr>
              <a:t>Piyasa ekonomisinin gelişmesi ve </a:t>
            </a:r>
            <a:r>
              <a:rPr lang="fi-FI" dirty="0" smtClean="0">
                <a:latin typeface="Book Antiqua" panose="02040602050305030304" pitchFamily="18" charset="0"/>
              </a:rPr>
              <a:t>metalaşma</a:t>
            </a:r>
            <a:endParaRPr lang="tr-TR" dirty="0" smtClean="0">
              <a:latin typeface="Book Antiqua" panose="02040602050305030304" pitchFamily="18" charset="0"/>
            </a:endParaRPr>
          </a:p>
          <a:p>
            <a:pPr lvl="1">
              <a:buNone/>
            </a:pPr>
            <a:r>
              <a:rPr lang="tr-TR" dirty="0" smtClean="0">
                <a:latin typeface="Book Antiqua" panose="02040602050305030304" pitchFamily="18" charset="0"/>
              </a:rPr>
              <a:t>	(piyasaya </a:t>
            </a:r>
            <a:r>
              <a:rPr lang="tr-TR" dirty="0" smtClean="0">
                <a:latin typeface="Book Antiqua" panose="02040602050305030304" pitchFamily="18" charset="0"/>
              </a:rPr>
              <a:t>bağımlılık </a:t>
            </a:r>
            <a:r>
              <a:rPr lang="tr-TR" dirty="0" smtClean="0">
                <a:latin typeface="Book Antiqua" panose="02040602050305030304" pitchFamily="18" charset="0"/>
              </a:rPr>
              <a:t>artmakta, </a:t>
            </a:r>
            <a:r>
              <a:rPr lang="tr-TR" dirty="0" smtClean="0">
                <a:latin typeface="Book Antiqua" panose="02040602050305030304" pitchFamily="18" charset="0"/>
              </a:rPr>
              <a:t>geçimlik ekonominin göreli oranı </a:t>
            </a:r>
            <a:r>
              <a:rPr lang="tr-TR" dirty="0" smtClean="0">
                <a:latin typeface="Book Antiqua" panose="02040602050305030304" pitchFamily="18" charset="0"/>
              </a:rPr>
              <a:t>azalmakta, haneler </a:t>
            </a:r>
            <a:r>
              <a:rPr lang="tr-TR" dirty="0" smtClean="0">
                <a:latin typeface="Book Antiqua" panose="02040602050305030304" pitchFamily="18" charset="0"/>
              </a:rPr>
              <a:t>daha fazla piyasadan girdi alıp daha fazla ürün satmaya </a:t>
            </a:r>
            <a:r>
              <a:rPr lang="tr-TR" dirty="0" smtClean="0">
                <a:latin typeface="Book Antiqua" panose="02040602050305030304" pitchFamily="18" charset="0"/>
              </a:rPr>
              <a:t>zorlanmaktadır)</a:t>
            </a: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Ortalama tarımsal gelirin düşüklüğü</a:t>
            </a:r>
          </a:p>
          <a:p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4752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Türkiye’de Kentleşmenin Nedenleri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3038" y="2183057"/>
            <a:ext cx="905959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u="sng" dirty="0">
                <a:latin typeface="Book Antiqua" panose="02040602050305030304" pitchFamily="18" charset="0"/>
              </a:rPr>
              <a:t>Çekici Nedenler</a:t>
            </a:r>
          </a:p>
          <a:p>
            <a:r>
              <a:rPr lang="tr-TR" dirty="0">
                <a:latin typeface="Book Antiqua" panose="02040602050305030304" pitchFamily="18" charset="0"/>
              </a:rPr>
              <a:t>Sanayi ve hizmet yatırımlarının gelişmesi ve istihdam olanaklarının </a:t>
            </a:r>
            <a:r>
              <a:rPr lang="tr-TR" dirty="0" smtClean="0">
                <a:latin typeface="Book Antiqua" panose="02040602050305030304" pitchFamily="18" charset="0"/>
              </a:rPr>
              <a:t>varlığı</a:t>
            </a:r>
          </a:p>
          <a:p>
            <a:pPr lvl="1">
              <a:buNone/>
            </a:pPr>
            <a:r>
              <a:rPr lang="tr-TR" dirty="0" smtClean="0">
                <a:latin typeface="Book Antiqua" panose="02040602050305030304" pitchFamily="18" charset="0"/>
              </a:rPr>
              <a:t>	(Sanayi </a:t>
            </a:r>
            <a:r>
              <a:rPr lang="tr-TR" dirty="0" smtClean="0">
                <a:latin typeface="Book Antiqua" panose="02040602050305030304" pitchFamily="18" charset="0"/>
              </a:rPr>
              <a:t>ve hizmetler kentlerde en işlevsel olarak fayda sağlamakta, bir sektörde başlayan yatırımlar diğer tamamlayıcı sektörlerin gelişmesine yol açmakta, sonuçta istihdam olanakları </a:t>
            </a:r>
            <a:r>
              <a:rPr lang="tr-TR" dirty="0" smtClean="0">
                <a:latin typeface="Book Antiqua" panose="02040602050305030304" pitchFamily="18" charset="0"/>
              </a:rPr>
              <a:t>yaratmaktadır)</a:t>
            </a: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8320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Türkiye’de Kentleşmenin Nedenleri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3038" y="2183057"/>
            <a:ext cx="905959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u="sng" dirty="0">
                <a:latin typeface="Book Antiqua" panose="02040602050305030304" pitchFamily="18" charset="0"/>
              </a:rPr>
              <a:t>Çekici Nedenler</a:t>
            </a:r>
          </a:p>
          <a:p>
            <a:r>
              <a:rPr lang="tr-TR" dirty="0" smtClean="0">
                <a:latin typeface="Book Antiqua" panose="02040602050305030304" pitchFamily="18" charset="0"/>
              </a:rPr>
              <a:t>Sosyal </a:t>
            </a:r>
            <a:r>
              <a:rPr lang="tr-TR" dirty="0">
                <a:latin typeface="Book Antiqua" panose="02040602050305030304" pitchFamily="18" charset="0"/>
              </a:rPr>
              <a:t>güvenlik sisteminin yaygınlığı</a:t>
            </a:r>
          </a:p>
          <a:p>
            <a:r>
              <a:rPr lang="tr-TR" dirty="0">
                <a:latin typeface="Book Antiqua" panose="02040602050305030304" pitchFamily="18" charset="0"/>
              </a:rPr>
              <a:t>Kamusal hizmetlerin (sağlık, eğitim, altyapı vb.) </a:t>
            </a:r>
            <a:r>
              <a:rPr lang="tr-TR" dirty="0" smtClean="0">
                <a:latin typeface="Book Antiqua" panose="02040602050305030304" pitchFamily="18" charset="0"/>
              </a:rPr>
              <a:t>yaygınlığı</a:t>
            </a:r>
          </a:p>
          <a:p>
            <a:pPr lvl="1">
              <a:buNone/>
            </a:pPr>
            <a:r>
              <a:rPr lang="tr-TR" dirty="0" smtClean="0">
                <a:latin typeface="Book Antiqua" panose="02040602050305030304" pitchFamily="18" charset="0"/>
              </a:rPr>
              <a:t>	(Kentlerde </a:t>
            </a:r>
            <a:r>
              <a:rPr lang="tr-TR" dirty="0" smtClean="0">
                <a:latin typeface="Book Antiqua" panose="02040602050305030304" pitchFamily="18" charset="0"/>
              </a:rPr>
              <a:t>gerek merkezi yönetimin gerekse yerel yönetimlerin sağladıkları hizmet olanakları kırsal kesimlerle karşılaştırıldığında daha </a:t>
            </a:r>
            <a:r>
              <a:rPr lang="tr-TR" dirty="0" smtClean="0">
                <a:latin typeface="Book Antiqua" panose="02040602050305030304" pitchFamily="18" charset="0"/>
              </a:rPr>
              <a:t>fazladır)</a:t>
            </a:r>
            <a:endParaRPr lang="tr-TR" dirty="0" smtClean="0">
              <a:latin typeface="Book Antiqua" panose="02040602050305030304" pitchFamily="18" charset="0"/>
            </a:endParaRPr>
          </a:p>
          <a:p>
            <a:pPr lvl="1"/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8320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Türkiye’de Kentleşmenin Nedenleri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3038" y="2183057"/>
            <a:ext cx="905959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u="sng" dirty="0">
                <a:latin typeface="Book Antiqua" panose="02040602050305030304" pitchFamily="18" charset="0"/>
              </a:rPr>
              <a:t>İletici Nedenler</a:t>
            </a:r>
          </a:p>
          <a:p>
            <a:r>
              <a:rPr lang="tr-TR" dirty="0">
                <a:latin typeface="Book Antiqua" panose="02040602050305030304" pitchFamily="18" charset="0"/>
              </a:rPr>
              <a:t>Ulaşım sistemlerindeki </a:t>
            </a:r>
            <a:r>
              <a:rPr lang="tr-TR" dirty="0" smtClean="0">
                <a:latin typeface="Book Antiqua" panose="02040602050305030304" pitchFamily="18" charset="0"/>
              </a:rPr>
              <a:t>gelişmeler</a:t>
            </a:r>
          </a:p>
          <a:p>
            <a:pPr lvl="1">
              <a:buNone/>
            </a:pPr>
            <a:r>
              <a:rPr lang="tr-TR" dirty="0" smtClean="0">
                <a:latin typeface="Book Antiqua" panose="02040602050305030304" pitchFamily="18" charset="0"/>
              </a:rPr>
              <a:t>	(</a:t>
            </a:r>
            <a:r>
              <a:rPr lang="tr-TR" dirty="0" smtClean="0">
                <a:latin typeface="Book Antiqua" panose="02040602050305030304" pitchFamily="18" charset="0"/>
              </a:rPr>
              <a:t>Ulaşım sistemlerinin gelişmesi insanların ulaşımını kolaylaştırır ve </a:t>
            </a:r>
            <a:r>
              <a:rPr lang="tr-TR" dirty="0" smtClean="0">
                <a:latin typeface="Book Antiqua" panose="02040602050305030304" pitchFamily="18" charset="0"/>
              </a:rPr>
              <a:t>hızlandırmaktadır)</a:t>
            </a: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İletişim sistemlerindeki </a:t>
            </a:r>
            <a:r>
              <a:rPr lang="tr-TR" dirty="0" smtClean="0">
                <a:latin typeface="Book Antiqua" panose="02040602050305030304" pitchFamily="18" charset="0"/>
              </a:rPr>
              <a:t>gelişmeler</a:t>
            </a:r>
          </a:p>
          <a:p>
            <a:pPr lvl="1">
              <a:buNone/>
            </a:pPr>
            <a:r>
              <a:rPr lang="tr-TR" dirty="0" smtClean="0">
                <a:latin typeface="Book Antiqua" panose="02040602050305030304" pitchFamily="18" charset="0"/>
              </a:rPr>
              <a:t>	</a:t>
            </a:r>
            <a:r>
              <a:rPr lang="tr-TR" dirty="0" smtClean="0">
                <a:latin typeface="Book Antiqua" panose="02040602050305030304" pitchFamily="18" charset="0"/>
              </a:rPr>
              <a:t>(Her </a:t>
            </a:r>
            <a:r>
              <a:rPr lang="tr-TR" dirty="0" smtClean="0">
                <a:latin typeface="Book Antiqua" panose="02040602050305030304" pitchFamily="18" charset="0"/>
              </a:rPr>
              <a:t>tür iletişim araçları insanların kenti tanımalarına yardımcı olur ve ulaşım sistemlerindeki gibi kır-kent yakınlaşmasını </a:t>
            </a:r>
            <a:r>
              <a:rPr lang="tr-TR" dirty="0" smtClean="0">
                <a:latin typeface="Book Antiqua" panose="02040602050305030304" pitchFamily="18" charset="0"/>
              </a:rPr>
              <a:t>sağlamaktadır)</a:t>
            </a: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232623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</TotalTime>
  <Words>340</Words>
  <Application>Microsoft Office PowerPoint</Application>
  <PresentationFormat>Özel</PresentationFormat>
  <Paragraphs>179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Görünüş</vt:lpstr>
      <vt:lpstr>KENT SOSYOLOJİSİ  Türkiye’de Kentleşme</vt:lpstr>
      <vt:lpstr>Türkiye’de Kentleşme –  Ders İçeriği</vt:lpstr>
      <vt:lpstr>Türkiye’de Kentleşme</vt:lpstr>
      <vt:lpstr>Türkiye’de Kentleşme</vt:lpstr>
      <vt:lpstr>Türkiye’de Kentleşmenin Nedenleri</vt:lpstr>
      <vt:lpstr>Türkiye’de Kentleşmenin Nedenleri</vt:lpstr>
      <vt:lpstr>Türkiye’de Kentleşmenin Nedenleri</vt:lpstr>
      <vt:lpstr>Türkiye’de Kentleşmenin Nedenleri</vt:lpstr>
      <vt:lpstr>Türkiye’de Kentleşmenin Nedenleri</vt:lpstr>
      <vt:lpstr>Ülke Düzeyinde Kentsel Nüfusun Gelişimi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Türkiye’de Kentleşme –  Ders İçeriği</dc:title>
  <dc:creator>bilgiseyerim</dc:creator>
  <cp:lastModifiedBy>FİZYNH</cp:lastModifiedBy>
  <cp:revision>51</cp:revision>
  <dcterms:created xsi:type="dcterms:W3CDTF">2018-03-24T15:05:41Z</dcterms:created>
  <dcterms:modified xsi:type="dcterms:W3CDTF">2018-04-17T07:41:12Z</dcterms:modified>
</cp:coreProperties>
</file>