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09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13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16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89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58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35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14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50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14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0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3D97-E78E-4F05-BC19-574AD6BC6E4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3841C-F902-4735-91B0-61A8A4561F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7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CH\chlorine.html" TargetMode="External"/><Relationship Id="rId13" Type="http://schemas.openxmlformats.org/officeDocument/2006/relationships/hyperlink" Target="file:///C:\Documents%20and%20Settings\Canel\Desktop\Muammer%20hoca\ME\mercury.html" TargetMode="External"/><Relationship Id="rId18" Type="http://schemas.openxmlformats.org/officeDocument/2006/relationships/hyperlink" Target="file:///C:\Documents%20and%20Settings\Canel\Desktop\Muammer%20hoca\IO\iodine.html" TargetMode="External"/><Relationship Id="rId3" Type="http://schemas.openxmlformats.org/officeDocument/2006/relationships/hyperlink" Target="file:///C:\Documents%20and%20Settings\Canel\Desktop\Muammer%20hoca\ET\ethylene_glycol.html" TargetMode="External"/><Relationship Id="rId7" Type="http://schemas.openxmlformats.org/officeDocument/2006/relationships/hyperlink" Target="http://ptcl.chem.ox.ac.uk/MSDS/AC/acetylene.html" TargetMode="External"/><Relationship Id="rId12" Type="http://schemas.openxmlformats.org/officeDocument/2006/relationships/hyperlink" Target="file:///C:\Documents%20and%20Settings\Canel\Desktop\Muammer%20hoca\SI\silver.html" TargetMode="External"/><Relationship Id="rId17" Type="http://schemas.openxmlformats.org/officeDocument/2006/relationships/hyperlink" Target="file:///C:\Documents%20and%20Settings\Canel\Desktop\Muammer%20hoca\CA\calcium_hypochlorite.html" TargetMode="External"/><Relationship Id="rId2" Type="http://schemas.openxmlformats.org/officeDocument/2006/relationships/hyperlink" Target="file:///C:\Documents%20and%20Settings\Canel\Desktop\Muammer%20hoca\AC\acetic_acid.html" TargetMode="External"/><Relationship Id="rId16" Type="http://schemas.openxmlformats.org/officeDocument/2006/relationships/hyperlink" Target="file:///C:\Documents%20and%20Settings\Canel\Desktop\Muammer%20hoca\AL\aluminium.html" TargetMode="External"/><Relationship Id="rId20" Type="http://schemas.openxmlformats.org/officeDocument/2006/relationships/hyperlink" Target="file:///C:\Documents%20and%20Settings\Canel\Desktop\Muammer%20hoca\AM\ammonium_nitrate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tcl.chem.ox.ac.uk/MSDS/AC/acetone.html" TargetMode="External"/><Relationship Id="rId11" Type="http://schemas.openxmlformats.org/officeDocument/2006/relationships/hyperlink" Target="file:///C:\Documents%20and%20Settings\Canel\Desktop\Muammer%20hoca\FL\fluorine.html" TargetMode="External"/><Relationship Id="rId5" Type="http://schemas.openxmlformats.org/officeDocument/2006/relationships/hyperlink" Target="file:///C:\Documents%20and%20Settings\Canel\Desktop\Muammer%20hoca\PE\perchloric_acid.html" TargetMode="External"/><Relationship Id="rId15" Type="http://schemas.openxmlformats.org/officeDocument/2006/relationships/hyperlink" Target="file:///C:\Documents%20and%20Settings\Canel\Desktop\Muammer%20hoca\CA\carbon_dioxide.html" TargetMode="External"/><Relationship Id="rId10" Type="http://schemas.openxmlformats.org/officeDocument/2006/relationships/hyperlink" Target="file:///C:\Documents%20and%20Settings\Canel\Desktop\Muammer%20hoca\CO\copper.html" TargetMode="External"/><Relationship Id="rId19" Type="http://schemas.openxmlformats.org/officeDocument/2006/relationships/hyperlink" Target="file:///C:\Documents%20and%20Settings\Canel\Desktop\Muammer%20hoca\HY\hydrofluoric_acid.html" TargetMode="External"/><Relationship Id="rId4" Type="http://schemas.openxmlformats.org/officeDocument/2006/relationships/hyperlink" Target="file:///C:\Documents%20and%20Settings\Canel\Desktop\Muammer%20hoca\NI\nitric_acid.html" TargetMode="External"/><Relationship Id="rId9" Type="http://schemas.openxmlformats.org/officeDocument/2006/relationships/hyperlink" Target="file:///C:\Documents%20and%20Settings\Canel\Desktop\Muammer%20hoca\BR\bromine.html" TargetMode="External"/><Relationship Id="rId14" Type="http://schemas.openxmlformats.org/officeDocument/2006/relationships/hyperlink" Target="file:///C:\Documents%20and%20Settings\Canel\Desktop\Muammer%20hoca\WA\water.html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HY\hydrogen.html" TargetMode="External"/><Relationship Id="rId13" Type="http://schemas.openxmlformats.org/officeDocument/2006/relationships/hyperlink" Target="file:///C:\Documents%20and%20Settings\Canel\Desktop\Muammer%20hoca\CA\calcium_hypochlorite.html" TargetMode="External"/><Relationship Id="rId3" Type="http://schemas.openxmlformats.org/officeDocument/2006/relationships/hyperlink" Target="file:///C:\Documents%20and%20Settings\Canel\Desktop\Muammer%20hoca\NI\nitric_acid.html" TargetMode="External"/><Relationship Id="rId7" Type="http://schemas.openxmlformats.org/officeDocument/2006/relationships/hyperlink" Target="file:///C:\Documents%20and%20Settings\Canel\Desktop\Muammer%20hoca\BU\1,3-butadiene.html" TargetMode="External"/><Relationship Id="rId12" Type="http://schemas.openxmlformats.org/officeDocument/2006/relationships/hyperlink" Target="file:///C:\Documents%20and%20Settings\Canel\Desktop\Muammer%20hoca\WA\water.html" TargetMode="External"/><Relationship Id="rId2" Type="http://schemas.openxmlformats.org/officeDocument/2006/relationships/hyperlink" Target="file:///C:\Documents%20and%20Settings\Canel\Desktop\Muammer%20hoca\AN\aniline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C:\Documents%20and%20Settings\Canel\Desktop\Muammer%20hoca\AC\acetylene.html" TargetMode="External"/><Relationship Id="rId11" Type="http://schemas.openxmlformats.org/officeDocument/2006/relationships/hyperlink" Target="file:///C:\Documents%20and%20Settings\Canel\Desktop\Muammer%20hoca\CA\calcium_oxide.html" TargetMode="External"/><Relationship Id="rId5" Type="http://schemas.openxmlformats.org/officeDocument/2006/relationships/hyperlink" Target="file:///C:\Documents%20and%20Settings\Canel\Desktop\Muammer%20hoca\BR\bromine.html" TargetMode="External"/><Relationship Id="rId10" Type="http://schemas.openxmlformats.org/officeDocument/2006/relationships/hyperlink" Target="file:///C:\Documents%20and%20Settings\Canel\Desktop\Muammer%20hoca\CA\calcium_carbide.html" TargetMode="External"/><Relationship Id="rId4" Type="http://schemas.openxmlformats.org/officeDocument/2006/relationships/hyperlink" Target="file:///C:\Documents%20and%20Settings\Canel\Desktop\Muammer%20hoca\HY\hydrogen_peroxide_30pc.html" TargetMode="External"/><Relationship Id="rId9" Type="http://schemas.openxmlformats.org/officeDocument/2006/relationships/hyperlink" Target="file:///C:\Documents%20and%20Settings\Canel\Desktop\Muammer%20hoca\SO\sodium.html" TargetMode="External"/><Relationship Id="rId14" Type="http://schemas.openxmlformats.org/officeDocument/2006/relationships/hyperlink" Target="file:///C:\Documents%20and%20Settings\Canel\Desktop\Muammer%20hoca\SU\sulfur.html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HY\hydrogen_sulfide.html" TargetMode="External"/><Relationship Id="rId3" Type="http://schemas.openxmlformats.org/officeDocument/2006/relationships/hyperlink" Target="file:///C:\Documents%20and%20Settings\Canel\Desktop\Muammer%20hoca\NA\naphthalene.html" TargetMode="External"/><Relationship Id="rId7" Type="http://schemas.openxmlformats.org/officeDocument/2006/relationships/hyperlink" Target="file:///C:\Documents%20and%20Settings\Canel\Desktop\Muammer%20hoca\BR\bromine.html" TargetMode="External"/><Relationship Id="rId2" Type="http://schemas.openxmlformats.org/officeDocument/2006/relationships/hyperlink" Target="file:///C:\Documents%20and%20Settings\Canel\Desktop\Muammer%20hoca\AC\acetic_acid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C:\Documents%20and%20Settings\Canel\Desktop\Muammer%20hoca\CH\chlorine.html" TargetMode="External"/><Relationship Id="rId11" Type="http://schemas.openxmlformats.org/officeDocument/2006/relationships/hyperlink" Target="file:///C:\Documents%20and%20Settings\Canel\Desktop\Muammer%20hoca\AM\ammonium_nitrate.html" TargetMode="External"/><Relationship Id="rId5" Type="http://schemas.openxmlformats.org/officeDocument/2006/relationships/hyperlink" Target="file:///C:\Documents%20and%20Settings\Canel\Desktop\Muammer%20hoca\GL\glycerol.html" TargetMode="External"/><Relationship Id="rId10" Type="http://schemas.openxmlformats.org/officeDocument/2006/relationships/hyperlink" Target="file:///C:\Documents%20and%20Settings\Canel\Desktop\Muammer%20hoca\AC\acetylene.html" TargetMode="External"/><Relationship Id="rId4" Type="http://schemas.openxmlformats.org/officeDocument/2006/relationships/hyperlink" Target="file:///C:\Documents%20and%20Settings\Canel\Desktop\Muammer%20hoca\CA\camphor.html" TargetMode="External"/><Relationship Id="rId9" Type="http://schemas.openxmlformats.org/officeDocument/2006/relationships/hyperlink" Target="file:///C:\Documents%20and%20Settings\Canel\Desktop\Muammer%20hoca\CO\copper.html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SU\sulfur.html" TargetMode="External"/><Relationship Id="rId3" Type="http://schemas.openxmlformats.org/officeDocument/2006/relationships/hyperlink" Target="file:///C:\Documents%20and%20Settings\Canel\Desktop\Muammer%20hoca\HY\hydrogen_sulfide.html" TargetMode="External"/><Relationship Id="rId7" Type="http://schemas.openxmlformats.org/officeDocument/2006/relationships/hyperlink" Target="file:///C:\Documents%20and%20Settings\Canel\Desktop\Muammer%20hoca\ME\mercury_II_oxide.html" TargetMode="External"/><Relationship Id="rId2" Type="http://schemas.openxmlformats.org/officeDocument/2006/relationships/hyperlink" Target="file:///C:\Documents%20and%20Settings\Canel\Desktop\Muammer%20hoca\HY\hydrofluoric_acid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C:\Documents%20and%20Settings\Canel\Desktop\Muammer%20hoca\AC\acetylene.html" TargetMode="External"/><Relationship Id="rId5" Type="http://schemas.openxmlformats.org/officeDocument/2006/relationships/hyperlink" Target="file:///C:\Documents%20and%20Settings\Canel\Desktop\Muammer%20hoca\ME\mercury.html" TargetMode="External"/><Relationship Id="rId4" Type="http://schemas.openxmlformats.org/officeDocument/2006/relationships/hyperlink" Target="file:///C:\Documents%20and%20Settings\Canel\Desktop\Muammer%20hoca\IO\iodine.html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WA\water.html" TargetMode="External"/><Relationship Id="rId3" Type="http://schemas.openxmlformats.org/officeDocument/2006/relationships/hyperlink" Target="file:///C:\Documents%20and%20Settings\Canel\Desktop\Muammer%20hoca\ME\mercury.html" TargetMode="External"/><Relationship Id="rId7" Type="http://schemas.openxmlformats.org/officeDocument/2006/relationships/hyperlink" Target="file:///C:\Documents%20and%20Settings\Canel\Desktop\Muammer%20hoca\CA\carbon_dioxide.html" TargetMode="External"/><Relationship Id="rId2" Type="http://schemas.openxmlformats.org/officeDocument/2006/relationships/hyperlink" Target="file:///C:\Documents%20and%20Settings\Canel\Desktop\Muammer%20hoca\SI\silver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C:\Documents%20and%20Settings\Canel\Desktop\Muammer%20hoca\CA\carbon_tetrachloride.html" TargetMode="External"/><Relationship Id="rId11" Type="http://schemas.openxmlformats.org/officeDocument/2006/relationships/hyperlink" Target="file:///C:\Documents%20and%20Settings\Canel\Desktop\Muammer%20hoca\PO\potassium_permanganate.html" TargetMode="External"/><Relationship Id="rId5" Type="http://schemas.openxmlformats.org/officeDocument/2006/relationships/hyperlink" Target="file:///C:\Documents%20and%20Settings\Canel\Desktop\Muammer%20hoca\PO\potassium.html" TargetMode="External"/><Relationship Id="rId10" Type="http://schemas.openxmlformats.org/officeDocument/2006/relationships/hyperlink" Target="file:///C:\Documents%20and%20Settings\Canel\Desktop\Muammer%20hoca\PO\potassium_perchlorate.html" TargetMode="External"/><Relationship Id="rId4" Type="http://schemas.openxmlformats.org/officeDocument/2006/relationships/hyperlink" Target="file:///C:\Documents%20and%20Settings\Canel\Desktop\Muammer%20hoca\PE\perchloric_acid.html" TargetMode="External"/><Relationship Id="rId9" Type="http://schemas.openxmlformats.org/officeDocument/2006/relationships/hyperlink" Target="file:///C:\Documents%20and%20Settings\Canel\Desktop\Muammer%20hoca\PO\potassium_chlorate.html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Canel\Desktop\Muammer%20hoca\SO\sodium_nitrate.html" TargetMode="External"/><Relationship Id="rId13" Type="http://schemas.openxmlformats.org/officeDocument/2006/relationships/hyperlink" Target="file:///C:\Documents%20and%20Settings\Canel\Desktop\Muammer%20hoca\GL\glycerol.html" TargetMode="External"/><Relationship Id="rId3" Type="http://schemas.openxmlformats.org/officeDocument/2006/relationships/hyperlink" Target="file:///C:\Documents%20and%20Settings\Canel\Desktop\Muammer%20hoca\AC\acetylene.html" TargetMode="External"/><Relationship Id="rId7" Type="http://schemas.openxmlformats.org/officeDocument/2006/relationships/hyperlink" Target="file:///C:\Documents%20and%20Settings\Canel\Desktop\Muammer%20hoca\CA\carbon_tetrachloride.html" TargetMode="External"/><Relationship Id="rId12" Type="http://schemas.openxmlformats.org/officeDocument/2006/relationships/hyperlink" Target="file:///C:\Documents%20and%20Settings\Canel\Desktop\Muammer%20hoca\BE\benzaldehyde.html" TargetMode="External"/><Relationship Id="rId17" Type="http://schemas.openxmlformats.org/officeDocument/2006/relationships/hyperlink" Target="file:///C:\Documents%20and%20Settings\Canel\Desktop\Muammer%20hoca\LI\lithium.html" TargetMode="External"/><Relationship Id="rId2" Type="http://schemas.openxmlformats.org/officeDocument/2006/relationships/hyperlink" Target="file:///C:\Documents%20and%20Settings\Canel\Desktop\Muammer%20hoca\SI\silver.html" TargetMode="External"/><Relationship Id="rId16" Type="http://schemas.openxmlformats.org/officeDocument/2006/relationships/hyperlink" Target="file:///C:\Documents%20and%20Settings\Canel\Desktop\Muammer%20hoca\PO\potassium_permanganate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C:\Documents%20and%20Settings\Canel\Desktop\Muammer%20hoca\SO\sodium.html" TargetMode="External"/><Relationship Id="rId11" Type="http://schemas.openxmlformats.org/officeDocument/2006/relationships/hyperlink" Target="file:///C:\Documents%20and%20Settings\Canel\Desktop\Muammer%20hoca\ET\ethyl_alcohol.html" TargetMode="External"/><Relationship Id="rId5" Type="http://schemas.openxmlformats.org/officeDocument/2006/relationships/hyperlink" Target="file:///C:\Documents%20and%20Settings\Canel\Desktop\Muammer%20hoca\TA\dl-tartaric_acid.html" TargetMode="External"/><Relationship Id="rId15" Type="http://schemas.openxmlformats.org/officeDocument/2006/relationships/hyperlink" Target="file:///C:\Documents%20and%20Settings\Canel\Desktop\Muammer%20hoca\PO\potassium_perchlorate.html" TargetMode="External"/><Relationship Id="rId10" Type="http://schemas.openxmlformats.org/officeDocument/2006/relationships/hyperlink" Target="file:///C:\Documents%20and%20Settings\Canel\Desktop\Muammer%20hoca\SO\sodium_peroxide.html" TargetMode="External"/><Relationship Id="rId4" Type="http://schemas.openxmlformats.org/officeDocument/2006/relationships/hyperlink" Target="file:///C:\Documents%20and%20Settings\Canel\Desktop\Muammer%20hoca\OX\oxalic_acid_dihydrate.html" TargetMode="External"/><Relationship Id="rId9" Type="http://schemas.openxmlformats.org/officeDocument/2006/relationships/hyperlink" Target="http://ptcl.chem.ox.ac.uk/MSDS/SO/sodium_nitrite.html" TargetMode="External"/><Relationship Id="rId14" Type="http://schemas.openxmlformats.org/officeDocument/2006/relationships/hyperlink" Target="file:///C:\Documents%20and%20Settings\Canel\Desktop\Muammer%20hoca\ET\ethylene_glycol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Canel\Desktop\Muammer%20hoca\AM\ammonium_perchlorate.html" TargetMode="External"/><Relationship Id="rId2" Type="http://schemas.openxmlformats.org/officeDocument/2006/relationships/hyperlink" Target="file:///C:\Documents%20and%20Settings\Canel\Desktop\Muammer%20hoca\AM\ammonium_nitrate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Canel\Desktop\Muammer%20hoca\PI\picryl_chloride.html" TargetMode="External"/><Relationship Id="rId2" Type="http://schemas.openxmlformats.org/officeDocument/2006/relationships/hyperlink" Target="file:///C:\Documents%20and%20Settings\Canel\Desktop\Muammer%20hoca\PI\picric_acid.htm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52596" y="1428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Removing chemical substances from the container and transferring them from the container to the container</a:t>
            </a:r>
            <a:endParaRPr lang="tr-T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81158" y="1357298"/>
            <a:ext cx="8229600" cy="52864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A suitable funnel should be used when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transporting liquid or powdered material from the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container to the container.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While toxic and irritating liquids are being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transferred, another large container underneath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the container must be placed in the lower part of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the container when it is transferred, and these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operations must be done in the </a:t>
            </a:r>
            <a:r>
              <a:rPr lang="tr-TR" b="1" dirty="0" err="1" smtClean="0">
                <a:latin typeface="Comic Sans MS" pitchFamily="66" charset="0"/>
              </a:rPr>
              <a:t>fume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hood</a:t>
            </a:r>
            <a:r>
              <a:rPr lang="en-US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The size of the </a:t>
            </a:r>
            <a:r>
              <a:rPr lang="tr-TR" b="1" dirty="0" err="1" smtClean="0">
                <a:latin typeface="Comic Sans MS" pitchFamily="66" charset="0"/>
              </a:rPr>
              <a:t>container</a:t>
            </a:r>
            <a:r>
              <a:rPr lang="en-US" b="1" dirty="0" smtClean="0">
                <a:latin typeface="Comic Sans MS" pitchFamily="66" charset="0"/>
              </a:rPr>
              <a:t>, the </a:t>
            </a:r>
            <a:r>
              <a:rPr lang="tr-TR" b="1" dirty="0" err="1" smtClean="0">
                <a:latin typeface="Comic Sans MS" pitchFamily="66" charset="0"/>
              </a:rPr>
              <a:t>container</a:t>
            </a:r>
            <a:r>
              <a:rPr lang="en-US" b="1" dirty="0" smtClean="0">
                <a:latin typeface="Comic Sans MS" pitchFamily="66" charset="0"/>
              </a:rPr>
              <a:t> to be taken and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the funnel used must match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each other.</a:t>
            </a:r>
            <a:endParaRPr lang="tr-TR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14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3"/>
          <p:cNvSpPr>
            <a:spLocks noChangeArrowheads="1"/>
          </p:cNvSpPr>
          <p:nvPr/>
        </p:nvSpPr>
        <p:spPr bwMode="auto">
          <a:xfrm>
            <a:off x="1524000" y="0"/>
            <a:ext cx="9144000" cy="69557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indent="-228600" algn="ctr"/>
            <a:r>
              <a:rPr lang="en-US" sz="1400" dirty="0"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    </a:t>
            </a:r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Incompatable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Compounds</a:t>
            </a:r>
            <a:endParaRPr lang="tr-TR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pPr indent="-228600"/>
            <a:r>
              <a:rPr lang="tr-TR" sz="2000" dirty="0"/>
              <a:t>	     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acetic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chromic acid,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ethylene glycol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nitric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hydroxyl compounds,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perchloric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peroxides, permanganates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6"/>
              </a:rPr>
              <a:t>acetone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concentrated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sulphuric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and nitric acid mixtures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7"/>
              </a:rPr>
              <a:t>acetylene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chlorine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9" action="ppaction://hlinkfile"/>
              </a:rPr>
              <a:t>bromine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copper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1" action="ppaction://hlinkfile"/>
              </a:rPr>
              <a:t>fluorine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2" action="ppaction://hlinkfile"/>
              </a:rPr>
              <a:t>silver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3" action="ppaction://hlinkfile"/>
              </a:rPr>
              <a:t>mercury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alkali and alkaline earth metals: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4" action="ppaction://hlinkfile"/>
              </a:rPr>
              <a:t>water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chlorinated hydrocarbons,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5" action="ppaction://hlinkfile"/>
              </a:rPr>
              <a:t>carbon dioxide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halogens, alcohols,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aldehydes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ketones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acids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  <a:hlinkClick r:id="rId16" action="ppaction://hlinkfile"/>
              </a:rPr>
              <a:t>aluminium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(powdered):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chlorinated hydrocarbons, halogens,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5" action="ppaction://hlinkfile"/>
              </a:rPr>
              <a:t>carbon dioxide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organic acids.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anhydrous ammonia: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3" action="ppaction://hlinkfile"/>
              </a:rPr>
              <a:t>mercury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chlorine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7" action="ppaction://hlinkfile"/>
              </a:rPr>
              <a:t>calcium hypochlorite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8" action="ppaction://hlinkfile"/>
              </a:rPr>
              <a:t>iodine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9" action="ppaction://hlinkfile"/>
              </a:rPr>
              <a:t>bromine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9" action="ppaction://hlinkfile"/>
              </a:rPr>
              <a:t>hydrofluoric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20" action="ppaction://hlinkfile"/>
              </a:rPr>
              <a:t>ammonium nitrate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acids, metal powders, flammable liquids, chlorates, nitrites,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sulphur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finely divided organic combustible materials </a:t>
            </a:r>
            <a:endParaRPr lang="en-US" sz="22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83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666844" y="357168"/>
            <a:ext cx="878687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/>
            <a:r>
              <a:rPr lang="tr-TR" sz="24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	</a:t>
            </a:r>
            <a:r>
              <a:rPr lang="tr-TR" sz="22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  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aniline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nitric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hydrogen peroxide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arsenic compounds: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reducing agents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azides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acids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bromine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ammonia,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acetylene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7" action="ppaction://hlinkfile"/>
              </a:rPr>
              <a:t>butadiene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hydrocarbons,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hydrogen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9" action="ppaction://hlinkfile"/>
              </a:rPr>
              <a:t>sodium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finely-divided metals, turpentine, other hydrocarbons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calcium carbide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water, alcohol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1" action="ppaction://hlinkfile"/>
              </a:rPr>
              <a:t>calcium oxide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2" action="ppaction://hlinkfile"/>
              </a:rPr>
              <a:t>water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carbon, activated: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13" action="ppaction://hlinkfile"/>
              </a:rPr>
              <a:t>calcium hypochlorite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oxidizing agents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chlorates: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ammonium salts, acids, metal powders,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  <a:hlinkClick r:id="rId14" action="ppaction://hlinkfile"/>
              </a:rPr>
              <a:t>sulphur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finely divided organic or combustible materials</a:t>
            </a:r>
            <a:r>
              <a:rPr lang="en-US" sz="2200" b="1" dirty="0"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5016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1809720" y="0"/>
            <a:ext cx="8553480" cy="646330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indent="-228600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tr-TR" sz="1400" dirty="0">
              <a:latin typeface="Times New Roman" pitchFamily="18" charset="0"/>
            </a:endParaRPr>
          </a:p>
          <a:p>
            <a:pPr indent="-228600" algn="ctr"/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Incompatable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Compounds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continue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 indent="-228600"/>
            <a:endParaRPr lang="en-US" sz="2000" b="1" dirty="0">
              <a:latin typeface="Comic Sans MS" pitchFamily="66" charset="0"/>
            </a:endParaRP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chromic acid: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acetic acid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naphthalene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camphor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glycerin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turpentine, alcohols, flammable liquids in general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chlorine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see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7" action="ppaction://hlinkfile"/>
              </a:rPr>
              <a:t>bromine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chlorine dioxide: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ammonia, methane,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phosphine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hydrogen sulfide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9" action="ppaction://hlinkfile"/>
              </a:rPr>
              <a:t>copper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acetylene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hydrogen peroxide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cumene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hydroperoxide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acids, organic or inorganic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cyanides: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flammable liquids: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1" action="ppaction://hlinkfile"/>
              </a:rPr>
              <a:t>ammonium nitrate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chromic acid, hydrogen peroxide, nitric acid, sodium peroxide, halogens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hydrocarbons: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fluorine, chlorine, bromine, chromic acid, sodium peroxide </a:t>
            </a:r>
          </a:p>
        </p:txBody>
      </p:sp>
    </p:spTree>
    <p:extLst>
      <p:ext uri="{BB962C8B-B14F-4D97-AF65-F5344CB8AC3E}">
        <p14:creationId xmlns:p14="http://schemas.microsoft.com/office/powerpoint/2010/main" val="55907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1738282" y="285729"/>
            <a:ext cx="8643998" cy="649408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indent="-228600" algn="ctr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Incompatable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Compounds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continue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hydrocyanic acid: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nitric acid, alkali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hydrofluoric acid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aqueous or anhydrous ammonia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hydrogen peroxide: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copper, chromium, iron, most metals or their salts, alcohols, acetone, organic materials, aniline,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nitromethane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flammable liquids, oxidizing gases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hydrogen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sulphide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fuming nitric acid, oxidizing gases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hypochlorites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acids, activated carbon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iodine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acetylene, ammonia (aqueous or anhydrous), hydrogen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mercury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acetylene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200" b="1" dirty="0" err="1">
                <a:latin typeface="Comic Sans MS" pitchFamily="66" charset="0"/>
                <a:cs typeface="Times New Roman" pitchFamily="18" charset="0"/>
              </a:rPr>
              <a:t>fulminic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acid, ammonia </a:t>
            </a:r>
          </a:p>
          <a:p>
            <a:pPr indent="-228600" eaLnBrk="0" hangingPunct="0"/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  <a:hlinkClick r:id="rId7" action="ppaction://hlinkfile"/>
              </a:rPr>
              <a:t>mercuric oxide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200" b="1" dirty="0" err="1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sulphur</a:t>
            </a:r>
            <a:r>
              <a:rPr lang="en-US" sz="2200" b="1" dirty="0"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082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7663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indent="-228600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tr-TR" sz="1400" dirty="0">
              <a:latin typeface="Times New Roman" pitchFamily="18" charset="0"/>
            </a:endParaRPr>
          </a:p>
          <a:p>
            <a:pPr indent="-228600" algn="ctr"/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Incompatable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Compounds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continue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indent="-228600" eaLnBrk="0" hangingPunct="0"/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sulphuric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acid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nitric acid (conc.):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acetic acid, aniline, chromic acid, hydrocyanic acid, hydrogen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sulphide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flammable liquids, flammable gases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oxalic acid: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silver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mercury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perchloric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 acid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acetic anhydride, bismuth and its alloys, ethanol, paper, wood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peroxides (organic):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acids, avoid friction or shock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phosphorus (white):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air,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alkalies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reducing agents, oxygen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potassium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carbon tetrachloride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7" action="ppaction://hlinkfile"/>
              </a:rPr>
              <a:t>carbon dioxide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water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alcohols, acids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9" action="ppaction://hlinkfile"/>
              </a:rPr>
              <a:t>potassium chlorate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potassium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perchlorate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1" action="ppaction://hlinkfile"/>
              </a:rPr>
              <a:t>potassium permanganate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glycerin, ethylene glycol,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benzaldehyde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sulphuric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acid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selenides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reducing agents </a:t>
            </a:r>
          </a:p>
          <a:p>
            <a:pPr indent="-228600" eaLnBrk="0" hangingPunct="0"/>
            <a:endParaRPr 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5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1524000" y="142852"/>
            <a:ext cx="9001156" cy="735586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indent="-228600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tr-TR" sz="1400" dirty="0">
              <a:latin typeface="Times New Roman" pitchFamily="18" charset="0"/>
            </a:endParaRPr>
          </a:p>
          <a:p>
            <a:pPr indent="-228600" algn="ctr"/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Incompatable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Compounds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tr-TR" sz="2000" b="1" dirty="0" err="1">
                <a:solidFill>
                  <a:srgbClr val="FF0000"/>
                </a:solidFill>
                <a:latin typeface="Comic Sans MS" pitchFamily="66" charset="0"/>
              </a:rPr>
              <a:t>continue</a:t>
            </a:r>
            <a:r>
              <a:rPr lang="tr-TR" sz="2000" b="1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 indent="-228600"/>
            <a:endParaRPr lang="en-US" sz="2000" b="1" dirty="0">
              <a:latin typeface="Comic Sans MS" pitchFamily="66" charset="0"/>
            </a:endParaRP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silver: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acetylene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4" action="ppaction://hlinkfile"/>
              </a:rPr>
              <a:t>oxalic acid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5" action="ppaction://hlinkfile"/>
              </a:rPr>
              <a:t>tartaric acid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ammonium compounds,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fulminic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acid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sodium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7" action="ppaction://hlinkfile"/>
              </a:rPr>
              <a:t>carbon tetrachloride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carbon dioxide, water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8" action="ppaction://hlinkfile"/>
              </a:rPr>
              <a:t>sodium nitrate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ammonium salts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9"/>
              </a:rPr>
              <a:t>sodium nitrite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ammonium salts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0" action="ppaction://hlinkfile"/>
              </a:rPr>
              <a:t>sodium peroxide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1" action="ppaction://hlinkfile"/>
              </a:rPr>
              <a:t>ethanol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methanol, glacial acetic acid, acetic anhydride,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  <a:hlinkClick r:id="rId12" action="ppaction://hlinkfile"/>
              </a:rPr>
              <a:t>benzaldehyde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carbon disulphide,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3" action="ppaction://hlinkfile"/>
              </a:rPr>
              <a:t>glycerin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4" action="ppaction://hlinkfile"/>
              </a:rPr>
              <a:t>ethylene glycol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ethyl acetate, methyl acetate, furfural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sulphides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acids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</a:rPr>
              <a:t>sulphuric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acid: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potassium chlorate,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5" action="ppaction://hlinkfile"/>
              </a:rPr>
              <a:t>potassium </a:t>
            </a:r>
            <a:r>
              <a:rPr lang="en-US" sz="2000" b="1" dirty="0" err="1">
                <a:latin typeface="Comic Sans MS" pitchFamily="66" charset="0"/>
                <a:cs typeface="Times New Roman" pitchFamily="18" charset="0"/>
                <a:hlinkClick r:id="rId15" action="ppaction://hlinkfile"/>
              </a:rPr>
              <a:t>perchlorate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6" action="ppaction://hlinkfile"/>
              </a:rPr>
              <a:t>potassium permanganate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 (or compounds with similar light metals, such as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6" action="ppaction://hlinkfile"/>
              </a:rPr>
              <a:t>sodium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  <a:hlinkClick r:id="rId17" action="ppaction://hlinkfile"/>
              </a:rPr>
              <a:t>lithium</a:t>
            </a:r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, etc.) </a:t>
            </a:r>
          </a:p>
          <a:p>
            <a:pPr indent="-228600" eaLnBrk="0" hangingPunct="0"/>
            <a:r>
              <a:rPr lang="en-US" sz="2000" b="1" dirty="0">
                <a:latin typeface="Comic Sans MS" pitchFamily="66" charset="0"/>
                <a:cs typeface="Times New Roman" pitchFamily="18" charset="0"/>
              </a:rPr>
              <a:t>·        </a:t>
            </a:r>
            <a:r>
              <a:rPr lang="en-US" sz="2000" b="1" dirty="0">
                <a:solidFill>
                  <a:srgbClr val="80808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endParaRPr lang="en-US" sz="2000" b="1" dirty="0">
              <a:latin typeface="Comic Sans MS" pitchFamily="66" charset="0"/>
              <a:cs typeface="Times New Roman" pitchFamily="18" charset="0"/>
            </a:endParaRPr>
          </a:p>
          <a:p>
            <a:pPr indent="-228600" eaLnBrk="0" hangingPunct="0"/>
            <a:r>
              <a:rPr lang="en-US" sz="2000" b="1" dirty="0">
                <a:solidFill>
                  <a:srgbClr val="80808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endParaRPr lang="en-US" sz="2000" b="1" dirty="0">
              <a:latin typeface="Comic Sans MS" pitchFamily="66" charset="0"/>
              <a:cs typeface="Times New Roman" pitchFamily="18" charset="0"/>
            </a:endParaRPr>
          </a:p>
          <a:p>
            <a:pPr indent="-228600" eaLnBrk="0" hangingPunct="0"/>
            <a:endParaRPr 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92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809720" y="214291"/>
            <a:ext cx="81439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>
                <a:latin typeface="Comic Sans MS" pitchFamily="66" charset="0"/>
              </a:rPr>
              <a:t>The tube should be agitated continuously to prevent spattering while heating liquid materials in the tube.</a:t>
            </a:r>
            <a:endParaRPr lang="tr-TR" sz="3600" b="1" dirty="0">
              <a:latin typeface="Comic Sans MS" pitchFamily="66" charset="0"/>
            </a:endParaRPr>
          </a:p>
          <a:p>
            <a:endParaRPr lang="tr-TR" sz="3600" b="1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>
                <a:latin typeface="Comic Sans MS" pitchFamily="66" charset="0"/>
              </a:rPr>
              <a:t>Toxic substances must be worked in the fu</a:t>
            </a:r>
            <a:r>
              <a:rPr lang="tr-TR" sz="3600" b="1" dirty="0" err="1">
                <a:latin typeface="Comic Sans MS" pitchFamily="66" charset="0"/>
              </a:rPr>
              <a:t>me</a:t>
            </a:r>
            <a:r>
              <a:rPr lang="tr-TR" sz="3600" b="1" dirty="0">
                <a:latin typeface="Comic Sans MS" pitchFamily="66" charset="0"/>
              </a:rPr>
              <a:t> </a:t>
            </a:r>
            <a:r>
              <a:rPr lang="tr-TR" sz="3600" b="1" dirty="0" err="1">
                <a:latin typeface="Comic Sans MS" pitchFamily="66" charset="0"/>
              </a:rPr>
              <a:t>hood</a:t>
            </a:r>
            <a:r>
              <a:rPr lang="en-US" sz="3600" b="1" dirty="0">
                <a:latin typeface="Comic Sans MS" pitchFamily="66" charset="0"/>
              </a:rPr>
              <a:t>.</a:t>
            </a:r>
            <a:endParaRPr lang="tr-TR" sz="3600" b="1" dirty="0">
              <a:latin typeface="Comic Sans MS" pitchFamily="66" charset="0"/>
            </a:endParaRPr>
          </a:p>
          <a:p>
            <a:endParaRPr lang="tr-TR" sz="3600" b="1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>
                <a:latin typeface="Comic Sans MS" pitchFamily="66" charset="0"/>
              </a:rPr>
              <a:t>Chemical splashes or spills should be cleaned immediately and properly.</a:t>
            </a:r>
            <a:endParaRPr lang="tr-TR" sz="36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1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28604"/>
            <a:ext cx="8229600" cy="571504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err="1">
                <a:solidFill>
                  <a:srgbClr val="FF0000"/>
                </a:solidFill>
                <a:latin typeface="Comic Sans MS" pitchFamily="66" charset="0"/>
              </a:rPr>
              <a:t>Establishment</a:t>
            </a:r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</a:rPr>
              <a:t> of </a:t>
            </a:r>
            <a:r>
              <a:rPr lang="tr-TR" sz="2400" b="1" dirty="0" err="1">
                <a:solidFill>
                  <a:srgbClr val="FF0000"/>
                </a:solidFill>
                <a:latin typeface="Comic Sans MS" pitchFamily="66" charset="0"/>
              </a:rPr>
              <a:t>Devices</a:t>
            </a:r>
            <a:endParaRPr lang="tr-TR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52596" y="1142984"/>
            <a:ext cx="8258204" cy="518161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The devices must be installed on a safe surface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in such a way that they are not exposed to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static and stress.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In systems other than pressure devices, there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should be no pressure build-up in the system and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one </a:t>
            </a:r>
            <a:r>
              <a:rPr lang="tr-TR" b="1" dirty="0" err="1" smtClean="0">
                <a:latin typeface="Comic Sans MS" pitchFamily="66" charset="0"/>
              </a:rPr>
              <a:t>end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should be open to the atmosphere.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Electrical appliances must be intact from the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technical side; Cables and outlets should be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tr-TR" b="1" dirty="0" err="1" smtClean="0">
                <a:latin typeface="Comic Sans MS" pitchFamily="66" charset="0"/>
              </a:rPr>
              <a:t>appropriate</a:t>
            </a:r>
            <a:r>
              <a:rPr lang="en-US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The cooling system, stirrer, electrically operated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parts and vacuum tightness should be checked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before starting the experiment.</a:t>
            </a:r>
            <a:endParaRPr lang="tr-TR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850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81158" y="142852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Heating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of </a:t>
            </a:r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devices</a:t>
            </a:r>
            <a:endParaRPr lang="tr-T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09720" y="1000108"/>
            <a:ext cx="8572560" cy="564360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Heated appliances containing flammable substances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must have a cooling system to hold volatile vapors.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The heating sources should be mounted so that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they can be easily removed from the unit.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Devices containing flammable or heat-splitting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materials should not be heated in open flames.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When the liquids are heated, the boiling stone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should be </a:t>
            </a:r>
            <a:r>
              <a:rPr lang="tr-TR" b="1" dirty="0" err="1" smtClean="0">
                <a:latin typeface="Comic Sans MS" pitchFamily="66" charset="0"/>
              </a:rPr>
              <a:t>used</a:t>
            </a:r>
            <a:r>
              <a:rPr lang="en-US" b="1" dirty="0" smtClean="0">
                <a:latin typeface="Comic Sans MS" pitchFamily="66" charset="0"/>
              </a:rPr>
              <a:t> or continuous mixing should be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done.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The safest heating is done using liquid baths.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Comic Sans MS" pitchFamily="66" charset="0"/>
              </a:rPr>
              <a:t>Water bath for heating up to 60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°C, silicone oil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</a:t>
            </a:r>
            <a:r>
              <a:rPr lang="en-US" b="1" dirty="0" smtClean="0">
                <a:latin typeface="Comic Sans MS" pitchFamily="66" charset="0"/>
              </a:rPr>
              <a:t>bath for heating up to 250 °C.</a:t>
            </a:r>
            <a:endParaRPr lang="tr-TR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81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510334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Laboratory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Fume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Hoods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omic Sans MS" pitchFamily="66" charset="0"/>
              </a:rPr>
              <a:t>Fume hoods are designed to protect personnel by preventing chemical and radiological contaminants from escaping into the laboratory environment. Fume hoods also provide a physical barrier to chemicals and their reactions</a:t>
            </a:r>
            <a:r>
              <a:rPr lang="tr-TR" b="1" dirty="0" smtClean="0">
                <a:latin typeface="Comic Sans MS" pitchFamily="66" charset="0"/>
              </a:rPr>
              <a:t>.</a:t>
            </a:r>
            <a:r>
              <a:rPr lang="en-US" b="1" dirty="0" smtClean="0">
                <a:latin typeface="Comic Sans MS" pitchFamily="66" charset="0"/>
              </a:rPr>
              <a:t> 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en-US" b="1" dirty="0" smtClean="0">
                <a:latin typeface="Comic Sans MS" pitchFamily="66" charset="0"/>
              </a:rPr>
              <a:t>All fume hoods work by drawing air from the room and mixing it with contaminated air in the hood. This air is then drawn up a duct and expelled out of the building. Interference with this airflow can compromise the hood’s ability to protect the user. </a:t>
            </a:r>
            <a:endParaRPr lang="tr-TR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6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6" name="Rectangle 6"/>
          <p:cNvSpPr>
            <a:spLocks noGrp="1" noChangeArrowheads="1"/>
          </p:cNvSpPr>
          <p:nvPr>
            <p:ph type="title"/>
          </p:nvPr>
        </p:nvSpPr>
        <p:spPr>
          <a:xfrm>
            <a:off x="2135188" y="188913"/>
            <a:ext cx="77724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3200" b="1" dirty="0" err="1">
                <a:solidFill>
                  <a:srgbClr val="FF0000"/>
                </a:solidFill>
                <a:latin typeface="Comic Sans MS" pitchFamily="66" charset="0"/>
              </a:rPr>
              <a:t>Examples</a:t>
            </a:r>
            <a:r>
              <a:rPr lang="tr-TR" sz="3200" b="1" dirty="0">
                <a:solidFill>
                  <a:srgbClr val="FF0000"/>
                </a:solidFill>
                <a:latin typeface="Comic Sans MS" pitchFamily="66" charset="0"/>
              </a:rPr>
              <a:t> of </a:t>
            </a:r>
            <a:r>
              <a:rPr lang="tr-TR" sz="3200" b="1" dirty="0" err="1">
                <a:solidFill>
                  <a:srgbClr val="FF0000"/>
                </a:solidFill>
                <a:latin typeface="Comic Sans MS" pitchFamily="66" charset="0"/>
              </a:rPr>
              <a:t>fume</a:t>
            </a:r>
            <a:r>
              <a:rPr lang="tr-TR" sz="3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3200" b="1" dirty="0" err="1">
                <a:solidFill>
                  <a:srgbClr val="FF0000"/>
                </a:solidFill>
                <a:latin typeface="Comic Sans MS" pitchFamily="66" charset="0"/>
              </a:rPr>
              <a:t>hoods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6967" name="Rectangle 7"/>
          <p:cNvSpPr>
            <a:spLocks noGrp="1" noChangeArrowheads="1"/>
          </p:cNvSpPr>
          <p:nvPr>
            <p:ph idx="1"/>
          </p:nvPr>
        </p:nvSpPr>
        <p:spPr>
          <a:xfrm>
            <a:off x="2208213" y="1125538"/>
            <a:ext cx="7772400" cy="6051550"/>
          </a:xfrm>
        </p:spPr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89092" name="irc_mi" descr="http://selinmakina.com/FileUpload/bs439437/UrunResim/19485294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309654" y="1285860"/>
            <a:ext cx="3500462" cy="5473700"/>
          </a:xfrm>
          <a:noFill/>
        </p:spPr>
      </p:pic>
      <p:pic>
        <p:nvPicPr>
          <p:cNvPr id="89093" name="Resim 1" descr="https://encrypted-tbn3.gstatic.com/images?q=tbn:ANd9GcRhAwiI6MVpVNzHwV_vxhrnyoSaXksQKwKR2NUYemOoccEzuvz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24496" y="1125538"/>
            <a:ext cx="3786214" cy="573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6444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357166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Shock Sensitive Materials</a:t>
            </a:r>
            <a:endParaRPr lang="tr-T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09720" y="1071546"/>
            <a:ext cx="8715436" cy="557216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Comic Sans MS" pitchFamily="66" charset="0"/>
                <a:cs typeface="Times New Roman" pitchFamily="18" charset="0"/>
              </a:rPr>
              <a:t>The following materials are shock-sensitive, and may decompose violently if struck or heated. </a:t>
            </a:r>
            <a:endParaRPr lang="tr-TR" b="1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en-US" b="1" dirty="0" smtClean="0">
                <a:latin typeface="Comic Sans MS" pitchFamily="66" charset="0"/>
                <a:cs typeface="Times New Roman" pitchFamily="18" charset="0"/>
              </a:rPr>
              <a:t>Solids are also prone to explosive decomposition if ground, for example with pestle and mortar. A few of the materials listed are not, of themselves, explosive, but mixtures of them with combustible material such as organic reagents, may be dangerous. </a:t>
            </a:r>
            <a:endParaRPr lang="tr-TR" b="1" dirty="0" smtClean="0">
              <a:latin typeface="Comic Sans MS" pitchFamily="66" charset="0"/>
              <a:cs typeface="Times New Roman" pitchFamily="18" charset="0"/>
            </a:endParaRPr>
          </a:p>
          <a:p>
            <a:endParaRPr lang="en-US" b="1" dirty="0" smtClean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b="1" dirty="0" smtClean="0">
                <a:latin typeface="Comic Sans MS" pitchFamily="66" charset="0"/>
                <a:cs typeface="Times New Roman" pitchFamily="18" charset="0"/>
              </a:rPr>
              <a:t>There are, of course, many more materials which are shock sensitive than those shown in the list - this includes only some of the more common ones. </a:t>
            </a:r>
            <a:endParaRPr lang="tr-TR" b="1" dirty="0" smtClean="0"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b="1" dirty="0" smtClean="0">
                <a:latin typeface="Comic Sans MS" pitchFamily="66" charset="0"/>
                <a:cs typeface="Times New Roman" pitchFamily="18" charset="0"/>
              </a:rPr>
              <a:t>Do not assume that because a chemical does not appear on this list it cannot be shock sensitive!</a:t>
            </a:r>
            <a:r>
              <a:rPr lang="en-US" sz="1600" b="1" dirty="0">
                <a:latin typeface="Comic Sans MS" pitchFamily="66" charset="0"/>
                <a:cs typeface="Times New Roman" pitchFamily="18" charset="0"/>
              </a:rPr>
              <a:t> </a:t>
            </a:r>
            <a:endParaRPr lang="en-US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973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4038600" y="152401"/>
            <a:ext cx="9144000" cy="7102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000" b="1" dirty="0" err="1">
                <a:cs typeface="Times New Roman" pitchFamily="18" charset="0"/>
              </a:rPr>
              <a:t>acetylides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aluminum </a:t>
            </a:r>
            <a:r>
              <a:rPr lang="en-US" sz="2000" b="1" dirty="0" err="1">
                <a:cs typeface="Times New Roman" pitchFamily="18" charset="0"/>
              </a:rPr>
              <a:t>ophorite</a:t>
            </a:r>
            <a:r>
              <a:rPr lang="en-US" sz="2000" b="1" dirty="0">
                <a:cs typeface="Times New Roman" pitchFamily="18" charset="0"/>
              </a:rPr>
              <a:t> explosive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amatol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ammonal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  <a:hlinkClick r:id="rId2" action="ppaction://hlinkfile"/>
              </a:rPr>
              <a:t>ammonium nitrate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  <a:hlinkClick r:id="rId3" action="ppaction://hlinkfile"/>
              </a:rPr>
              <a:t>ammonium </a:t>
            </a:r>
            <a:r>
              <a:rPr lang="en-US" sz="2000" b="1" dirty="0" err="1">
                <a:cs typeface="Times New Roman" pitchFamily="18" charset="0"/>
                <a:hlinkClick r:id="rId3" action="ppaction://hlinkfile"/>
              </a:rPr>
              <a:t>perchlorate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ammonium </a:t>
            </a:r>
            <a:r>
              <a:rPr lang="en-US" sz="2000" b="1" dirty="0" err="1">
                <a:cs typeface="Times New Roman" pitchFamily="18" charset="0"/>
              </a:rPr>
              <a:t>picrate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butyl </a:t>
            </a:r>
            <a:r>
              <a:rPr lang="en-US" sz="2000" b="1" dirty="0" err="1">
                <a:cs typeface="Times New Roman" pitchFamily="18" charset="0"/>
              </a:rPr>
              <a:t>tetryl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calcium nitrate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copper </a:t>
            </a:r>
            <a:r>
              <a:rPr lang="en-US" sz="2000" b="1" dirty="0" err="1">
                <a:cs typeface="Times New Roman" pitchFamily="18" charset="0"/>
              </a:rPr>
              <a:t>acetylide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cyanuric</a:t>
            </a:r>
            <a:r>
              <a:rPr lang="en-US" sz="2000" b="1" dirty="0">
                <a:cs typeface="Times New Roman" pitchFamily="18" charset="0"/>
              </a:rPr>
              <a:t> </a:t>
            </a:r>
            <a:r>
              <a:rPr lang="en-US" sz="2000" b="1" dirty="0" err="1">
                <a:cs typeface="Times New Roman" pitchFamily="18" charset="0"/>
              </a:rPr>
              <a:t>triazide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cyclotrimethylenetrinitramine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dinitroethyleneurea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dinitroglycerine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dinitrophenol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dinitrophenolates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dinitrophenyl</a:t>
            </a:r>
            <a:r>
              <a:rPr lang="en-US" sz="2000" b="1" dirty="0">
                <a:cs typeface="Times New Roman" pitchFamily="18" charset="0"/>
              </a:rPr>
              <a:t> hydrazine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dinitrotoluene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dipicrylamine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dipicryl</a:t>
            </a:r>
            <a:r>
              <a:rPr lang="en-US" sz="2000" b="1" dirty="0">
                <a:cs typeface="Times New Roman" pitchFamily="18" charset="0"/>
              </a:rPr>
              <a:t> </a:t>
            </a:r>
            <a:r>
              <a:rPr lang="en-US" sz="2000" b="1" dirty="0" err="1">
                <a:cs typeface="Times New Roman" pitchFamily="18" charset="0"/>
              </a:rPr>
              <a:t>sulfone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 err="1">
                <a:cs typeface="Times New Roman" pitchFamily="18" charset="0"/>
              </a:rPr>
              <a:t>erythritol</a:t>
            </a:r>
            <a:r>
              <a:rPr lang="en-US" sz="2000" b="1" dirty="0">
                <a:cs typeface="Times New Roman" pitchFamily="18" charset="0"/>
              </a:rPr>
              <a:t> </a:t>
            </a:r>
            <a:r>
              <a:rPr lang="en-US" sz="2000" b="1" dirty="0" err="1">
                <a:cs typeface="Times New Roman" pitchFamily="18" charset="0"/>
              </a:rPr>
              <a:t>tetranitrate</a:t>
            </a:r>
            <a:r>
              <a:rPr lang="en-US" sz="2000" b="1" dirty="0">
                <a:cs typeface="Times New Roman" pitchFamily="18" charset="0"/>
              </a:rPr>
              <a:t> </a:t>
            </a:r>
            <a:br>
              <a:rPr lang="en-US" sz="2000" b="1" dirty="0">
                <a:cs typeface="Times New Roman" pitchFamily="18" charset="0"/>
              </a:rPr>
            </a:br>
            <a:r>
              <a:rPr lang="en-US" sz="2000" b="1" dirty="0">
                <a:cs typeface="Times New Roman" pitchFamily="18" charset="0"/>
              </a:rPr>
              <a:t>fulminate of silver </a:t>
            </a:r>
            <a:r>
              <a:rPr lang="en-US" sz="2000" dirty="0">
                <a:cs typeface="Times New Roman" pitchFamily="18" charset="0"/>
              </a:rPr>
              <a:t/>
            </a:r>
            <a:br>
              <a:rPr lang="en-US" sz="2000" dirty="0">
                <a:cs typeface="Times New Roman" pitchFamily="18" charset="0"/>
              </a:rPr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2290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6962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FF0066"/>
                </a:solidFill>
                <a:latin typeface="Comic Sans MS" pitchFamily="66" charset="0"/>
                <a:cs typeface="Times New Roman" pitchFamily="18" charset="0"/>
              </a:rPr>
              <a:t>Shock Sensitive Materials</a:t>
            </a:r>
            <a:r>
              <a:rPr lang="tr-TR" sz="2400" b="1" dirty="0">
                <a:solidFill>
                  <a:srgbClr val="FF0066"/>
                </a:solidFill>
                <a:latin typeface="Comic Sans MS" pitchFamily="66" charset="0"/>
              </a:rPr>
              <a:t> (</a:t>
            </a:r>
            <a:r>
              <a:rPr lang="tr-TR" sz="2400" b="1" dirty="0" err="1">
                <a:solidFill>
                  <a:srgbClr val="FF0066"/>
                </a:solidFill>
                <a:latin typeface="Comic Sans MS" pitchFamily="66" charset="0"/>
              </a:rPr>
              <a:t>continue</a:t>
            </a:r>
            <a:r>
              <a:rPr lang="tr-TR" sz="2400" b="1" dirty="0">
                <a:solidFill>
                  <a:srgbClr val="FF0066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285861"/>
            <a:ext cx="4038600" cy="50690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nitroglycide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nitroglycol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nitroguanidine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nitronium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perchlorate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nitroparaffins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nitrotoluene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nitrourea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>
                <a:latin typeface="Comic Sans MS" pitchFamily="66" charset="0"/>
                <a:cs typeface="Times New Roman" pitchFamily="18" charset="0"/>
              </a:rPr>
              <a:t>organic </a:t>
            </a: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nitramines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picramic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acid </a:t>
            </a:r>
            <a:br>
              <a:rPr lang="en-US" b="1" dirty="0">
                <a:latin typeface="Comic Sans MS" pitchFamily="66" charset="0"/>
                <a:cs typeface="Times New Roman" pitchFamily="18" charset="0"/>
              </a:rPr>
            </a:br>
            <a:r>
              <a:rPr lang="en-US" b="1" dirty="0" err="1">
                <a:latin typeface="Comic Sans MS" pitchFamily="66" charset="0"/>
                <a:cs typeface="Times New Roman" pitchFamily="18" charset="0"/>
              </a:rPr>
              <a:t>picramide</a:t>
            </a:r>
            <a:r>
              <a:rPr lang="en-US" b="1" dirty="0">
                <a:latin typeface="Comic Sans MS" pitchFamily="66" charset="0"/>
                <a:cs typeface="Times New Roman" pitchFamily="18" charset="0"/>
              </a:rPr>
              <a:t> </a:t>
            </a:r>
            <a:endParaRPr lang="tr-TR" b="1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024562" y="1285861"/>
            <a:ext cx="4186238" cy="5069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latin typeface="Comic Sans MS" pitchFamily="66" charset="0"/>
                <a:cs typeface="Times New Roman" pitchFamily="18" charset="0"/>
                <a:hlinkClick r:id="rId2" action="ppaction://hlinkfile"/>
              </a:rPr>
              <a:t>picric acid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 err="1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picryl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  <a:hlinkClick r:id="rId3" action="ppaction://hlinkfile"/>
              </a:rPr>
              <a:t> chloride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picryl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fluoride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organic amine nitrates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organic peroxides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potassium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nitroaminotetrazole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robenzoic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acid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silver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acetylide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azide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, fulminate,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styphnate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tetrazene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sodatol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 </a:t>
            </a:r>
            <a:br>
              <a:rPr lang="en-US" sz="2400" b="1" dirty="0">
                <a:latin typeface="Comic Sans MS" pitchFamily="66" charset="0"/>
                <a:cs typeface="Times New Roman" pitchFamily="18" charset="0"/>
              </a:rPr>
            </a:b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sodium amatol,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dinitro-ortho-cresolate</a:t>
            </a:r>
            <a:r>
              <a:rPr lang="en-US" sz="2400" b="1" dirty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Comic Sans MS" pitchFamily="66" charset="0"/>
                <a:cs typeface="Times New Roman" pitchFamily="18" charset="0"/>
              </a:rPr>
              <a:t>picramate</a:t>
            </a:r>
            <a:r>
              <a:rPr lang="en-US" sz="2400" b="1" dirty="0">
                <a:cs typeface="Times New Roman" pitchFamily="18" charset="0"/>
              </a:rPr>
              <a:t>, </a:t>
            </a:r>
            <a:endParaRPr lang="tr-TR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70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555</Words>
  <Application>Microsoft Office PowerPoint</Application>
  <PresentationFormat>Geniş ekran</PresentationFormat>
  <Paragraphs>167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Symbol</vt:lpstr>
      <vt:lpstr>Times New Roman</vt:lpstr>
      <vt:lpstr>Wingdings</vt:lpstr>
      <vt:lpstr>Office Teması</vt:lpstr>
      <vt:lpstr>Removing chemical substances from the container and transferring them from the container to the container</vt:lpstr>
      <vt:lpstr>PowerPoint Sunusu</vt:lpstr>
      <vt:lpstr>Establishment of Devices</vt:lpstr>
      <vt:lpstr>Heating of devices</vt:lpstr>
      <vt:lpstr>Laboratory Fume Hoods </vt:lpstr>
      <vt:lpstr>Examples of fume hoods</vt:lpstr>
      <vt:lpstr>Shock Sensitive Materials</vt:lpstr>
      <vt:lpstr>PowerPoint Sunusu</vt:lpstr>
      <vt:lpstr>Shock Sensitive Materials (continue)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KİMYA_MCANEL</dc:creator>
  <cp:lastModifiedBy>KİMYA_MCANEL</cp:lastModifiedBy>
  <cp:revision>5</cp:revision>
  <dcterms:created xsi:type="dcterms:W3CDTF">2017-11-23T07:33:28Z</dcterms:created>
  <dcterms:modified xsi:type="dcterms:W3CDTF">2017-11-23T10:23:32Z</dcterms:modified>
</cp:coreProperties>
</file>