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58"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10387963" y="5038579"/>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720726" y="776289"/>
            <a:ext cx="10750549"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720726" y="2250280"/>
            <a:ext cx="10750549"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828800" y="6012657"/>
            <a:ext cx="7721600" cy="365125"/>
          </a:xfrm>
        </p:spPr>
        <p:txBody>
          <a:bodyPr tIns="0" bIns="0" anchor="t"/>
          <a:lstStyle>
            <a:lvl1pPr algn="r">
              <a:defRPr sz="1000"/>
            </a:lvl1pPr>
          </a:lstStyle>
          <a:p>
            <a:fld id="{DBB1F0E1-9AE3-4554-9360-B2224A49BC4E}" type="datetimeFigureOut">
              <a:rPr lang="en-GB" smtClean="0"/>
              <a:pPr/>
              <a:t>11/05/2018</a:t>
            </a:fld>
            <a:endParaRPr lang="en-GB"/>
          </a:p>
        </p:txBody>
      </p:sp>
      <p:sp>
        <p:nvSpPr>
          <p:cNvPr id="17" name="16 Altbilgi Yer Tutucusu"/>
          <p:cNvSpPr>
            <a:spLocks noGrp="1"/>
          </p:cNvSpPr>
          <p:nvPr>
            <p:ph type="ftr" sz="quarter" idx="11"/>
          </p:nvPr>
        </p:nvSpPr>
        <p:spPr>
          <a:xfrm>
            <a:off x="1828800" y="5650705"/>
            <a:ext cx="7721600" cy="365125"/>
          </a:xfrm>
        </p:spPr>
        <p:txBody>
          <a:bodyPr tIns="0" bIns="0" anchor="b"/>
          <a:lstStyle>
            <a:lvl1pPr algn="r">
              <a:defRPr sz="1100"/>
            </a:lvl1pPr>
          </a:lstStyle>
          <a:p>
            <a:endParaRPr lang="en-GB"/>
          </a:p>
        </p:txBody>
      </p:sp>
      <p:sp>
        <p:nvSpPr>
          <p:cNvPr id="29" name="28 Slayt Numarası Yer Tutucusu"/>
          <p:cNvSpPr>
            <a:spLocks noGrp="1"/>
          </p:cNvSpPr>
          <p:nvPr>
            <p:ph type="sldNum" sz="quarter" idx="12"/>
          </p:nvPr>
        </p:nvSpPr>
        <p:spPr>
          <a:xfrm>
            <a:off x="11189663" y="5752308"/>
            <a:ext cx="670560" cy="365125"/>
          </a:xfrm>
        </p:spPr>
        <p:txBody>
          <a:bodyPr anchor="ctr"/>
          <a:lstStyle>
            <a:lvl1pPr algn="ctr">
              <a:defRPr sz="1300">
                <a:solidFill>
                  <a:srgbClr val="FFFFFF"/>
                </a:solidFill>
              </a:defRPr>
            </a:lvl1pPr>
          </a:lstStyle>
          <a:p>
            <a:fld id="{D6F50713-0963-47DE-961E-43AF2B64299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BB1F0E1-9AE3-4554-9360-B2224A49BC4E}" type="datetimeFigureOut">
              <a:rPr lang="en-GB" smtClean="0"/>
              <a:pPr/>
              <a:t>11/05/2018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D6F50713-0963-47DE-961E-43AF2B64299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042400" y="381000"/>
            <a:ext cx="2540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381000"/>
            <a:ext cx="83312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BB1F0E1-9AE3-4554-9360-B2224A49BC4E}" type="datetimeFigureOut">
              <a:rPr lang="en-GB" smtClean="0"/>
              <a:pPr/>
              <a:t>11/05/2018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D6F50713-0963-47DE-961E-43AF2B64299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67494"/>
            <a:ext cx="109728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609600" y="1882808"/>
            <a:ext cx="10972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388608" y="6480048"/>
            <a:ext cx="2844800" cy="301752"/>
          </a:xfrm>
        </p:spPr>
        <p:txBody>
          <a:bodyPr/>
          <a:lstStyle/>
          <a:p>
            <a:fld id="{DBB1F0E1-9AE3-4554-9360-B2224A49BC4E}" type="datetimeFigureOut">
              <a:rPr lang="en-GB" smtClean="0"/>
              <a:pPr/>
              <a:t>11/05/2018</a:t>
            </a:fld>
            <a:endParaRPr lang="en-GB"/>
          </a:p>
        </p:txBody>
      </p:sp>
      <p:sp>
        <p:nvSpPr>
          <p:cNvPr id="5" name="4 Altbilgi Yer Tutucusu"/>
          <p:cNvSpPr>
            <a:spLocks noGrp="1"/>
          </p:cNvSpPr>
          <p:nvPr>
            <p:ph type="ftr" sz="quarter" idx="11"/>
          </p:nvPr>
        </p:nvSpPr>
        <p:spPr>
          <a:xfrm>
            <a:off x="609600" y="6480970"/>
            <a:ext cx="5680075" cy="300831"/>
          </a:xfrm>
        </p:spPr>
        <p:txBody>
          <a:bodyPr/>
          <a:lstStyle/>
          <a:p>
            <a:endParaRPr lang="en-GB"/>
          </a:p>
        </p:txBody>
      </p:sp>
      <p:sp>
        <p:nvSpPr>
          <p:cNvPr id="6" name="5 Slayt Numarası Yer Tutucusu"/>
          <p:cNvSpPr>
            <a:spLocks noGrp="1"/>
          </p:cNvSpPr>
          <p:nvPr>
            <p:ph type="sldNum" sz="quarter" idx="12"/>
          </p:nvPr>
        </p:nvSpPr>
        <p:spPr/>
        <p:txBody>
          <a:bodyPr/>
          <a:lstStyle/>
          <a:p>
            <a:fld id="{D6F50713-0963-47DE-961E-43AF2B64299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9379" y="7035"/>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10387963" y="93786"/>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9274176" y="6477000"/>
            <a:ext cx="2844800" cy="304800"/>
          </a:xfrm>
        </p:spPr>
        <p:txBody>
          <a:bodyPr/>
          <a:lstStyle/>
          <a:p>
            <a:fld id="{DBB1F0E1-9AE3-4554-9360-B2224A49BC4E}" type="datetimeFigureOut">
              <a:rPr lang="en-GB" smtClean="0"/>
              <a:pPr/>
              <a:t>11/05/2018</a:t>
            </a:fld>
            <a:endParaRPr lang="en-GB"/>
          </a:p>
        </p:txBody>
      </p:sp>
      <p:sp>
        <p:nvSpPr>
          <p:cNvPr id="5" name="4 Altbilgi Yer Tutucusu"/>
          <p:cNvSpPr>
            <a:spLocks noGrp="1"/>
          </p:cNvSpPr>
          <p:nvPr>
            <p:ph type="ftr" sz="quarter" idx="11"/>
          </p:nvPr>
        </p:nvSpPr>
        <p:spPr>
          <a:xfrm>
            <a:off x="3492501" y="6480970"/>
            <a:ext cx="5680075" cy="300831"/>
          </a:xfrm>
        </p:spPr>
        <p:txBody>
          <a:bodyPr/>
          <a:lstStyle/>
          <a:p>
            <a:endParaRPr lang="en-GB"/>
          </a:p>
        </p:txBody>
      </p:sp>
      <p:sp>
        <p:nvSpPr>
          <p:cNvPr id="6" name="5 Slayt Numarası Yer Tutucusu"/>
          <p:cNvSpPr>
            <a:spLocks noGrp="1"/>
          </p:cNvSpPr>
          <p:nvPr>
            <p:ph type="sldNum" sz="quarter" idx="12"/>
          </p:nvPr>
        </p:nvSpPr>
        <p:spPr>
          <a:xfrm>
            <a:off x="11268075" y="809625"/>
            <a:ext cx="670560" cy="300831"/>
          </a:xfrm>
        </p:spPr>
        <p:txBody>
          <a:bodyPr/>
          <a:lstStyle/>
          <a:p>
            <a:fld id="{D6F50713-0963-47DE-961E-43AF2B642993}" type="slidenum">
              <a:rPr lang="en-GB" smtClean="0"/>
              <a:pPr/>
              <a:t>‹#›</a:t>
            </a:fld>
            <a:endParaRPr lang="en-GB"/>
          </a:p>
        </p:txBody>
      </p:sp>
      <p:cxnSp>
        <p:nvCxnSpPr>
          <p:cNvPr id="11" name="10 Düz Bağlayıcı"/>
          <p:cNvCxnSpPr/>
          <p:nvPr/>
        </p:nvCxnSpPr>
        <p:spPr>
          <a:xfrm rot="10800000">
            <a:off x="8625059" y="9381"/>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508000" y="271465"/>
            <a:ext cx="9652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08000" y="1633536"/>
            <a:ext cx="51816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388608" y="6480969"/>
            <a:ext cx="2844800" cy="301752"/>
          </a:xfrm>
        </p:spPr>
        <p:txBody>
          <a:bodyPr/>
          <a:lstStyle/>
          <a:p>
            <a:fld id="{DBB1F0E1-9AE3-4554-9360-B2224A49BC4E}" type="datetimeFigureOut">
              <a:rPr lang="en-GB" smtClean="0"/>
              <a:pPr/>
              <a:t>11/05/2018</a:t>
            </a:fld>
            <a:endParaRPr lang="en-GB"/>
          </a:p>
        </p:txBody>
      </p:sp>
      <p:sp>
        <p:nvSpPr>
          <p:cNvPr id="6" name="5 Altbilgi Yer Tutucusu"/>
          <p:cNvSpPr>
            <a:spLocks noGrp="1"/>
          </p:cNvSpPr>
          <p:nvPr>
            <p:ph type="ftr" sz="quarter" idx="11"/>
          </p:nvPr>
        </p:nvSpPr>
        <p:spPr>
          <a:xfrm>
            <a:off x="609600" y="6480969"/>
            <a:ext cx="5680075" cy="301752"/>
          </a:xfrm>
        </p:spPr>
        <p:txBody>
          <a:bodyPr/>
          <a:lstStyle/>
          <a:p>
            <a:endParaRPr lang="en-GB"/>
          </a:p>
        </p:txBody>
      </p:sp>
      <p:sp>
        <p:nvSpPr>
          <p:cNvPr id="7" name="6 Slayt Numarası Yer Tutucusu"/>
          <p:cNvSpPr>
            <a:spLocks noGrp="1"/>
          </p:cNvSpPr>
          <p:nvPr>
            <p:ph type="sldNum" sz="quarter" idx="12"/>
          </p:nvPr>
        </p:nvSpPr>
        <p:spPr>
          <a:xfrm>
            <a:off x="10119360" y="6480969"/>
            <a:ext cx="670560" cy="301752"/>
          </a:xfrm>
        </p:spPr>
        <p:txBody>
          <a:bodyPr/>
          <a:lstStyle/>
          <a:p>
            <a:fld id="{D6F50713-0963-47DE-961E-43AF2B64299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30931" y="290732"/>
            <a:ext cx="14224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820008" y="290732"/>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820008" y="3427124"/>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696307" y="290732"/>
            <a:ext cx="9144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696307" y="3427124"/>
            <a:ext cx="9144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6388608" y="6480969"/>
            <a:ext cx="2840736" cy="301752"/>
          </a:xfrm>
        </p:spPr>
        <p:txBody>
          <a:bodyPr/>
          <a:lstStyle/>
          <a:p>
            <a:fld id="{DBB1F0E1-9AE3-4554-9360-B2224A49BC4E}" type="datetimeFigureOut">
              <a:rPr lang="en-GB" smtClean="0"/>
              <a:pPr/>
              <a:t>11/05/2018</a:t>
            </a:fld>
            <a:endParaRPr lang="en-GB"/>
          </a:p>
        </p:txBody>
      </p:sp>
      <p:sp>
        <p:nvSpPr>
          <p:cNvPr id="8" name="7 Altbilgi Yer Tutucusu"/>
          <p:cNvSpPr>
            <a:spLocks noGrp="1"/>
          </p:cNvSpPr>
          <p:nvPr>
            <p:ph type="ftr" sz="quarter" idx="11"/>
          </p:nvPr>
        </p:nvSpPr>
        <p:spPr>
          <a:xfrm>
            <a:off x="609600" y="6480969"/>
            <a:ext cx="5681472" cy="301752"/>
          </a:xfrm>
        </p:spPr>
        <p:txBody>
          <a:bodyPr/>
          <a:lstStyle/>
          <a:p>
            <a:endParaRPr lang="en-GB"/>
          </a:p>
        </p:txBody>
      </p:sp>
      <p:sp>
        <p:nvSpPr>
          <p:cNvPr id="9" name="8 Slayt Numarası Yer Tutucusu"/>
          <p:cNvSpPr>
            <a:spLocks noGrp="1"/>
          </p:cNvSpPr>
          <p:nvPr>
            <p:ph type="sldNum" sz="quarter" idx="12"/>
          </p:nvPr>
        </p:nvSpPr>
        <p:spPr>
          <a:xfrm>
            <a:off x="10119360" y="6483096"/>
            <a:ext cx="670560" cy="301752"/>
          </a:xfrm>
        </p:spPr>
        <p:txBody>
          <a:bodyPr/>
          <a:lstStyle>
            <a:lvl1pPr algn="ctr">
              <a:defRPr/>
            </a:lvl1pPr>
          </a:lstStyle>
          <a:p>
            <a:fld id="{D6F50713-0963-47DE-961E-43AF2B642993}"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BB1F0E1-9AE3-4554-9360-B2224A49BC4E}" type="datetimeFigureOut">
              <a:rPr lang="en-GB" smtClean="0"/>
              <a:pPr/>
              <a:t>11/05/2018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D6F50713-0963-47DE-961E-43AF2B64299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6388608" y="6480969"/>
            <a:ext cx="2844800" cy="301752"/>
          </a:xfrm>
        </p:spPr>
        <p:txBody>
          <a:bodyPr/>
          <a:lstStyle/>
          <a:p>
            <a:fld id="{DBB1F0E1-9AE3-4554-9360-B2224A49BC4E}" type="datetimeFigureOut">
              <a:rPr lang="en-GB" smtClean="0"/>
              <a:pPr/>
              <a:t>11/05/2018</a:t>
            </a:fld>
            <a:endParaRPr lang="en-GB"/>
          </a:p>
        </p:txBody>
      </p:sp>
      <p:sp>
        <p:nvSpPr>
          <p:cNvPr id="3" name="2 Altbilgi Yer Tutucusu"/>
          <p:cNvSpPr>
            <a:spLocks noGrp="1"/>
          </p:cNvSpPr>
          <p:nvPr>
            <p:ph type="ftr" sz="quarter" idx="11"/>
          </p:nvPr>
        </p:nvSpPr>
        <p:spPr>
          <a:xfrm>
            <a:off x="609600" y="6481891"/>
            <a:ext cx="5680075" cy="300831"/>
          </a:xfrm>
        </p:spPr>
        <p:txBody>
          <a:bodyPr/>
          <a:lstStyle/>
          <a:p>
            <a:endParaRPr lang="en-GB"/>
          </a:p>
        </p:txBody>
      </p:sp>
      <p:sp>
        <p:nvSpPr>
          <p:cNvPr id="4" name="3 Slayt Numarası Yer Tutucusu"/>
          <p:cNvSpPr>
            <a:spLocks noGrp="1"/>
          </p:cNvSpPr>
          <p:nvPr>
            <p:ph type="sldNum" sz="quarter" idx="12"/>
          </p:nvPr>
        </p:nvSpPr>
        <p:spPr>
          <a:xfrm>
            <a:off x="10119360" y="6480969"/>
            <a:ext cx="670560" cy="301752"/>
          </a:xfrm>
        </p:spPr>
        <p:txBody>
          <a:bodyPr/>
          <a:lstStyle/>
          <a:p>
            <a:fld id="{D6F50713-0963-47DE-961E-43AF2B64299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2608" y="367664"/>
            <a:ext cx="12192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514475" y="367664"/>
            <a:ext cx="32512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868333" y="320040"/>
            <a:ext cx="7034784"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8371968" y="6556248"/>
            <a:ext cx="2844800" cy="301752"/>
          </a:xfrm>
        </p:spPr>
        <p:txBody>
          <a:bodyPr/>
          <a:lstStyle>
            <a:lvl1pPr>
              <a:defRPr sz="900"/>
            </a:lvl1pPr>
          </a:lstStyle>
          <a:p>
            <a:fld id="{DBB1F0E1-9AE3-4554-9360-B2224A49BC4E}" type="datetimeFigureOut">
              <a:rPr lang="en-GB" smtClean="0"/>
              <a:pPr/>
              <a:t>11/05/2018</a:t>
            </a:fld>
            <a:endParaRPr lang="en-GB"/>
          </a:p>
        </p:txBody>
      </p:sp>
      <p:sp>
        <p:nvSpPr>
          <p:cNvPr id="6" name="5 Altbilgi Yer Tutucusu"/>
          <p:cNvSpPr>
            <a:spLocks noGrp="1"/>
          </p:cNvSpPr>
          <p:nvPr>
            <p:ph type="ftr" sz="quarter" idx="11"/>
          </p:nvPr>
        </p:nvSpPr>
        <p:spPr>
          <a:xfrm>
            <a:off x="1514475" y="6556248"/>
            <a:ext cx="6857493" cy="301752"/>
          </a:xfrm>
        </p:spPr>
        <p:txBody>
          <a:bodyPr/>
          <a:lstStyle>
            <a:lvl1pPr>
              <a:defRPr sz="900"/>
            </a:lvl1pPr>
          </a:lstStyle>
          <a:p>
            <a:endParaRPr lang="en-GB"/>
          </a:p>
        </p:txBody>
      </p:sp>
      <p:sp>
        <p:nvSpPr>
          <p:cNvPr id="7" name="6 Slayt Numarası Yer Tutucusu"/>
          <p:cNvSpPr>
            <a:spLocks noGrp="1"/>
          </p:cNvSpPr>
          <p:nvPr>
            <p:ph type="sldNum" sz="quarter" idx="12"/>
          </p:nvPr>
        </p:nvSpPr>
        <p:spPr>
          <a:xfrm>
            <a:off x="11214101" y="6556248"/>
            <a:ext cx="670560" cy="301752"/>
          </a:xfrm>
        </p:spPr>
        <p:txBody>
          <a:bodyPr/>
          <a:lstStyle>
            <a:lvl1pPr>
              <a:defRPr sz="900"/>
            </a:lvl1pPr>
          </a:lstStyle>
          <a:p>
            <a:fld id="{D6F50713-0963-47DE-961E-43AF2B642993}"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2608" y="150896"/>
            <a:ext cx="12192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517649" y="373966"/>
            <a:ext cx="9777984"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524000" y="5867400"/>
            <a:ext cx="9777984"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8144256" y="6556248"/>
            <a:ext cx="2804160" cy="301752"/>
          </a:xfrm>
        </p:spPr>
        <p:txBody>
          <a:bodyPr/>
          <a:lstStyle>
            <a:lvl1pPr>
              <a:defRPr sz="900"/>
            </a:lvl1pPr>
          </a:lstStyle>
          <a:p>
            <a:fld id="{DBB1F0E1-9AE3-4554-9360-B2224A49BC4E}" type="datetimeFigureOut">
              <a:rPr lang="en-GB" smtClean="0"/>
              <a:pPr/>
              <a:t>11/05/2018</a:t>
            </a:fld>
            <a:endParaRPr lang="en-GB"/>
          </a:p>
        </p:txBody>
      </p:sp>
      <p:sp>
        <p:nvSpPr>
          <p:cNvPr id="6" name="5 Altbilgi Yer Tutucusu"/>
          <p:cNvSpPr>
            <a:spLocks noGrp="1"/>
          </p:cNvSpPr>
          <p:nvPr>
            <p:ph type="ftr" sz="quarter" idx="11"/>
          </p:nvPr>
        </p:nvSpPr>
        <p:spPr>
          <a:xfrm>
            <a:off x="1560576" y="6557169"/>
            <a:ext cx="6597429" cy="301752"/>
          </a:xfrm>
        </p:spPr>
        <p:txBody>
          <a:bodyPr/>
          <a:lstStyle>
            <a:lvl1pPr>
              <a:defRPr sz="900"/>
            </a:lvl1pPr>
          </a:lstStyle>
          <a:p>
            <a:endParaRPr lang="en-GB"/>
          </a:p>
        </p:txBody>
      </p:sp>
      <p:sp>
        <p:nvSpPr>
          <p:cNvPr id="7" name="6 Slayt Numarası Yer Tutucusu"/>
          <p:cNvSpPr>
            <a:spLocks noGrp="1"/>
          </p:cNvSpPr>
          <p:nvPr>
            <p:ph type="sldNum" sz="quarter" idx="12"/>
          </p:nvPr>
        </p:nvSpPr>
        <p:spPr>
          <a:xfrm>
            <a:off x="10956256" y="6556248"/>
            <a:ext cx="487680" cy="301752"/>
          </a:xfrm>
        </p:spPr>
        <p:txBody>
          <a:bodyPr/>
          <a:lstStyle>
            <a:lvl1pPr algn="ctr">
              <a:defRPr sz="900"/>
            </a:lvl1pPr>
          </a:lstStyle>
          <a:p>
            <a:fld id="{D6F50713-0963-47DE-961E-43AF2B642993}"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9379" y="14069"/>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8625059" y="4948410"/>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609600" y="267494"/>
            <a:ext cx="109728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882808"/>
            <a:ext cx="109728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388608" y="6480969"/>
            <a:ext cx="2844800" cy="301752"/>
          </a:xfrm>
          <a:prstGeom prst="rect">
            <a:avLst/>
          </a:prstGeom>
        </p:spPr>
        <p:txBody>
          <a:bodyPr vert="horz" anchor="b"/>
          <a:lstStyle>
            <a:lvl1pPr algn="l" eaLnBrk="1" latinLnBrk="0" hangingPunct="1">
              <a:defRPr kumimoji="0" sz="1000" b="0">
                <a:solidFill>
                  <a:schemeClr val="tx1"/>
                </a:solidFill>
              </a:defRPr>
            </a:lvl1pPr>
          </a:lstStyle>
          <a:p>
            <a:fld id="{DBB1F0E1-9AE3-4554-9360-B2224A49BC4E}" type="datetimeFigureOut">
              <a:rPr lang="en-GB" smtClean="0"/>
              <a:pPr/>
              <a:t>11/05/2018</a:t>
            </a:fld>
            <a:endParaRPr lang="en-GB"/>
          </a:p>
        </p:txBody>
      </p:sp>
      <p:sp>
        <p:nvSpPr>
          <p:cNvPr id="3" name="2 Altbilgi Yer Tutucusu"/>
          <p:cNvSpPr>
            <a:spLocks noGrp="1"/>
          </p:cNvSpPr>
          <p:nvPr>
            <p:ph type="ftr" sz="quarter" idx="3"/>
          </p:nvPr>
        </p:nvSpPr>
        <p:spPr>
          <a:xfrm>
            <a:off x="609600" y="6481891"/>
            <a:ext cx="5680075" cy="300831"/>
          </a:xfrm>
          <a:prstGeom prst="rect">
            <a:avLst/>
          </a:prstGeom>
        </p:spPr>
        <p:txBody>
          <a:bodyPr vert="horz" anchor="b"/>
          <a:lstStyle>
            <a:lvl1pPr algn="r" eaLnBrk="1" latinLnBrk="0" hangingPunct="1">
              <a:defRPr kumimoji="0" sz="1000">
                <a:solidFill>
                  <a:schemeClr val="tx1"/>
                </a:solidFill>
              </a:defRPr>
            </a:lvl1pPr>
          </a:lstStyle>
          <a:p>
            <a:endParaRPr lang="en-GB"/>
          </a:p>
        </p:txBody>
      </p:sp>
      <p:sp>
        <p:nvSpPr>
          <p:cNvPr id="23" name="22 Slayt Numarası Yer Tutucusu"/>
          <p:cNvSpPr>
            <a:spLocks noGrp="1"/>
          </p:cNvSpPr>
          <p:nvPr>
            <p:ph type="sldNum" sz="quarter" idx="4"/>
          </p:nvPr>
        </p:nvSpPr>
        <p:spPr>
          <a:xfrm>
            <a:off x="10119360" y="6480969"/>
            <a:ext cx="670560" cy="301752"/>
          </a:xfrm>
          <a:prstGeom prst="rect">
            <a:avLst/>
          </a:prstGeom>
        </p:spPr>
        <p:txBody>
          <a:bodyPr vert="horz" anchor="b"/>
          <a:lstStyle>
            <a:lvl1pPr algn="ctr" eaLnBrk="1" latinLnBrk="0" hangingPunct="1">
              <a:defRPr kumimoji="0" sz="1200">
                <a:solidFill>
                  <a:schemeClr val="tx1"/>
                </a:solidFill>
              </a:defRPr>
            </a:lvl1pPr>
          </a:lstStyle>
          <a:p>
            <a:fld id="{D6F50713-0963-47DE-961E-43AF2B642993}"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en-GB" dirty="0" smtClean="0"/>
              <a:t>Crime and Social Policy</a:t>
            </a:r>
            <a:endParaRPr lang="en-GB" dirty="0"/>
          </a:p>
        </p:txBody>
      </p:sp>
      <p:sp>
        <p:nvSpPr>
          <p:cNvPr id="3" name="Alt Başlık 2"/>
          <p:cNvSpPr>
            <a:spLocks noGrp="1"/>
          </p:cNvSpPr>
          <p:nvPr>
            <p:ph type="subTitle" idx="1"/>
          </p:nvPr>
        </p:nvSpPr>
        <p:spPr/>
        <p:txBody>
          <a:bodyPr/>
          <a:lstStyle/>
          <a:p>
            <a:r>
              <a:rPr lang="tr-TR" dirty="0" smtClean="0"/>
              <a:t>Dr. Boran A. Mercan</a:t>
            </a:r>
            <a:endParaRPr lang="en-GB" dirty="0"/>
          </a:p>
        </p:txBody>
      </p:sp>
    </p:spTree>
    <p:extLst>
      <p:ext uri="{BB962C8B-B14F-4D97-AF65-F5344CB8AC3E}">
        <p14:creationId xmlns:p14="http://schemas.microsoft.com/office/powerpoint/2010/main" xmlns="" val="864569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lstStyle/>
          <a:p>
            <a:r>
              <a:rPr lang="en-GB" dirty="0" smtClean="0"/>
              <a:t>A great deal of cash benefits --- appearing as welfare benefits through the taxation system.</a:t>
            </a:r>
          </a:p>
          <a:p>
            <a:r>
              <a:rPr lang="en-GB" dirty="0" smtClean="0"/>
              <a:t> Social policy mainly involves in that ratio</a:t>
            </a:r>
          </a:p>
          <a:p>
            <a:r>
              <a:rPr lang="en-GB" dirty="0" smtClean="0"/>
              <a:t>It is a  sum total  accounts of:</a:t>
            </a:r>
          </a:p>
          <a:p>
            <a:pPr>
              <a:buFontTx/>
              <a:buChar char="-"/>
            </a:pPr>
            <a:r>
              <a:rPr lang="en-GB" dirty="0" smtClean="0"/>
              <a:t>Various mechanisms by the state decides about the allocation of financial assets, </a:t>
            </a:r>
          </a:p>
          <a:p>
            <a:pPr>
              <a:buFontTx/>
              <a:buChar char="-"/>
            </a:pPr>
            <a:r>
              <a:rPr lang="en-GB" dirty="0" smtClean="0"/>
              <a:t>Also other resources. </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lstStyle/>
          <a:p>
            <a:r>
              <a:rPr lang="en-GB" smtClean="0"/>
              <a:t>Like Radzinowicz</a:t>
            </a:r>
            <a:r>
              <a:rPr lang="en-GB" dirty="0" smtClean="0"/>
              <a:t>, </a:t>
            </a:r>
            <a:r>
              <a:rPr lang="en-GB" dirty="0" err="1" smtClean="0"/>
              <a:t>Titmuss</a:t>
            </a:r>
            <a:r>
              <a:rPr lang="en-GB" dirty="0" smtClean="0"/>
              <a:t> also supported his own discipline social policy as  multi-disciplinary. </a:t>
            </a:r>
          </a:p>
          <a:p>
            <a:r>
              <a:rPr lang="en-GB" dirty="0" smtClean="0"/>
              <a:t>He enjoyed a bulk of work from history to sociology, from anthropology to political science, from economy to medicine</a:t>
            </a:r>
          </a:p>
          <a:p>
            <a:r>
              <a:rPr lang="en-GB" dirty="0" smtClean="0"/>
              <a:t>His aim was to specify the functions of social welfare services.</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62500" lnSpcReduction="20000"/>
          </a:bodyPr>
          <a:lstStyle/>
          <a:p>
            <a:r>
              <a:rPr lang="en-GB" dirty="0" err="1" smtClean="0"/>
              <a:t>Titmuss</a:t>
            </a:r>
            <a:r>
              <a:rPr lang="en-GB" dirty="0" smtClean="0"/>
              <a:t> --- a Social Democrat </a:t>
            </a:r>
          </a:p>
          <a:p>
            <a:r>
              <a:rPr lang="en-GB" dirty="0" smtClean="0"/>
              <a:t>He thought capitalism was threatening social integration.</a:t>
            </a:r>
          </a:p>
          <a:p>
            <a:r>
              <a:rPr lang="en-GB" dirty="0" smtClean="0"/>
              <a:t>Here some issues have to do with crime and criminology.</a:t>
            </a:r>
          </a:p>
          <a:p>
            <a:r>
              <a:rPr lang="en-GB" dirty="0" smtClean="0"/>
              <a:t>Because the problematic occurring is about the law and order in some respects.</a:t>
            </a:r>
          </a:p>
          <a:p>
            <a:r>
              <a:rPr lang="en-GB" dirty="0" smtClean="0"/>
              <a:t>Two principles he suggested:</a:t>
            </a:r>
          </a:p>
          <a:p>
            <a:pPr>
              <a:buNone/>
            </a:pPr>
            <a:r>
              <a:rPr lang="en-GB" i="1" dirty="0" smtClean="0"/>
              <a:t> </a:t>
            </a:r>
            <a:r>
              <a:rPr lang="en-GB" dirty="0" smtClean="0"/>
              <a:t>1) it is crucial to help all citizens, now matter what income they earn and what social class they belong to. Also excluding some sectors and classes disturb some other classes and the helper may tend to humiliate recipients of social relief. . </a:t>
            </a:r>
          </a:p>
          <a:p>
            <a:pPr>
              <a:buNone/>
            </a:pPr>
            <a:r>
              <a:rPr lang="en-GB" dirty="0" smtClean="0"/>
              <a:t>2) means-testing recipients is unnecessary</a:t>
            </a:r>
          </a:p>
          <a:p>
            <a:pPr>
              <a:buFontTx/>
              <a:buChar char="-"/>
            </a:pPr>
            <a:r>
              <a:rPr lang="en-GB" dirty="0" smtClean="0"/>
              <a:t>social benefits should be universalist. </a:t>
            </a:r>
          </a:p>
          <a:p>
            <a:pPr>
              <a:buFontTx/>
              <a:buChar char="-"/>
            </a:pPr>
            <a:r>
              <a:rPr lang="en-GB" dirty="0" smtClean="0"/>
              <a:t>The ‘</a:t>
            </a:r>
            <a:r>
              <a:rPr lang="en-GB" dirty="0" err="1" smtClean="0"/>
              <a:t>Titmuss</a:t>
            </a:r>
            <a:r>
              <a:rPr lang="en-GB" dirty="0" smtClean="0"/>
              <a:t> paradigm: optimism about human nature, belief in universal services, and opposition to means testing. </a:t>
            </a:r>
          </a:p>
          <a:p>
            <a:pPr>
              <a:buFontTx/>
              <a:buChar char="-"/>
            </a:pPr>
            <a:r>
              <a:rPr lang="en-GB" dirty="0" smtClean="0"/>
              <a:t>centralised state bureaucracies and the public ethos of working in them. </a:t>
            </a:r>
          </a:p>
          <a:p>
            <a:pPr>
              <a:buFontTx/>
              <a:buChar char="-"/>
            </a:pPr>
            <a:r>
              <a:rPr lang="en-GB" dirty="0" smtClean="0"/>
              <a:t>the administration of social services as a benevolent activity.</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92500" lnSpcReduction="10000"/>
          </a:bodyPr>
          <a:lstStyle/>
          <a:p>
            <a:r>
              <a:rPr lang="en-GB" dirty="0" err="1" smtClean="0"/>
              <a:t>Titmuss</a:t>
            </a:r>
            <a:r>
              <a:rPr lang="en-GB" dirty="0" smtClean="0"/>
              <a:t>: has no a theory of crime. </a:t>
            </a:r>
          </a:p>
          <a:p>
            <a:r>
              <a:rPr lang="en-GB" dirty="0" smtClean="0"/>
              <a:t>However, he considered crime as ‘a social ill’ or a ‘social problem’ </a:t>
            </a:r>
          </a:p>
          <a:p>
            <a:r>
              <a:rPr lang="en-GB" dirty="0" smtClean="0"/>
              <a:t>Crime should be grasped with regard to social matter, not individual pathology as criminological positivism suggests back then. </a:t>
            </a:r>
          </a:p>
          <a:p>
            <a:r>
              <a:rPr lang="en-GB" dirty="0" smtClean="0"/>
              <a:t>Societal rebellions and revolutionary attempts come out of citizens being miserable and drastically impoverished in the cities</a:t>
            </a:r>
          </a:p>
          <a:p>
            <a:r>
              <a:rPr lang="en-GB" dirty="0" smtClean="0"/>
              <a:t>The cure is social mobility (</a:t>
            </a:r>
            <a:r>
              <a:rPr lang="en-GB" dirty="0" err="1" smtClean="0"/>
              <a:t>Titmuss</a:t>
            </a:r>
            <a:r>
              <a:rPr lang="en-GB" dirty="0" smtClean="0"/>
              <a:t>, 1954). </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92500" lnSpcReduction="20000"/>
          </a:bodyPr>
          <a:lstStyle/>
          <a:p>
            <a:r>
              <a:rPr lang="en-GB" dirty="0" smtClean="0"/>
              <a:t>For </a:t>
            </a:r>
            <a:r>
              <a:rPr lang="en-GB" dirty="0" err="1" smtClean="0"/>
              <a:t>Tittmuss</a:t>
            </a:r>
            <a:r>
              <a:rPr lang="en-GB" dirty="0" smtClean="0"/>
              <a:t>, crime is a social problem </a:t>
            </a:r>
          </a:p>
          <a:p>
            <a:r>
              <a:rPr lang="en-GB" dirty="0" smtClean="0"/>
              <a:t>It originates from market inequalities, </a:t>
            </a:r>
          </a:p>
          <a:p>
            <a:r>
              <a:rPr lang="en-GB" dirty="0" smtClean="0"/>
              <a:t> Social policy appears to respond to crime as it also tries to eliminate market-oriented inequalities. </a:t>
            </a:r>
          </a:p>
          <a:p>
            <a:r>
              <a:rPr lang="en-GB" dirty="0" err="1" smtClean="0"/>
              <a:t>Titmuss</a:t>
            </a:r>
            <a:r>
              <a:rPr lang="en-GB" dirty="0" smtClean="0"/>
              <a:t>  read Mannheim’s study of delinquency in inter-war England in 1939, </a:t>
            </a:r>
          </a:p>
          <a:p>
            <a:r>
              <a:rPr lang="en-GB" dirty="0" smtClean="0"/>
              <a:t>agreed that ‘faulty parenting’ was </a:t>
            </a:r>
            <a:r>
              <a:rPr lang="en-GB" i="1" dirty="0" smtClean="0"/>
              <a:t>a </a:t>
            </a:r>
            <a:r>
              <a:rPr lang="en-GB" dirty="0" smtClean="0"/>
              <a:t>causal factor. </a:t>
            </a:r>
          </a:p>
          <a:p>
            <a:r>
              <a:rPr lang="en-GB" dirty="0" smtClean="0"/>
              <a:t>He also argued that petty crime and social malice were linked to overcrowding housing conditions and </a:t>
            </a:r>
            <a:r>
              <a:rPr lang="en-GB" dirty="0" err="1" smtClean="0"/>
              <a:t>nonsanitary</a:t>
            </a:r>
            <a:r>
              <a:rPr lang="en-GB" dirty="0" smtClean="0"/>
              <a:t> circumstances and lack of parental care.</a:t>
            </a:r>
          </a:p>
          <a:p>
            <a:r>
              <a:rPr lang="en-GB" dirty="0" smtClean="0"/>
              <a:t>Universal housing policy: would reduce delinquency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GB" b="1" dirty="0"/>
              <a:t>Institutionalisation of Criminology and Welfare State: </a:t>
            </a:r>
            <a:r>
              <a:rPr lang="en-GB" b="1" dirty="0" err="1"/>
              <a:t>Titmuss</a:t>
            </a:r>
            <a:r>
              <a:rPr lang="en-GB" b="1" dirty="0"/>
              <a:t> and </a:t>
            </a:r>
            <a:r>
              <a:rPr lang="en-GB" b="1" dirty="0" err="1"/>
              <a:t>Radzinowicz</a:t>
            </a:r>
            <a:r>
              <a:rPr lang="en-GB" dirty="0"/>
              <a:t/>
            </a:r>
            <a:br>
              <a:rPr lang="en-GB" dirty="0"/>
            </a:br>
            <a:endParaRPr lang="en-GB" dirty="0"/>
          </a:p>
        </p:txBody>
      </p:sp>
      <p:sp>
        <p:nvSpPr>
          <p:cNvPr id="3" name="İçerik Yer Tutucusu 2"/>
          <p:cNvSpPr>
            <a:spLocks noGrp="1"/>
          </p:cNvSpPr>
          <p:nvPr>
            <p:ph idx="1"/>
          </p:nvPr>
        </p:nvSpPr>
        <p:spPr/>
        <p:txBody>
          <a:bodyPr/>
          <a:lstStyle/>
          <a:p>
            <a:r>
              <a:rPr lang="en-GB" dirty="0" smtClean="0"/>
              <a:t>Sir Leon </a:t>
            </a:r>
            <a:r>
              <a:rPr lang="en-GB" dirty="0" err="1" smtClean="0"/>
              <a:t>Radzinowicz</a:t>
            </a:r>
            <a:r>
              <a:rPr lang="en-GB" dirty="0" smtClean="0"/>
              <a:t> (1906–99)</a:t>
            </a:r>
          </a:p>
          <a:p>
            <a:r>
              <a:rPr lang="en-GB" dirty="0" smtClean="0"/>
              <a:t>director of the Institute of Criminology at the University</a:t>
            </a:r>
            <a:r>
              <a:rPr lang="tr-TR" dirty="0" smtClean="0"/>
              <a:t> </a:t>
            </a:r>
            <a:r>
              <a:rPr lang="en-GB" dirty="0" smtClean="0"/>
              <a:t>of Cambridge in 1959</a:t>
            </a:r>
            <a:endParaRPr lang="tr-TR" dirty="0" smtClean="0"/>
          </a:p>
          <a:p>
            <a:r>
              <a:rPr lang="tr-TR" dirty="0" err="1" smtClean="0"/>
              <a:t>Criminological</a:t>
            </a:r>
            <a:r>
              <a:rPr lang="tr-TR" dirty="0" smtClean="0"/>
              <a:t> </a:t>
            </a:r>
            <a:r>
              <a:rPr lang="tr-TR" dirty="0" err="1" smtClean="0"/>
              <a:t>research</a:t>
            </a:r>
            <a:r>
              <a:rPr lang="tr-TR" dirty="0" smtClean="0"/>
              <a:t> </a:t>
            </a:r>
            <a:r>
              <a:rPr lang="tr-TR" dirty="0" err="1" smtClean="0"/>
              <a:t>head</a:t>
            </a:r>
            <a:r>
              <a:rPr lang="tr-TR" dirty="0" smtClean="0"/>
              <a:t> on </a:t>
            </a:r>
            <a:r>
              <a:rPr lang="tr-TR" dirty="0" err="1" smtClean="0"/>
              <a:t>its</a:t>
            </a:r>
            <a:r>
              <a:rPr lang="tr-TR" dirty="0" smtClean="0"/>
              <a:t> </a:t>
            </a:r>
            <a:r>
              <a:rPr lang="tr-TR" dirty="0" err="1" smtClean="0"/>
              <a:t>way</a:t>
            </a:r>
            <a:endParaRPr lang="tr-TR" dirty="0" smtClean="0"/>
          </a:p>
          <a:p>
            <a:r>
              <a:rPr lang="tr-TR" dirty="0" smtClean="0"/>
              <a:t>New </a:t>
            </a:r>
            <a:r>
              <a:rPr lang="tr-TR" dirty="0" err="1" smtClean="0"/>
              <a:t>developing</a:t>
            </a:r>
            <a:r>
              <a:rPr lang="tr-TR" dirty="0" smtClean="0"/>
              <a:t> </a:t>
            </a:r>
            <a:r>
              <a:rPr lang="tr-TR" dirty="0" err="1" smtClean="0"/>
              <a:t>science</a:t>
            </a:r>
            <a:r>
              <a:rPr lang="tr-TR" dirty="0" smtClean="0"/>
              <a:t> of </a:t>
            </a:r>
            <a:r>
              <a:rPr lang="tr-TR" dirty="0" err="1" smtClean="0"/>
              <a:t>crime</a:t>
            </a:r>
            <a:endParaRPr lang="tr-TR" dirty="0" smtClean="0"/>
          </a:p>
          <a:p>
            <a:r>
              <a:rPr lang="tr-TR" dirty="0" err="1" smtClean="0"/>
              <a:t>Establishment</a:t>
            </a:r>
            <a:r>
              <a:rPr lang="tr-TR" dirty="0" smtClean="0"/>
              <a:t> of </a:t>
            </a:r>
            <a:r>
              <a:rPr lang="tr-TR" dirty="0" err="1" smtClean="0"/>
              <a:t>associations</a:t>
            </a:r>
            <a:endParaRPr lang="en-GB" dirty="0"/>
          </a:p>
        </p:txBody>
      </p:sp>
    </p:spTree>
    <p:extLst>
      <p:ext uri="{BB962C8B-B14F-4D97-AF65-F5344CB8AC3E}">
        <p14:creationId xmlns:p14="http://schemas.microsoft.com/office/powerpoint/2010/main" xmlns="" val="199273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b="1" dirty="0" err="1" smtClean="0"/>
              <a:t>Radzinowicz</a:t>
            </a:r>
            <a:endParaRPr lang="en-GB" dirty="0"/>
          </a:p>
        </p:txBody>
      </p:sp>
      <p:pic>
        <p:nvPicPr>
          <p:cNvPr id="4" name="3 İçerik Yer Tutucusu" descr="Image result for leon radzinowicz"/>
          <p:cNvPicPr>
            <a:picLocks noGrp="1"/>
          </p:cNvPicPr>
          <p:nvPr>
            <p:ph idx="1"/>
          </p:nvPr>
        </p:nvPicPr>
        <p:blipFill>
          <a:blip r:embed="rId2" cstate="print"/>
          <a:srcRect/>
          <a:stretch>
            <a:fillRect/>
          </a:stretch>
        </p:blipFill>
        <p:spPr bwMode="auto">
          <a:xfrm>
            <a:off x="2664091" y="1882775"/>
            <a:ext cx="6863817" cy="4572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92500" lnSpcReduction="20000"/>
          </a:bodyPr>
          <a:lstStyle/>
          <a:p>
            <a:r>
              <a:rPr lang="en-GB" dirty="0" smtClean="0"/>
              <a:t>pursued a multi-disciplinary criminology, </a:t>
            </a:r>
          </a:p>
          <a:p>
            <a:r>
              <a:rPr lang="en-GB" dirty="0" smtClean="0"/>
              <a:t> embodied this interest in founding the Institute of Criminology.</a:t>
            </a:r>
          </a:p>
          <a:p>
            <a:r>
              <a:rPr lang="en-GB" dirty="0" smtClean="0"/>
              <a:t>The Cambridge Institute received the support of Home Secretary in 1957. </a:t>
            </a:r>
          </a:p>
          <a:p>
            <a:r>
              <a:rPr lang="en-GB" dirty="0" smtClean="0"/>
              <a:t>Then teams of sociologists, statisticians, psychiatrists, and legal specialists needed </a:t>
            </a:r>
          </a:p>
          <a:p>
            <a:r>
              <a:rPr lang="en-GB" dirty="0" smtClean="0"/>
              <a:t>The aim was a systematic investigation into criminal behaviour </a:t>
            </a:r>
          </a:p>
          <a:p>
            <a:r>
              <a:rPr lang="en-GB" dirty="0" smtClean="0"/>
              <a:t>with a clear focus on intervention and prevention.</a:t>
            </a:r>
          </a:p>
          <a:p>
            <a:r>
              <a:rPr lang="en-GB" dirty="0" smtClean="0"/>
              <a:t>This is also part of social policy=public policy</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85000" lnSpcReduction="10000"/>
          </a:bodyPr>
          <a:lstStyle/>
          <a:p>
            <a:r>
              <a:rPr lang="en-GB" dirty="0" smtClean="0"/>
              <a:t>the use of empirical findings as a means of adding humanitarian dimension  into criminal justice apparatus. </a:t>
            </a:r>
          </a:p>
          <a:p>
            <a:r>
              <a:rPr lang="en-GB" dirty="0" smtClean="0"/>
              <a:t>For him, criminology is a discipline that might promote a ‘rational improvement’ in dealing with the issues of crime and criminals. </a:t>
            </a:r>
          </a:p>
          <a:p>
            <a:r>
              <a:rPr lang="en-GB" dirty="0" smtClean="0"/>
              <a:t>There needs a long-term plan to humanise criminal justice system in a rational way.</a:t>
            </a:r>
          </a:p>
          <a:p>
            <a:r>
              <a:rPr lang="en-GB" dirty="0" smtClean="0"/>
              <a:t> No place for political expediency or populist popular reaction</a:t>
            </a:r>
          </a:p>
          <a:p>
            <a:r>
              <a:rPr lang="en-GB" dirty="0" smtClean="0"/>
              <a:t>Criminal justice procedure must be rational anyway</a:t>
            </a:r>
          </a:p>
          <a:p>
            <a:r>
              <a:rPr lang="en-GB" dirty="0" smtClean="0"/>
              <a:t> </a:t>
            </a:r>
            <a:r>
              <a:rPr lang="en-GB" dirty="0" err="1" smtClean="0"/>
              <a:t>Radzinowicz</a:t>
            </a:r>
            <a:r>
              <a:rPr lang="en-GB" dirty="0" smtClean="0"/>
              <a:t> promoting British liberalism; he was emigrant too</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77500" lnSpcReduction="20000"/>
          </a:bodyPr>
          <a:lstStyle/>
          <a:p>
            <a:r>
              <a:rPr lang="en-GB" dirty="0" smtClean="0"/>
              <a:t>Social welfare schemes should not be employed the matters of crime reduction because:</a:t>
            </a:r>
          </a:p>
          <a:p>
            <a:pPr>
              <a:buFontTx/>
              <a:buChar char="-"/>
            </a:pPr>
            <a:r>
              <a:rPr lang="en-GB" dirty="0" err="1" smtClean="0"/>
              <a:t>Radzinowicz</a:t>
            </a:r>
            <a:r>
              <a:rPr lang="en-GB" dirty="0" smtClean="0"/>
              <a:t> does not believe that  social welfare schemes may not necessarily lead to a general reduction in crime. </a:t>
            </a:r>
          </a:p>
          <a:p>
            <a:pPr>
              <a:buFontTx/>
              <a:buChar char="-"/>
            </a:pPr>
            <a:r>
              <a:rPr lang="en-GB" dirty="0" smtClean="0"/>
              <a:t>He denied that social welfare could be solution to delinquency </a:t>
            </a:r>
          </a:p>
          <a:p>
            <a:pPr>
              <a:buFontTx/>
              <a:buChar char="-"/>
            </a:pPr>
            <a:r>
              <a:rPr lang="en-GB" dirty="0" smtClean="0"/>
              <a:t>The main worry is about politicians intending to turn crime into a political problem for the sake of pursuing political interests. </a:t>
            </a:r>
          </a:p>
          <a:p>
            <a:pPr>
              <a:buFontTx/>
              <a:buChar char="-"/>
            </a:pPr>
            <a:r>
              <a:rPr lang="en-GB" dirty="0" smtClean="0"/>
              <a:t>He was </a:t>
            </a:r>
            <a:r>
              <a:rPr lang="en-GB" dirty="0" err="1" smtClean="0"/>
              <a:t>Enrico</a:t>
            </a:r>
            <a:r>
              <a:rPr lang="en-GB" dirty="0" smtClean="0"/>
              <a:t> </a:t>
            </a:r>
            <a:r>
              <a:rPr lang="en-GB" dirty="0" err="1" smtClean="0"/>
              <a:t>Ferri’s</a:t>
            </a:r>
            <a:r>
              <a:rPr lang="en-GB" dirty="0" smtClean="0"/>
              <a:t> student so he was under the influence of positivism and witnessed the destructive consequences of Fascism. </a:t>
            </a:r>
          </a:p>
          <a:p>
            <a:pPr>
              <a:buFontTx/>
              <a:buChar char="-"/>
            </a:pPr>
            <a:r>
              <a:rPr lang="en-GB" dirty="0" smtClean="0"/>
              <a:t>Any response to crime should abide by the rule of law. </a:t>
            </a:r>
          </a:p>
          <a:p>
            <a:pPr>
              <a:buFontTx/>
              <a:buChar char="-"/>
            </a:pPr>
            <a:r>
              <a:rPr lang="en-GB" dirty="0" smtClean="0"/>
              <a:t>He advocated the formation of a Ministry of Social Welfare </a:t>
            </a:r>
          </a:p>
          <a:p>
            <a:pPr>
              <a:buFontTx/>
              <a:buChar char="-"/>
            </a:pPr>
            <a:r>
              <a:rPr lang="en-GB" dirty="0" smtClean="0"/>
              <a:t>In so doing, the main responsibility of the Home Office would be the law and order.</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normAutofit fontScale="92500" lnSpcReduction="10000"/>
          </a:bodyPr>
          <a:lstStyle/>
          <a:p>
            <a:r>
              <a:rPr lang="tr-TR" dirty="0" smtClean="0"/>
              <a:t>Richard </a:t>
            </a:r>
            <a:r>
              <a:rPr lang="tr-TR" dirty="0" err="1" smtClean="0"/>
              <a:t>Titmuss</a:t>
            </a:r>
            <a:endParaRPr lang="tr-TR" dirty="0" smtClean="0"/>
          </a:p>
          <a:p>
            <a:r>
              <a:rPr lang="en-GB" i="1" dirty="0"/>
              <a:t>Problems of Social </a:t>
            </a:r>
            <a:r>
              <a:rPr lang="en-GB" i="1" dirty="0" smtClean="0"/>
              <a:t>Policy</a:t>
            </a:r>
            <a:endParaRPr lang="tr-TR" i="1" dirty="0" smtClean="0"/>
          </a:p>
          <a:p>
            <a:r>
              <a:rPr lang="tr-TR" dirty="0" smtClean="0"/>
              <a:t>‘</a:t>
            </a:r>
            <a:r>
              <a:rPr lang="en-GB" dirty="0" err="1" smtClean="0"/>
              <a:t>Titmuss</a:t>
            </a:r>
            <a:r>
              <a:rPr lang="en-GB" dirty="0" smtClean="0"/>
              <a:t> </a:t>
            </a:r>
            <a:r>
              <a:rPr lang="en-GB" dirty="0"/>
              <a:t>paradigm</a:t>
            </a:r>
            <a:r>
              <a:rPr lang="en-GB" dirty="0" smtClean="0"/>
              <a:t>’</a:t>
            </a:r>
            <a:endParaRPr lang="tr-TR" dirty="0" smtClean="0"/>
          </a:p>
          <a:p>
            <a:r>
              <a:rPr lang="en-GB" dirty="0"/>
              <a:t>crime as ‘a social ill’ or a ‘social problem’ </a:t>
            </a:r>
            <a:r>
              <a:rPr lang="tr-TR" dirty="0" err="1" smtClean="0"/>
              <a:t>to</a:t>
            </a:r>
            <a:r>
              <a:rPr lang="en-GB" dirty="0" smtClean="0"/>
              <a:t> </a:t>
            </a:r>
            <a:r>
              <a:rPr lang="en-GB" dirty="0"/>
              <a:t>be understood in</a:t>
            </a:r>
          </a:p>
          <a:p>
            <a:r>
              <a:rPr lang="en-GB" dirty="0"/>
              <a:t>relation to social activity and not individual pathology. </a:t>
            </a:r>
            <a:endParaRPr lang="tr-TR" dirty="0" smtClean="0"/>
          </a:p>
          <a:p>
            <a:r>
              <a:rPr lang="tr-TR" dirty="0" err="1" smtClean="0"/>
              <a:t>Crime</a:t>
            </a:r>
            <a:r>
              <a:rPr lang="tr-TR" dirty="0" smtClean="0"/>
              <a:t> </a:t>
            </a:r>
            <a:r>
              <a:rPr lang="tr-TR" dirty="0" err="1" smtClean="0"/>
              <a:t>related</a:t>
            </a:r>
            <a:r>
              <a:rPr lang="tr-TR" dirty="0" smtClean="0"/>
              <a:t> </a:t>
            </a:r>
            <a:r>
              <a:rPr lang="tr-TR" dirty="0" err="1" smtClean="0"/>
              <a:t>to</a:t>
            </a:r>
            <a:r>
              <a:rPr lang="tr-TR" dirty="0" smtClean="0"/>
              <a:t> </a:t>
            </a:r>
            <a:r>
              <a:rPr lang="tr-TR" dirty="0" err="1" smtClean="0"/>
              <a:t>social</a:t>
            </a:r>
            <a:r>
              <a:rPr lang="tr-TR" dirty="0" smtClean="0"/>
              <a:t> </a:t>
            </a:r>
            <a:r>
              <a:rPr lang="tr-TR" dirty="0" err="1" smtClean="0"/>
              <a:t>inequality</a:t>
            </a:r>
            <a:endParaRPr lang="tr-TR" dirty="0" smtClean="0"/>
          </a:p>
          <a:p>
            <a:r>
              <a:rPr lang="en-GB" dirty="0" smtClean="0"/>
              <a:t>Crime</a:t>
            </a:r>
            <a:r>
              <a:rPr lang="tr-TR" dirty="0" smtClean="0"/>
              <a:t>as </a:t>
            </a:r>
            <a:r>
              <a:rPr lang="en-GB" dirty="0" smtClean="0"/>
              <a:t> a </a:t>
            </a:r>
            <a:r>
              <a:rPr lang="en-GB" dirty="0"/>
              <a:t>social problem </a:t>
            </a:r>
            <a:r>
              <a:rPr lang="en-GB" dirty="0" smtClean="0"/>
              <a:t>originating</a:t>
            </a:r>
            <a:r>
              <a:rPr lang="tr-TR" dirty="0" smtClean="0"/>
              <a:t> </a:t>
            </a:r>
            <a:r>
              <a:rPr lang="tr-TR" dirty="0" err="1" smtClean="0"/>
              <a:t>from</a:t>
            </a:r>
            <a:r>
              <a:rPr lang="tr-TR" dirty="0" smtClean="0"/>
              <a:t> </a:t>
            </a:r>
            <a:r>
              <a:rPr lang="tr-TR" dirty="0" err="1" smtClean="0"/>
              <a:t>social</a:t>
            </a:r>
            <a:r>
              <a:rPr lang="tr-TR" dirty="0" smtClean="0"/>
              <a:t> </a:t>
            </a:r>
            <a:r>
              <a:rPr lang="tr-TR" dirty="0" err="1" smtClean="0"/>
              <a:t>injustice</a:t>
            </a:r>
            <a:r>
              <a:rPr lang="tr-TR" dirty="0" smtClean="0"/>
              <a:t> </a:t>
            </a:r>
            <a:r>
              <a:rPr lang="tr-TR" dirty="0" err="1" smtClean="0"/>
              <a:t>and</a:t>
            </a:r>
            <a:r>
              <a:rPr lang="tr-TR" dirty="0" smtClean="0"/>
              <a:t> </a:t>
            </a:r>
            <a:r>
              <a:rPr lang="tr-TR" dirty="0" err="1" smtClean="0"/>
              <a:t>inequalities</a:t>
            </a:r>
            <a:endParaRPr lang="tr-TR" dirty="0" smtClean="0"/>
          </a:p>
          <a:p>
            <a:r>
              <a:rPr lang="tr-TR" dirty="0" err="1" smtClean="0"/>
              <a:t>Crime</a:t>
            </a:r>
            <a:r>
              <a:rPr lang="tr-TR" dirty="0" smtClean="0"/>
              <a:t> </a:t>
            </a:r>
            <a:r>
              <a:rPr lang="tr-TR" dirty="0" err="1" smtClean="0"/>
              <a:t>based</a:t>
            </a:r>
            <a:r>
              <a:rPr lang="tr-TR" dirty="0" smtClean="0"/>
              <a:t> in </a:t>
            </a:r>
            <a:r>
              <a:rPr lang="tr-TR" dirty="0" err="1" smtClean="0"/>
              <a:t>the</a:t>
            </a:r>
            <a:r>
              <a:rPr lang="tr-TR" dirty="0" smtClean="0"/>
              <a:t> market </a:t>
            </a:r>
            <a:r>
              <a:rPr lang="tr-TR" dirty="0" err="1" smtClean="0"/>
              <a:t>inequalities</a:t>
            </a:r>
            <a:r>
              <a:rPr lang="tr-TR" dirty="0"/>
              <a:t> </a:t>
            </a:r>
            <a:r>
              <a:rPr lang="tr-TR" dirty="0" err="1" smtClean="0"/>
              <a:t>either</a:t>
            </a:r>
            <a:endParaRPr lang="en-GB" dirty="0"/>
          </a:p>
        </p:txBody>
      </p:sp>
    </p:spTree>
    <p:extLst>
      <p:ext uri="{BB962C8B-B14F-4D97-AF65-F5344CB8AC3E}">
        <p14:creationId xmlns:p14="http://schemas.microsoft.com/office/powerpoint/2010/main" xmlns="" val="3690296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dirty="0" err="1" smtClean="0"/>
              <a:t>Titmuss</a:t>
            </a:r>
            <a:endParaRPr lang="en-GB" dirty="0"/>
          </a:p>
        </p:txBody>
      </p:sp>
      <p:pic>
        <p:nvPicPr>
          <p:cNvPr id="4" name="3 İçerik Yer Tutucusu" descr="Related image"/>
          <p:cNvPicPr>
            <a:picLocks noGrp="1"/>
          </p:cNvPicPr>
          <p:nvPr>
            <p:ph idx="1"/>
          </p:nvPr>
        </p:nvPicPr>
        <p:blipFill>
          <a:blip r:embed="rId2" cstate="print"/>
          <a:srcRect/>
          <a:stretch>
            <a:fillRect/>
          </a:stretch>
        </p:blipFill>
        <p:spPr bwMode="auto">
          <a:xfrm>
            <a:off x="3030582" y="1711234"/>
            <a:ext cx="5891349" cy="4885509"/>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92500" lnSpcReduction="10000"/>
          </a:bodyPr>
          <a:lstStyle/>
          <a:p>
            <a:r>
              <a:rPr lang="en-GB" dirty="0" err="1" smtClean="0"/>
              <a:t>Titmuss</a:t>
            </a:r>
            <a:r>
              <a:rPr lang="en-GB" dirty="0" smtClean="0"/>
              <a:t> defined ‘social accounting’ as the principle of social policy, </a:t>
            </a:r>
          </a:p>
          <a:p>
            <a:r>
              <a:rPr lang="en-GB" dirty="0" smtClean="0"/>
              <a:t>That refers to a strategy for measuring the total amount of welfare benefits extended by government. </a:t>
            </a:r>
          </a:p>
          <a:p>
            <a:r>
              <a:rPr lang="en-GB" dirty="0" smtClean="0"/>
              <a:t>It’s wrong to suppose a conceptualisation of social welfare in terms of direct services to the poor, unemployed, ill, and so on. </a:t>
            </a:r>
          </a:p>
          <a:p>
            <a:r>
              <a:rPr lang="en-GB" dirty="0" smtClean="0"/>
              <a:t>benefits by the help of occupational schemes --- pensions, sick pay, and housing allowances. These would otherwise directly go into the pocket of employers and  go through taxation.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220</TotalTime>
  <Words>879</Words>
  <Application>Microsoft Office PowerPoint</Application>
  <PresentationFormat>Özel</PresentationFormat>
  <Paragraphs>74</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Canlı</vt:lpstr>
      <vt:lpstr>Crime and Social Policy</vt:lpstr>
      <vt:lpstr>Institutionalisation of Criminology and Welfare State: Titmuss and Radzinowicz </vt:lpstr>
      <vt:lpstr>Radzinowicz</vt:lpstr>
      <vt:lpstr>Slayt 4</vt:lpstr>
      <vt:lpstr>Slayt 5</vt:lpstr>
      <vt:lpstr>Slayt 6</vt:lpstr>
      <vt:lpstr>Slayt 7</vt:lpstr>
      <vt:lpstr>Titmuss</vt:lpstr>
      <vt:lpstr>Slayt 9</vt:lpstr>
      <vt:lpstr>Slayt 10</vt:lpstr>
      <vt:lpstr>Slayt 11</vt:lpstr>
      <vt:lpstr>Slayt 12</vt:lpstr>
      <vt:lpstr>Slayt 13</vt:lpstr>
      <vt:lpstr>Slayt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and Social Policy</dc:title>
  <dc:creator>BORAN ALI MERCAN</dc:creator>
  <cp:lastModifiedBy>Boran Mercan</cp:lastModifiedBy>
  <cp:revision>7</cp:revision>
  <dcterms:created xsi:type="dcterms:W3CDTF">2018-01-30T11:54:06Z</dcterms:created>
  <dcterms:modified xsi:type="dcterms:W3CDTF">2018-05-11T11:04:56Z</dcterms:modified>
</cp:coreProperties>
</file>