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16" r:id="rId3"/>
    <p:sldId id="317" r:id="rId4"/>
    <p:sldId id="318" r:id="rId5"/>
    <p:sldId id="319" r:id="rId6"/>
    <p:sldId id="320" r:id="rId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F75876C-D4C7-C1D1-8FD1-53071E63BC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3FEDF6E-98F7-0267-E4D8-94A0AFDF7B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AF032C5-B6AD-2359-B247-3D292B74E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492D-0CF7-4A5F-BEA8-5AC3CD7A90A2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C272BE1-F4BD-EEC5-E712-4E1A2D5CD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992B72C-19B0-5673-05DB-4C40955BB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9D50-B2FA-486D-8CC5-A9603AF9A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3799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05BDDF-0071-665C-7805-CC57E3FF6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D19483C-E176-2CAC-7F63-33F1A54D3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3220B38-342D-85E6-4F42-D0F484AC5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492D-0CF7-4A5F-BEA8-5AC3CD7A90A2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363821F-EEFC-317C-1539-E9A75768B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98AB605-F906-1EA5-CC75-FC6149802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9D50-B2FA-486D-8CC5-A9603AF9A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1506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AF54DCDF-E603-EB02-E316-45ED02BE6A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4B4B280-8047-3248-3123-AE8DF296D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C78B485-9A48-8FCE-C217-147AC5D06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492D-0CF7-4A5F-BEA8-5AC3CD7A90A2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2CDA126-DD3C-D0A5-5F2C-77EFEE169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FA5138F-64CF-392A-0E8B-46FD457EE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9D50-B2FA-486D-8CC5-A9603AF9A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25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74963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24371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582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75195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2783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60957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12306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00564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693903-062D-8246-4A58-88B76373B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764B003-694E-26C4-DDCC-ADEBB234A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73F26E5-CF1E-EE3A-EFFE-744148A36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492D-0CF7-4A5F-BEA8-5AC3CD7A90A2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D9408A5-2317-6157-EFA7-73A56DA4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B0CB2A4-B5CA-D402-5C68-115B8C066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9D50-B2FA-486D-8CC5-A9603AF9A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5749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632865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690070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17648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468667" y="1397533"/>
            <a:ext cx="24484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806533" y="1323000"/>
            <a:ext cx="3288800" cy="524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▫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8293467" y="1323000"/>
            <a:ext cx="3288800" cy="524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▫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44671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785367" y="1131767"/>
            <a:ext cx="77848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369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801467" y="1029200"/>
            <a:ext cx="77768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801467" y="3314401"/>
            <a:ext cx="777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48322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2547233" y="1402600"/>
            <a:ext cx="70952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92652" rtl="0">
              <a:spcBef>
                <a:spcPts val="800"/>
              </a:spcBef>
              <a:spcAft>
                <a:spcPts val="0"/>
              </a:spcAft>
              <a:buSzPts val="3400"/>
              <a:buFont typeface="Abril Fatface"/>
              <a:buChar char="▫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1pPr>
            <a:lvl2pPr marL="1219170" lvl="1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◦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2pPr>
            <a:lvl3pPr marL="1828754" lvl="2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3pPr>
            <a:lvl4pPr marL="2438339" lvl="3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●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4pPr>
            <a:lvl5pPr marL="3047924" lvl="4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○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5pPr>
            <a:lvl6pPr marL="3657509" lvl="5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6pPr>
            <a:lvl7pPr marL="4267093" lvl="6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●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7pPr>
            <a:lvl8pPr marL="4876678" lvl="7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○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8pPr>
            <a:lvl9pPr marL="5486263" lvl="8" indent="-592652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53849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468667" y="1397533"/>
            <a:ext cx="24484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5483800" y="799933"/>
            <a:ext cx="5354800" cy="4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91054">
              <a:spcBef>
                <a:spcPts val="800"/>
              </a:spcBef>
              <a:spcAft>
                <a:spcPts val="0"/>
              </a:spcAft>
              <a:buSzPts val="2200"/>
              <a:buChar char="▫"/>
              <a:defRPr/>
            </a:lvl1pPr>
            <a:lvl2pPr marL="1219170" lvl="1" indent="-491054">
              <a:spcBef>
                <a:spcPts val="0"/>
              </a:spcBef>
              <a:spcAft>
                <a:spcPts val="0"/>
              </a:spcAft>
              <a:buSzPts val="2200"/>
              <a:buChar char="◦"/>
              <a:defRPr/>
            </a:lvl2pPr>
            <a:lvl3pPr marL="1828754" lvl="2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3047924" lvl="4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3657509" lvl="5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4267093" lvl="6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4876678" lvl="7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5486263" lvl="8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59317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468667" y="1397533"/>
            <a:ext cx="24484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697533" y="1345800"/>
            <a:ext cx="2274000" cy="4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▫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7088584" y="1345800"/>
            <a:ext cx="2274000" cy="4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▫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9479633" y="1345800"/>
            <a:ext cx="2274000" cy="4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▫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1853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2B623C-347A-0613-668A-D8D569C3E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FD8F61F-CF51-CA51-EBFF-DB7EEA347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6AF260A-7090-85A0-B4F5-0C12F0300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492D-0CF7-4A5F-BEA8-5AC3CD7A90A2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1534741-87B8-E4DD-EA96-13B265340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40439A1-5F56-9ECD-3036-2F63D2070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9D50-B2FA-486D-8CC5-A9603AF9A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0520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81EF1B9-F724-96F6-9850-281E0FF55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DFFF8BE-515F-3DCC-460F-0FA09F485B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E22D005-9956-925D-BA29-3C86C454D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D3336EB-3BB8-0819-4E68-7906297FC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492D-0CF7-4A5F-BEA8-5AC3CD7A90A2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14C126B-5184-715D-4B49-C3176381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3B3EDDB-485E-6280-C409-42C52776C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9D50-B2FA-486D-8CC5-A9603AF9A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8824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631547-01DE-DF99-562F-90A9A37B5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38FD930-77ED-7A82-D537-2DF8A2977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38A896C-EC29-9964-6ED6-47BD9F719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17FC00D-8704-CD17-35CC-F491CFEBF9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165FE6F-CB9C-5C3A-FF20-868A7413E1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095F00A-A1F2-03C5-3A8C-7A20ACB5A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492D-0CF7-4A5F-BEA8-5AC3CD7A90A2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DAEB0EEB-7FC1-3D71-A309-57B2E593B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E3D6A5DD-982D-2A59-FA3E-DDDC2DD46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9D50-B2FA-486D-8CC5-A9603AF9A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3836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4A62DC-16A8-34DD-9C5C-C7714A46E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F72B9F13-82B8-2FD6-7C89-D02899620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492D-0CF7-4A5F-BEA8-5AC3CD7A90A2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4921130-7DCD-1C92-AC78-8F67FE2D7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334E120-B506-DFC3-EE04-8CD88BA59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9D50-B2FA-486D-8CC5-A9603AF9A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2918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A114C42-5DD3-BAAD-FDD5-FFF13068B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492D-0CF7-4A5F-BEA8-5AC3CD7A90A2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900FEED-0C1F-AEF3-5C40-4409571AD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35A4E97-73C0-C319-ECEA-7AD09A753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9D50-B2FA-486D-8CC5-A9603AF9A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2582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281718-253A-4509-0B77-F4539CBF6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DF66DFC-C5EC-AB1B-C339-A6B95CD7C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452C0A3-5B19-882E-9692-77B25DE8B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8F43D82-2686-894B-9B63-5AA953AEA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492D-0CF7-4A5F-BEA8-5AC3CD7A90A2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62A48DD-04A2-C8F8-454A-731091D49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73FD147-6748-2E8A-0570-34F0CF665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9D50-B2FA-486D-8CC5-A9603AF9A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761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6C3BEDC-AE2A-BC17-991E-915D693DB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4B16A34-E6DE-17C6-1787-66B3F9BFE8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94B94B9-B920-2C1E-D47A-AC9EA589A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2059E8E-A398-F94B-E44F-96C95FD0A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492D-0CF7-4A5F-BEA8-5AC3CD7A90A2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0800BFA-2149-D39F-07F7-B12A54D92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D279E0C-52C1-AB81-0681-BCB719104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9D50-B2FA-486D-8CC5-A9603AF9A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290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16156ED-DC84-CDBA-4372-8A6338391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157E1F5-408F-0E90-C63E-6BAEA1295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59783B3-C62C-6FD4-331C-C77C73F3A3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1492D-0CF7-4A5F-BEA8-5AC3CD7A90A2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2F0B1A1-E4B6-627E-7E77-D3CFBD1169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C8F5EB3-F2DF-593B-3B2D-948694D680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C9D50-B2FA-486D-8CC5-A9603AF9A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341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43787-D3DC-45D5-B56C-69A6C1B79726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6254B-239C-4179-BDCB-5F38BC1EE8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A6B999F-3862-4D77-A598-B19D402B3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703" y="288008"/>
            <a:ext cx="10515600" cy="1325563"/>
          </a:xfrm>
        </p:spPr>
        <p:txBody>
          <a:bodyPr>
            <a:normAutofit/>
          </a:bodyPr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DUYGULAR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D33BE7E-0C0B-46FC-9ED9-415C65ED4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372" y="1266941"/>
            <a:ext cx="10541931" cy="4775087"/>
          </a:xfrm>
        </p:spPr>
        <p:txBody>
          <a:bodyPr>
            <a:normAutofit fontScale="92500" lnSpcReduction="20000"/>
          </a:bodyPr>
          <a:lstStyle/>
          <a:p>
            <a:r>
              <a:rPr lang="tr-TR" i="1" dirty="0"/>
              <a:t>«Beyinde mantık ve akıl hiçbir zaman duygudan ayrı değildir. Anlamsız hecelerin bile olumlu ya da olumsuz bir duygusal yükü vardır. Hiçbir şey tarafsız değildir.»</a:t>
            </a:r>
          </a:p>
          <a:p>
            <a:r>
              <a:rPr lang="tr-TR" dirty="0"/>
              <a:t>Davranışı anlamanın yolu altında yatan duygulardan geçer</a:t>
            </a:r>
          </a:p>
          <a:p>
            <a:r>
              <a:rPr lang="tr-TR" dirty="0"/>
              <a:t>Beyinde duygularla ilgili 7 devre mevcuttur:</a:t>
            </a:r>
          </a:p>
          <a:p>
            <a:pPr marL="514338" indent="-514338">
              <a:buFont typeface="+mj-lt"/>
              <a:buAutoNum type="arabicPeriod"/>
            </a:pPr>
            <a:r>
              <a:rPr lang="tr-TR" dirty="0"/>
              <a:t>İstek giderme (</a:t>
            </a:r>
            <a:r>
              <a:rPr lang="tr-TR" dirty="0" err="1"/>
              <a:t>seeking</a:t>
            </a:r>
            <a:r>
              <a:rPr lang="tr-TR" dirty="0"/>
              <a:t>), </a:t>
            </a:r>
          </a:p>
          <a:p>
            <a:pPr marL="514338" indent="-514338">
              <a:buFont typeface="+mj-lt"/>
              <a:buAutoNum type="arabicPeriod"/>
            </a:pPr>
            <a:r>
              <a:rPr lang="tr-TR" dirty="0"/>
              <a:t>Öfke-</a:t>
            </a:r>
            <a:r>
              <a:rPr lang="tr-TR" dirty="0" err="1"/>
              <a:t>frustrasyon</a:t>
            </a:r>
            <a:r>
              <a:rPr lang="tr-TR" dirty="0"/>
              <a:t> (</a:t>
            </a:r>
            <a:r>
              <a:rPr lang="tr-TR" dirty="0" err="1"/>
              <a:t>rage</a:t>
            </a:r>
            <a:r>
              <a:rPr lang="tr-TR" dirty="0"/>
              <a:t>), </a:t>
            </a:r>
          </a:p>
          <a:p>
            <a:pPr marL="514338" indent="-514338">
              <a:buFont typeface="+mj-lt"/>
              <a:buAutoNum type="arabicPeriod"/>
            </a:pPr>
            <a:r>
              <a:rPr lang="tr-TR" dirty="0"/>
              <a:t>Korku-</a:t>
            </a:r>
            <a:r>
              <a:rPr lang="tr-TR" dirty="0" err="1"/>
              <a:t>anksiyete</a:t>
            </a:r>
            <a:r>
              <a:rPr lang="tr-TR" dirty="0"/>
              <a:t> (</a:t>
            </a:r>
            <a:r>
              <a:rPr lang="tr-TR" dirty="0" err="1"/>
              <a:t>fear-anxiety</a:t>
            </a:r>
            <a:r>
              <a:rPr lang="tr-TR" dirty="0"/>
              <a:t>), </a:t>
            </a:r>
          </a:p>
          <a:p>
            <a:pPr marL="514338" indent="-514338">
              <a:buFont typeface="+mj-lt"/>
              <a:buAutoNum type="arabicPeriod"/>
            </a:pPr>
            <a:r>
              <a:rPr lang="tr-TR" dirty="0"/>
              <a:t>Arzu (</a:t>
            </a:r>
            <a:r>
              <a:rPr lang="tr-TR" dirty="0" err="1"/>
              <a:t>lust</a:t>
            </a:r>
            <a:r>
              <a:rPr lang="tr-TR" dirty="0"/>
              <a:t>), </a:t>
            </a:r>
          </a:p>
          <a:p>
            <a:pPr marL="514338" indent="-514338">
              <a:buFont typeface="+mj-lt"/>
              <a:buAutoNum type="arabicPeriod"/>
            </a:pPr>
            <a:r>
              <a:rPr lang="tr-TR" dirty="0"/>
              <a:t>Bakım (</a:t>
            </a:r>
            <a:r>
              <a:rPr lang="tr-TR" dirty="0" err="1"/>
              <a:t>care</a:t>
            </a:r>
            <a:r>
              <a:rPr lang="tr-TR" dirty="0"/>
              <a:t>), </a:t>
            </a:r>
          </a:p>
          <a:p>
            <a:pPr marL="514338" indent="-514338">
              <a:buFont typeface="+mj-lt"/>
              <a:buAutoNum type="arabicPeriod"/>
            </a:pPr>
            <a:r>
              <a:rPr lang="tr-TR" dirty="0"/>
              <a:t>Tasa-panik (</a:t>
            </a:r>
            <a:r>
              <a:rPr lang="tr-TR" dirty="0" err="1"/>
              <a:t>panic-grief</a:t>
            </a:r>
            <a:r>
              <a:rPr lang="tr-TR" dirty="0"/>
              <a:t>) ve </a:t>
            </a:r>
          </a:p>
          <a:p>
            <a:pPr marL="514338" indent="-514338">
              <a:buFont typeface="+mj-lt"/>
              <a:buAutoNum type="arabicPeriod"/>
            </a:pPr>
            <a:r>
              <a:rPr lang="tr-TR" dirty="0"/>
              <a:t>Oyun (</a:t>
            </a:r>
            <a:r>
              <a:rPr lang="tr-TR" dirty="0" err="1"/>
              <a:t>play</a:t>
            </a:r>
            <a:r>
              <a:rPr lang="tr-TR" dirty="0"/>
              <a:t>)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050" y="2324559"/>
            <a:ext cx="3912527" cy="270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707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5BB97AF-F557-422F-8D0C-BE7863E25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95" y="332076"/>
            <a:ext cx="10515600" cy="1325563"/>
          </a:xfrm>
        </p:spPr>
        <p:txBody>
          <a:bodyPr/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İstek giderme (</a:t>
            </a:r>
            <a:r>
              <a:rPr lang="tr-T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seeking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0CA454-848D-4C51-A267-557BDB283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695" y="1561220"/>
            <a:ext cx="8084583" cy="4364057"/>
          </a:xfrm>
        </p:spPr>
        <p:txBody>
          <a:bodyPr/>
          <a:lstStyle/>
          <a:p>
            <a:r>
              <a:rPr lang="tr-TR" dirty="0"/>
              <a:t>Hayatta kalmak için gerekli kaynakları arama sistemi </a:t>
            </a:r>
          </a:p>
          <a:p>
            <a:r>
              <a:rPr lang="tr-TR" dirty="0"/>
              <a:t>Ör: yemek, uygun ortam ısısı, barınak, </a:t>
            </a:r>
            <a:r>
              <a:rPr lang="tr-TR" b="1" dirty="0"/>
              <a:t>keşif davranışı</a:t>
            </a:r>
            <a:r>
              <a:rPr lang="tr-TR" dirty="0"/>
              <a:t> ve </a:t>
            </a:r>
            <a:r>
              <a:rPr lang="tr-TR" b="1" dirty="0"/>
              <a:t>öğrenme</a:t>
            </a:r>
            <a:r>
              <a:rPr lang="tr-TR" dirty="0"/>
              <a:t> </a:t>
            </a:r>
          </a:p>
          <a:p>
            <a:r>
              <a:rPr lang="tr-TR" dirty="0"/>
              <a:t>Merkez: </a:t>
            </a:r>
            <a:r>
              <a:rPr lang="tr-TR" dirty="0" err="1"/>
              <a:t>mezensefalon-nucleus</a:t>
            </a:r>
            <a:r>
              <a:rPr lang="tr-TR" dirty="0"/>
              <a:t> </a:t>
            </a:r>
            <a:r>
              <a:rPr lang="tr-TR" dirty="0" err="1"/>
              <a:t>accumbens</a:t>
            </a:r>
            <a:r>
              <a:rPr lang="tr-TR" dirty="0"/>
              <a:t>-</a:t>
            </a:r>
            <a:r>
              <a:rPr lang="en-US" dirty="0"/>
              <a:t>medial frontal cortex</a:t>
            </a:r>
            <a:r>
              <a:rPr lang="tr-TR" dirty="0"/>
              <a:t>’i kapsayan bölge</a:t>
            </a:r>
          </a:p>
          <a:p>
            <a:r>
              <a:rPr lang="tr-TR" dirty="0" err="1"/>
              <a:t>Primer</a:t>
            </a:r>
            <a:r>
              <a:rPr lang="tr-TR" dirty="0"/>
              <a:t> </a:t>
            </a:r>
            <a:r>
              <a:rPr lang="tr-TR" dirty="0" err="1"/>
              <a:t>nöromodülatör</a:t>
            </a:r>
            <a:r>
              <a:rPr lang="tr-TR" dirty="0"/>
              <a:t>: </a:t>
            </a:r>
            <a:r>
              <a:rPr lang="en-US" dirty="0" err="1"/>
              <a:t>dopamin</a:t>
            </a:r>
            <a:endParaRPr lang="tr-TR" dirty="0"/>
          </a:p>
          <a:p>
            <a:r>
              <a:rPr lang="tr-TR" dirty="0"/>
              <a:t>Diğerleri: </a:t>
            </a:r>
            <a:r>
              <a:rPr lang="en-US" dirty="0" err="1"/>
              <a:t>glutamat</a:t>
            </a:r>
            <a:r>
              <a:rPr lang="en-US" dirty="0"/>
              <a:t>, opioid</a:t>
            </a:r>
            <a:r>
              <a:rPr lang="tr-TR" dirty="0" err="1"/>
              <a:t>ler</a:t>
            </a:r>
            <a:r>
              <a:rPr lang="en-US" dirty="0"/>
              <a:t>, n</a:t>
            </a:r>
            <a:r>
              <a:rPr lang="tr-TR" dirty="0"/>
              <a:t>ö</a:t>
            </a:r>
            <a:r>
              <a:rPr lang="en-US" dirty="0" err="1"/>
              <a:t>rotensin</a:t>
            </a:r>
            <a:r>
              <a:rPr lang="en-US" dirty="0"/>
              <a:t> </a:t>
            </a:r>
            <a:r>
              <a:rPr lang="tr-TR" dirty="0"/>
              <a:t>vd. </a:t>
            </a:r>
            <a:r>
              <a:rPr lang="en-US" dirty="0" err="1"/>
              <a:t>neuropeptid</a:t>
            </a:r>
            <a:r>
              <a:rPr lang="tr-TR" dirty="0" err="1"/>
              <a:t>ler</a:t>
            </a:r>
            <a:r>
              <a:rPr lang="en-US" dirty="0"/>
              <a:t>.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7990" y="1229646"/>
            <a:ext cx="3367687" cy="21319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186" y="3662324"/>
            <a:ext cx="3392085" cy="22629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910795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5A73444-8972-4435-813C-CC5EC2F2F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FRUSTRASYON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86DECDF-997F-41FD-84DA-E52E4F619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6121896" cy="4099652"/>
          </a:xfrm>
        </p:spPr>
        <p:txBody>
          <a:bodyPr/>
          <a:lstStyle/>
          <a:p>
            <a:r>
              <a:rPr lang="tr-TR" dirty="0"/>
              <a:t>Beklenti karşılanmadığında yaşanılan derin hayal kırıklığı</a:t>
            </a:r>
          </a:p>
          <a:p>
            <a:r>
              <a:rPr lang="tr-TR" dirty="0"/>
              <a:t>Merkez: </a:t>
            </a:r>
            <a:r>
              <a:rPr lang="en-US" dirty="0"/>
              <a:t>medial amygdala </a:t>
            </a:r>
            <a:r>
              <a:rPr lang="tr-TR" dirty="0"/>
              <a:t>– </a:t>
            </a:r>
            <a:r>
              <a:rPr lang="en-US" dirty="0"/>
              <a:t>h</a:t>
            </a:r>
            <a:r>
              <a:rPr lang="tr-TR" dirty="0"/>
              <a:t>i</a:t>
            </a:r>
            <a:r>
              <a:rPr lang="en-US" dirty="0" err="1"/>
              <a:t>potalamus</a:t>
            </a:r>
            <a:r>
              <a:rPr lang="tr-TR" dirty="0"/>
              <a:t>-</a:t>
            </a:r>
            <a:r>
              <a:rPr lang="en-US" dirty="0"/>
              <a:t>dorsal periaqueductal gr</a:t>
            </a:r>
            <a:r>
              <a:rPr lang="tr-TR" dirty="0"/>
              <a:t>i madde arası</a:t>
            </a:r>
          </a:p>
          <a:p>
            <a:r>
              <a:rPr lang="tr-TR" dirty="0" err="1"/>
              <a:t>Nöromodülatörler</a:t>
            </a:r>
            <a:r>
              <a:rPr lang="tr-TR" dirty="0"/>
              <a:t>:</a:t>
            </a:r>
            <a:r>
              <a:rPr lang="en-US" dirty="0"/>
              <a:t> </a:t>
            </a:r>
            <a:r>
              <a:rPr lang="en-US" dirty="0" err="1"/>
              <a:t>dopamin</a:t>
            </a:r>
            <a:r>
              <a:rPr lang="en-US" dirty="0"/>
              <a:t>, glutamate, substance P </a:t>
            </a:r>
            <a:r>
              <a:rPr lang="tr-TR" dirty="0"/>
              <a:t>ve</a:t>
            </a:r>
            <a:r>
              <a:rPr lang="en-US" dirty="0"/>
              <a:t> acetyl choline.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331" y="3690862"/>
            <a:ext cx="2809301" cy="2339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0309" y="621933"/>
            <a:ext cx="2807067" cy="280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1357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AA320D1-7C22-428E-AF12-7C232001C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KORKU (ANKSİYETE)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3AF8B92-EF11-4786-AE5C-45A328D3F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701" y="1316765"/>
            <a:ext cx="7600544" cy="4416489"/>
          </a:xfrm>
        </p:spPr>
        <p:txBody>
          <a:bodyPr>
            <a:noAutofit/>
          </a:bodyPr>
          <a:lstStyle/>
          <a:p>
            <a:r>
              <a:rPr lang="tr-TR" sz="2400" b="1" dirty="0"/>
              <a:t>Amacı: </a:t>
            </a:r>
            <a:r>
              <a:rPr lang="tr-TR" sz="2400" dirty="0"/>
              <a:t>canlıyı vücutta herhangi bir ağrı veya hasara yol açabilecek herhangi bir tehdide karşı korumak</a:t>
            </a:r>
          </a:p>
          <a:p>
            <a:r>
              <a:rPr lang="tr-TR" sz="2400" b="1" dirty="0"/>
              <a:t>Korku: </a:t>
            </a:r>
            <a:r>
              <a:rPr lang="tr-TR" sz="2400" dirty="0"/>
              <a:t>mevcut olan tehdide karşı ortaya çıkan duygusal bir durum </a:t>
            </a:r>
          </a:p>
          <a:p>
            <a:r>
              <a:rPr lang="tr-TR" sz="2400" b="1" dirty="0" err="1"/>
              <a:t>Anksiyete</a:t>
            </a:r>
            <a:r>
              <a:rPr lang="tr-TR" sz="2400" b="1" dirty="0"/>
              <a:t>: </a:t>
            </a:r>
            <a:r>
              <a:rPr lang="tr-TR" sz="2400" dirty="0"/>
              <a:t>mevcut ve belirgin bir tehdit olmamasına karşın algılanan potansiyel tehdidin neden olduğu bir duygu</a:t>
            </a:r>
            <a:r>
              <a:rPr lang="en-US" sz="2400" dirty="0"/>
              <a:t> </a:t>
            </a:r>
            <a:endParaRPr lang="tr-TR" sz="2400" dirty="0"/>
          </a:p>
          <a:p>
            <a:r>
              <a:rPr lang="tr-TR" sz="2400" dirty="0"/>
              <a:t>Merkez: </a:t>
            </a:r>
            <a:r>
              <a:rPr lang="tr-TR" sz="2400" dirty="0" err="1"/>
              <a:t>Sa</a:t>
            </a:r>
            <a:r>
              <a:rPr lang="en-US" sz="2400" dirty="0" err="1"/>
              <a:t>ntral</a:t>
            </a:r>
            <a:r>
              <a:rPr lang="en-US" sz="2400" dirty="0"/>
              <a:t> </a:t>
            </a:r>
            <a:r>
              <a:rPr lang="tr-TR" sz="2400" dirty="0"/>
              <a:t>ve</a:t>
            </a:r>
            <a:r>
              <a:rPr lang="en-US" sz="2400" dirty="0"/>
              <a:t> lateral amygdala </a:t>
            </a:r>
            <a:r>
              <a:rPr lang="tr-TR" sz="2400" dirty="0"/>
              <a:t>-</a:t>
            </a:r>
            <a:r>
              <a:rPr lang="en-US" sz="2400" dirty="0"/>
              <a:t>h</a:t>
            </a:r>
            <a:r>
              <a:rPr lang="tr-TR" sz="2400" dirty="0"/>
              <a:t>i</a:t>
            </a:r>
            <a:r>
              <a:rPr lang="en-US" sz="2400" dirty="0" err="1"/>
              <a:t>pothalamus</a:t>
            </a:r>
            <a:r>
              <a:rPr lang="en-US" sz="2400" dirty="0"/>
              <a:t> </a:t>
            </a:r>
            <a:r>
              <a:rPr lang="tr-TR" sz="2400" dirty="0"/>
              <a:t>-</a:t>
            </a:r>
            <a:r>
              <a:rPr lang="en-US" sz="2400" dirty="0"/>
              <a:t>dorsal periaqueductal gr</a:t>
            </a:r>
            <a:r>
              <a:rPr lang="tr-TR" sz="2400" dirty="0"/>
              <a:t>i madde arası</a:t>
            </a:r>
            <a:r>
              <a:rPr lang="en-US" sz="2400" dirty="0"/>
              <a:t>. </a:t>
            </a:r>
            <a:endParaRPr lang="tr-TR" sz="2400" dirty="0"/>
          </a:p>
          <a:p>
            <a:r>
              <a:rPr lang="tr-TR" sz="2400" dirty="0" err="1"/>
              <a:t>Nöromodülatörler</a:t>
            </a:r>
            <a:r>
              <a:rPr lang="tr-TR" sz="2400" dirty="0"/>
              <a:t>: G</a:t>
            </a:r>
            <a:r>
              <a:rPr lang="en-US" sz="2400" dirty="0" err="1"/>
              <a:t>lutamate</a:t>
            </a:r>
            <a:r>
              <a:rPr lang="en-US" sz="2400" dirty="0"/>
              <a:t>, diazepam-binding inhibitor, cholecystokinin, alpha </a:t>
            </a:r>
            <a:r>
              <a:rPr lang="en-US" sz="2400" dirty="0" err="1"/>
              <a:t>melanocytestimulating</a:t>
            </a:r>
            <a:r>
              <a:rPr lang="en-US" sz="2400" dirty="0"/>
              <a:t> hormone</a:t>
            </a:r>
            <a:r>
              <a:rPr lang="tr-TR" sz="2400" dirty="0"/>
              <a:t>, </a:t>
            </a:r>
            <a:r>
              <a:rPr lang="en-US" sz="2400" dirty="0" err="1"/>
              <a:t>corticotrophic</a:t>
            </a:r>
            <a:r>
              <a:rPr lang="en-US" sz="2400" dirty="0"/>
              <a:t> releasing factor</a:t>
            </a:r>
            <a:r>
              <a:rPr lang="tr-TR" sz="2400" dirty="0"/>
              <a:t>, </a:t>
            </a:r>
            <a:r>
              <a:rPr lang="en-US" sz="2400" dirty="0"/>
              <a:t>neuropeptide y </a:t>
            </a:r>
            <a:r>
              <a:rPr lang="tr-TR" sz="2400" dirty="0"/>
              <a:t>(inhibitör)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6614" y="1124745"/>
            <a:ext cx="3606959" cy="240026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1007BF85-00DA-46CB-8933-4E273C91B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5125" y="3665675"/>
            <a:ext cx="2853175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60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8F97A01-9C3C-48EB-9847-6C1ECDE4D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PANİK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18B81A-9284-4638-A929-D7BD5A44C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7466045" cy="3715609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Hayatta kalmak için birincil bakıcının dikkatini çekme </a:t>
            </a:r>
          </a:p>
          <a:p>
            <a:r>
              <a:rPr lang="tr-TR" dirty="0"/>
              <a:t>Evcil hayvanlarda bağlı oldukları canlının ortamda bulunmaması</a:t>
            </a:r>
          </a:p>
          <a:p>
            <a:r>
              <a:rPr lang="tr-TR" dirty="0"/>
              <a:t>Merkez: D</a:t>
            </a:r>
            <a:r>
              <a:rPr lang="en-US" dirty="0" err="1"/>
              <a:t>orsal</a:t>
            </a:r>
            <a:r>
              <a:rPr lang="en-US" dirty="0"/>
              <a:t> periaqueductal gr</a:t>
            </a:r>
            <a:r>
              <a:rPr lang="tr-TR" dirty="0"/>
              <a:t>i madde- </a:t>
            </a:r>
            <a:r>
              <a:rPr lang="en-US" dirty="0"/>
              <a:t>anterior cingulate. </a:t>
            </a:r>
            <a:endParaRPr lang="tr-TR" dirty="0"/>
          </a:p>
          <a:p>
            <a:r>
              <a:rPr lang="tr-TR" dirty="0" err="1"/>
              <a:t>Nöromodülatörler</a:t>
            </a:r>
            <a:r>
              <a:rPr lang="tr-TR" dirty="0"/>
              <a:t>: </a:t>
            </a:r>
            <a:r>
              <a:rPr lang="en-US" dirty="0"/>
              <a:t>glutamate</a:t>
            </a:r>
            <a:r>
              <a:rPr lang="tr-TR" dirty="0"/>
              <a:t>, </a:t>
            </a:r>
            <a:r>
              <a:rPr lang="en-US" dirty="0" err="1"/>
              <a:t>corticotrophic</a:t>
            </a:r>
            <a:r>
              <a:rPr lang="en-US" dirty="0"/>
              <a:t> releasing factor</a:t>
            </a:r>
            <a:endParaRPr lang="tr-TR" dirty="0"/>
          </a:p>
          <a:p>
            <a:r>
              <a:rPr lang="tr-TR" dirty="0"/>
              <a:t>Panik sistemi inhibitörleri: </a:t>
            </a:r>
            <a:r>
              <a:rPr lang="en-US" dirty="0"/>
              <a:t>opioid</a:t>
            </a:r>
            <a:r>
              <a:rPr lang="tr-TR" dirty="0" err="1"/>
              <a:t>ler</a:t>
            </a:r>
            <a:r>
              <a:rPr lang="en-US" dirty="0"/>
              <a:t>, </a:t>
            </a:r>
            <a:r>
              <a:rPr lang="en-US" dirty="0" err="1"/>
              <a:t>prola</a:t>
            </a:r>
            <a:r>
              <a:rPr lang="tr-TR" dirty="0"/>
              <a:t>k</a:t>
            </a:r>
            <a:r>
              <a:rPr lang="en-US" dirty="0"/>
              <a:t>tin and o</a:t>
            </a:r>
            <a:r>
              <a:rPr lang="tr-TR" dirty="0" err="1"/>
              <a:t>ksitosin</a:t>
            </a:r>
            <a:r>
              <a:rPr lang="en-US" dirty="0"/>
              <a:t>. </a:t>
            </a:r>
            <a:endParaRPr lang="tr-TR" dirty="0"/>
          </a:p>
          <a:p>
            <a:r>
              <a:rPr lang="tr-TR" dirty="0"/>
              <a:t>Ayrılık </a:t>
            </a:r>
            <a:r>
              <a:rPr lang="tr-TR" dirty="0" err="1"/>
              <a:t>anksiyetesi</a:t>
            </a:r>
            <a:r>
              <a:rPr lang="tr-TR" dirty="0"/>
              <a:t> nedenleri: Panik, korku-</a:t>
            </a:r>
            <a:r>
              <a:rPr lang="tr-TR" dirty="0" err="1"/>
              <a:t>anksiyete</a:t>
            </a:r>
            <a:r>
              <a:rPr lang="tr-TR" dirty="0"/>
              <a:t>, istek giderme</a:t>
            </a:r>
            <a:r>
              <a:rPr lang="en-US" dirty="0"/>
              <a:t>, </a:t>
            </a:r>
            <a:r>
              <a:rPr lang="tr-TR" dirty="0" err="1"/>
              <a:t>frustrasyon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2277" y="1682029"/>
            <a:ext cx="3337456" cy="2356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237558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</Words>
  <Application>Microsoft Office PowerPoint</Application>
  <PresentationFormat>Geniş ekran</PresentationFormat>
  <Paragraphs>34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5</vt:i4>
      </vt:variant>
    </vt:vector>
  </HeadingPairs>
  <TitlesOfParts>
    <vt:vector size="11" baseType="lpstr">
      <vt:lpstr>Abril Fatface</vt:lpstr>
      <vt:lpstr>Arial</vt:lpstr>
      <vt:lpstr>Calibri</vt:lpstr>
      <vt:lpstr>Calibri Light</vt:lpstr>
      <vt:lpstr>Office Teması</vt:lpstr>
      <vt:lpstr>1_Office Teması</vt:lpstr>
      <vt:lpstr>DUYGULAR </vt:lpstr>
      <vt:lpstr>İstek giderme (seeking)</vt:lpstr>
      <vt:lpstr>FRUSTRASYON</vt:lpstr>
      <vt:lpstr>KORKU (ANKSİYETE)</vt:lpstr>
      <vt:lpstr>PANİK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nailmert bıçakcı</dc:creator>
  <cp:lastModifiedBy>nailmert bıçakcı</cp:lastModifiedBy>
  <cp:revision>1</cp:revision>
  <dcterms:created xsi:type="dcterms:W3CDTF">2025-09-09T11:46:56Z</dcterms:created>
  <dcterms:modified xsi:type="dcterms:W3CDTF">2025-09-09T11:47:04Z</dcterms:modified>
</cp:coreProperties>
</file>