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77953-52B7-4B66-B2B4-D93F216D656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1A14F-9182-497B-ACD7-C1681786876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</a:p>
          <a:p>
            <a:r>
              <a:rPr lang="tr-TR" dirty="0" smtClean="0"/>
              <a:t>TÜRK BÜTÇE SİSTEMİ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Merkezi Yönetim Bütçesi</a:t>
            </a:r>
            <a:endParaRPr lang="tr-TR" dirty="0"/>
          </a:p>
          <a:p>
            <a:r>
              <a:rPr lang="tr-TR" dirty="0"/>
              <a:t>Merkezi yönetim bütçesi 5018 sayılı Kamu Mali Yönetimi ve Kontrol kanununa ekli (|), (II) ve (lll) sayılı cetvellerde yer alan kamu idarelerinin bütçelerinden oluşur. 3 kısımda incelenir: Genel Bütçe, Özel Bütçe, Düzenleyici ve Denetleyici Kurum Bütçesi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a) Genel Bütçe</a:t>
            </a:r>
          </a:p>
          <a:p>
            <a:r>
              <a:rPr lang="tr-TR" dirty="0"/>
              <a:t>Devlet tüzel kişiliğine dahildir.</a:t>
            </a:r>
          </a:p>
          <a:p>
            <a:r>
              <a:rPr lang="tr-TR" dirty="0"/>
              <a:t>5018 sayılı kanunda I sayılı cetvelde yer alan kamu idarelerinin bütçeleridir.</a:t>
            </a:r>
          </a:p>
          <a:p>
            <a:r>
              <a:rPr lang="tr-TR" dirty="0"/>
              <a:t>Birimlerin kendi tüzel kişilikleri yoktur.</a:t>
            </a:r>
          </a:p>
          <a:p>
            <a:r>
              <a:rPr lang="tr-TR" dirty="0"/>
              <a:t>Birimlerin kendi özel gelirleri yoktur.</a:t>
            </a:r>
          </a:p>
          <a:p>
            <a:r>
              <a:rPr lang="tr-TR" dirty="0"/>
              <a:t>Bütçe finansmanı ağırlıklı olarak vergilerle sağlanır.</a:t>
            </a:r>
          </a:p>
          <a:p>
            <a:r>
              <a:rPr lang="tr-TR" dirty="0"/>
              <a:t>Bütçe hazırlanırken, önce gider bütçesi sonra gelir bütçesi hazırlanır. Sosyal devlet anlayışına uygundur.</a:t>
            </a:r>
          </a:p>
          <a:p>
            <a:r>
              <a:rPr lang="tr-TR" dirty="0"/>
              <a:t>Muhasebe hizmetleri, Maliye Bakanlığı eli ile yürütülür.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b) Özel Bütçe</a:t>
            </a:r>
          </a:p>
          <a:p>
            <a:r>
              <a:rPr lang="tr-TR" dirty="0"/>
              <a:t>5018 sayılı kanunda II sayılı cetvelde yer alır.</a:t>
            </a:r>
          </a:p>
          <a:p>
            <a:r>
              <a:rPr lang="tr-TR" dirty="0"/>
              <a:t>Bir bakanlığa bağlı veya ilgili olarak belirli bir kamu hizmetini yürütmek üzere kurulur.</a:t>
            </a:r>
          </a:p>
          <a:p>
            <a:r>
              <a:rPr lang="tr-TR" dirty="0"/>
              <a:t>Kuruluş ve çalışma esasları özel kanunlarla düzenlenir.</a:t>
            </a:r>
          </a:p>
          <a:p>
            <a:r>
              <a:rPr lang="tr-TR" dirty="0"/>
              <a:t>Giderlerin gelirlerini karşılayamaması durumunda hazine yardımı alırlar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Özel bütçeli idareler bütçelerini hazırlarken; hazırlanması, görüşülmesi gibi konularda genel bütçenin tabi olduğu esas ve usuller uygulanır.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Düzenleyici ve Denetleyici Kurumlar</a:t>
            </a:r>
            <a:endParaRPr lang="tr-TR" dirty="0"/>
          </a:p>
          <a:p>
            <a:r>
              <a:rPr lang="tr-TR" dirty="0"/>
              <a:t>5018 sayılı kanunda III sayılı cetvelde yer alır.</a:t>
            </a:r>
          </a:p>
          <a:p>
            <a:r>
              <a:rPr lang="tr-TR" dirty="0"/>
              <a:t>Özel kanunlarla oluşturulur.</a:t>
            </a:r>
          </a:p>
          <a:p>
            <a:r>
              <a:rPr lang="tr-TR" dirty="0"/>
              <a:t>Kurul, kurum veya üst kurul şeklinde teşkilatlanır.</a:t>
            </a:r>
          </a:p>
          <a:p>
            <a:r>
              <a:rPr lang="tr-TR" dirty="0"/>
              <a:t>Bütçe hazırlık çalışmaları kapsamında finansman cetveli hazırlarlar.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Finansman Cetveli: Bütçede açık varsa nasıl karşılanacağı veya bütçede fazla var ise nasıl değerlendirileceğini gösterir. </a:t>
            </a:r>
          </a:p>
          <a:p>
            <a:r>
              <a:rPr lang="tr-TR" dirty="0" smtClean="0"/>
              <a:t> Bütçelerini Eylül sonuna kadar doğrudan TBMM ve Maliye Bakanlığı’na gönderirler.</a:t>
            </a:r>
          </a:p>
          <a:p>
            <a:r>
              <a:rPr lang="tr-TR" dirty="0" smtClean="0"/>
              <a:t>Sayıştay Denetimine tabidirler. (01.01.2006 tarihinden itibaren)</a:t>
            </a:r>
          </a:p>
          <a:p>
            <a:r>
              <a:rPr lang="tr-TR" dirty="0" smtClean="0"/>
              <a:t>Düzenleyici ve denetleyici kurumlar: 3’er aylık dönemler itibarıyla oluşacak gelir fazlaları, 3 ayda bir izleyen ayın 15’ine kadar genel bütçeye aktarılır.</a:t>
            </a:r>
          </a:p>
          <a:p>
            <a:r>
              <a:rPr lang="tr-TR" dirty="0" smtClean="0"/>
              <a:t> Eğer ödenmez ise gecikme zammıyla takip ve tahsili başlar </a:t>
            </a:r>
          </a:p>
          <a:p>
            <a:r>
              <a:rPr lang="tr-TR" dirty="0" smtClean="0"/>
              <a:t> Kendi mal varlıkları ve gelirleri vardır. Ödenekleri yetmez ise hazine yardımı alırlar.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Ill. Sayılı Cetvel: Düzenleyici ve Denetleyici Kurumlar</a:t>
            </a:r>
          </a:p>
          <a:p>
            <a:r>
              <a:rPr lang="tr-TR" dirty="0"/>
              <a:t>Radyo ve Televizyon Üst </a:t>
            </a:r>
            <a:r>
              <a:rPr lang="tr-TR" dirty="0" smtClean="0"/>
              <a:t>Kurulu</a:t>
            </a:r>
          </a:p>
          <a:p>
            <a:r>
              <a:rPr lang="tr-TR" dirty="0" smtClean="0"/>
              <a:t> </a:t>
            </a:r>
            <a:r>
              <a:rPr lang="tr-TR" dirty="0"/>
              <a:t>2. Bilgi Teknolojileri ve İletişim Kurumu</a:t>
            </a:r>
          </a:p>
          <a:p>
            <a:r>
              <a:rPr lang="tr-TR" dirty="0" smtClean="0"/>
              <a:t>3. Sermaye </a:t>
            </a:r>
            <a:r>
              <a:rPr lang="tr-TR" dirty="0"/>
              <a:t>Piyasası Kurulu </a:t>
            </a:r>
            <a:endParaRPr lang="tr-TR" dirty="0" smtClean="0"/>
          </a:p>
          <a:p>
            <a:r>
              <a:rPr lang="tr-TR" dirty="0" smtClean="0"/>
              <a:t>4</a:t>
            </a:r>
            <a:r>
              <a:rPr lang="tr-TR" dirty="0"/>
              <a:t>. Bankacılık Düzenleme ve Denetleme Kurulu</a:t>
            </a:r>
          </a:p>
          <a:p>
            <a:r>
              <a:rPr lang="tr-TR" dirty="0" smtClean="0"/>
              <a:t>5. Kamu </a:t>
            </a:r>
            <a:r>
              <a:rPr lang="tr-TR" dirty="0"/>
              <a:t>İhale Kurumu</a:t>
            </a:r>
          </a:p>
          <a:p>
            <a:r>
              <a:rPr lang="tr-TR" dirty="0" smtClean="0"/>
              <a:t>6. Rekabet </a:t>
            </a:r>
            <a:r>
              <a:rPr lang="tr-TR" dirty="0"/>
              <a:t>Kurumu </a:t>
            </a:r>
            <a:endParaRPr lang="tr-TR" dirty="0" smtClean="0"/>
          </a:p>
          <a:p>
            <a:r>
              <a:rPr lang="tr-TR" dirty="0" smtClean="0"/>
              <a:t>7</a:t>
            </a:r>
            <a:r>
              <a:rPr lang="tr-TR" dirty="0"/>
              <a:t>. Tütün ve Alkol Piyasası Düzenleme Kurumu</a:t>
            </a:r>
          </a:p>
          <a:p>
            <a:r>
              <a:rPr lang="tr-TR" dirty="0" smtClean="0"/>
              <a:t>8. Enerji </a:t>
            </a:r>
            <a:r>
              <a:rPr lang="tr-TR" dirty="0"/>
              <a:t>Piyasası Düzenleme ve Denetleme Kurumu</a:t>
            </a:r>
          </a:p>
          <a:p>
            <a:r>
              <a:rPr lang="tr-TR" dirty="0" smtClean="0"/>
              <a:t>9. Kamu </a:t>
            </a:r>
            <a:r>
              <a:rPr lang="tr-TR" dirty="0"/>
              <a:t>Gözetimi, Muhasebe ve Denetim Standartları Kurumu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Güvenlik Kurumları Bütçeleri</a:t>
            </a:r>
          </a:p>
          <a:p>
            <a:r>
              <a:rPr lang="tr-TR" dirty="0"/>
              <a:t>5018 sayılı kanunda IV sayılı cetvelde yer alır.</a:t>
            </a:r>
          </a:p>
          <a:p>
            <a:r>
              <a:rPr lang="tr-TR" dirty="0" smtClean="0"/>
              <a:t>IV sayılı </a:t>
            </a:r>
            <a:r>
              <a:rPr lang="tr-TR" dirty="0"/>
              <a:t>cetvelde sosyal güvenlik kurumları içerisinde; Sosyal Güvenlik Kurumu . Türk İş Kurumu Genel Müdürlüğü yer alır.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BÜTÇE SİSTEMİ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İdari ve mali açıdan özerk bir yapıya sahiptir. Kamu tüzel kişilikleri vardır.</a:t>
            </a:r>
          </a:p>
          <a:p>
            <a:r>
              <a:rPr lang="tr-TR" dirty="0" smtClean="0"/>
              <a:t>Çalışma ve Sosyal Güvenlik Bakanlığı’nın ilgili kuruluşudur.</a:t>
            </a:r>
          </a:p>
          <a:p>
            <a:r>
              <a:rPr lang="tr-TR" dirty="0" smtClean="0"/>
              <a:t>Merkezi Yönetim kapsamında yer alır.</a:t>
            </a:r>
          </a:p>
          <a:p>
            <a:r>
              <a:rPr lang="tr-TR" dirty="0" smtClean="0"/>
              <a:t>Ödenekleri yetmez ise “hazine yardımı” alırlar.</a:t>
            </a:r>
          </a:p>
          <a:p>
            <a:r>
              <a:rPr lang="tr-TR" dirty="0" smtClean="0"/>
              <a:t>Sayıştay denetimine tabidirler.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427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KAMU MALİYESİ</vt:lpstr>
      <vt:lpstr>TÜRK BÜTÇE SİSTEMİ</vt:lpstr>
      <vt:lpstr>TÜRK BÜTÇE SİSTEMİ</vt:lpstr>
      <vt:lpstr>TÜRK BÜTÇE SİSTEMİ</vt:lpstr>
      <vt:lpstr>TÜRK BÜTÇE SİSTEMİ</vt:lpstr>
      <vt:lpstr>TÜRK BÜTÇE SİSTEMİ</vt:lpstr>
      <vt:lpstr>TÜRK BÜTÇE SİSTEMİ</vt:lpstr>
      <vt:lpstr>TÜRK BÜTÇE SİSTEMİ</vt:lpstr>
      <vt:lpstr>TÜRK BÜTÇE SİSTEMİ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2020-05-06T13:59:04Z</dcterms:created>
  <dcterms:modified xsi:type="dcterms:W3CDTF">2020-05-06T14:05:34Z</dcterms:modified>
</cp:coreProperties>
</file>