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59" r:id="rId3"/>
    <p:sldId id="260" r:id="rId4"/>
    <p:sldId id="261" r:id="rId5"/>
    <p:sldId id="262" r:id="rId6"/>
    <p:sldId id="263" r:id="rId7"/>
    <p:sldId id="264" r:id="rId8"/>
    <p:sldId id="265" r:id="rId9"/>
    <p:sldId id="267"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ORGANİZASYON </a:t>
            </a:r>
            <a:r>
              <a:rPr lang="tr-TR" dirty="0" smtClean="0"/>
              <a:t>kavramı ve ilişkili kavramlar</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1</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ORGANİZASYON YAPISINI BELİRLEYEN UNSURLAR</a:t>
            </a:r>
          </a:p>
        </p:txBody>
      </p:sp>
      <p:sp>
        <p:nvSpPr>
          <p:cNvPr id="3" name="İçerik Yer Tutucusu 2"/>
          <p:cNvSpPr>
            <a:spLocks noGrp="1"/>
          </p:cNvSpPr>
          <p:nvPr>
            <p:ph idx="1"/>
          </p:nvPr>
        </p:nvSpPr>
        <p:spPr/>
        <p:txBody>
          <a:bodyPr>
            <a:normAutofit fontScale="40000" lnSpcReduction="20000"/>
          </a:bodyPr>
          <a:lstStyle/>
          <a:p>
            <a:r>
              <a:rPr lang="tr-TR" sz="5000" dirty="0" smtClean="0"/>
              <a:t>4- KONTROL ALANI, </a:t>
            </a:r>
            <a:endParaRPr lang="tr-TR" sz="5000" dirty="0"/>
          </a:p>
          <a:p>
            <a:r>
              <a:rPr lang="tr-TR" sz="5000" dirty="0"/>
              <a:t>5- KADEME SAYISI (Basık, sivri</a:t>
            </a:r>
            <a:r>
              <a:rPr lang="tr-TR" sz="5000" dirty="0" smtClean="0"/>
              <a:t>)</a:t>
            </a:r>
            <a:endParaRPr lang="tr-TR" sz="5000" dirty="0"/>
          </a:p>
          <a:p>
            <a:r>
              <a:rPr lang="tr-TR" sz="5000" dirty="0"/>
              <a:t>6- MERKEZİLEŞME </a:t>
            </a:r>
            <a:r>
              <a:rPr lang="tr-TR" sz="5000" dirty="0" smtClean="0"/>
              <a:t>DERECESİ</a:t>
            </a:r>
            <a:endParaRPr lang="tr-TR" sz="5000" dirty="0"/>
          </a:p>
          <a:p>
            <a:r>
              <a:rPr lang="tr-TR" sz="5000" dirty="0"/>
              <a:t>7- ÇARPAŞIKLIK DERECESİ Organizasyonun yatay, dikey ve coğrafi olarak yayılma derecesidir</a:t>
            </a:r>
            <a:r>
              <a:rPr lang="tr-TR" sz="5000" dirty="0" smtClean="0"/>
              <a:t>.</a:t>
            </a:r>
            <a:endParaRPr lang="tr-TR" sz="5000" dirty="0"/>
          </a:p>
          <a:p>
            <a:r>
              <a:rPr lang="tr-TR" sz="5000" dirty="0"/>
              <a:t>8- BÖLÜMLERE </a:t>
            </a:r>
            <a:r>
              <a:rPr lang="tr-TR" sz="5000" dirty="0" smtClean="0"/>
              <a:t>AYIRMA</a:t>
            </a:r>
            <a:endParaRPr lang="tr-TR" sz="5000" dirty="0"/>
          </a:p>
          <a:p>
            <a:r>
              <a:rPr lang="tr-TR" sz="5000" dirty="0"/>
              <a:t>9- EMİR KOMUTA VE KURMAY YAPILARIN OLUŞTURULMASI – KOMİTE VE </a:t>
            </a:r>
            <a:r>
              <a:rPr lang="tr-TR" sz="5000" dirty="0" smtClean="0"/>
              <a:t>GRUPLAR</a:t>
            </a:r>
            <a:endParaRPr lang="tr-TR" sz="5000" dirty="0"/>
          </a:p>
          <a:p>
            <a:r>
              <a:rPr lang="tr-TR" sz="5000" dirty="0"/>
              <a:t>10- HABERLEŞME KANALLARI VE ŞEKLİ</a:t>
            </a:r>
          </a:p>
          <a:p>
            <a:endParaRPr lang="tr-TR" dirty="0"/>
          </a:p>
        </p:txBody>
      </p:sp>
    </p:spTree>
    <p:extLst>
      <p:ext uri="{BB962C8B-B14F-4D97-AF65-F5344CB8AC3E}">
        <p14:creationId xmlns:p14="http://schemas.microsoft.com/office/powerpoint/2010/main" val="1319928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smtClean="0"/>
              <a:t/>
            </a:r>
            <a:br>
              <a:rPr lang="tr-TR" sz="2800" dirty="0" smtClean="0"/>
            </a:br>
            <a:r>
              <a:rPr lang="tr-TR" sz="2800" dirty="0" smtClean="0"/>
              <a:t>ORGANİZASYON / ÖRGÜT / TEŞKİLAT</a:t>
            </a:r>
            <a:r>
              <a:rPr lang="tr-TR" sz="2800" dirty="0"/>
              <a:t/>
            </a:r>
            <a:br>
              <a:rPr lang="tr-TR" sz="2800" dirty="0"/>
            </a:br>
            <a:endParaRPr lang="tr-TR" sz="2800" dirty="0"/>
          </a:p>
        </p:txBody>
      </p:sp>
      <p:sp>
        <p:nvSpPr>
          <p:cNvPr id="3" name="İçerik Yer Tutucusu 2"/>
          <p:cNvSpPr>
            <a:spLocks noGrp="1"/>
          </p:cNvSpPr>
          <p:nvPr>
            <p:ph idx="1"/>
          </p:nvPr>
        </p:nvSpPr>
        <p:spPr/>
        <p:txBody>
          <a:bodyPr>
            <a:normAutofit fontScale="77500" lnSpcReduction="20000"/>
          </a:bodyPr>
          <a:lstStyle/>
          <a:p>
            <a:endParaRPr lang="tr-TR" dirty="0"/>
          </a:p>
          <a:p>
            <a:r>
              <a:rPr lang="tr-TR" sz="2600" dirty="0" smtClean="0"/>
              <a:t>belirlenen amaçları başarmak için iki ya da daha fazla kişinin </a:t>
            </a:r>
            <a:r>
              <a:rPr lang="tr-TR" sz="2600" dirty="0" err="1" smtClean="0"/>
              <a:t>eşgüdümlenmiş</a:t>
            </a:r>
            <a:r>
              <a:rPr lang="tr-TR" sz="2600" dirty="0" smtClean="0"/>
              <a:t> bir şekilde çalıştıkları yapıdır. </a:t>
            </a:r>
          </a:p>
          <a:p>
            <a:r>
              <a:rPr lang="tr-TR" sz="2600" dirty="0" smtClean="0"/>
              <a:t>insan – iş – teknoloji faktörlerini birleştiren yapıdır</a:t>
            </a:r>
          </a:p>
          <a:p>
            <a:r>
              <a:rPr lang="tr-TR" sz="2600" dirty="0" smtClean="0"/>
              <a:t>bir işletmedeki işleri, mevkileri, çalışanları ve çalışanlar arasındaki </a:t>
            </a:r>
            <a:r>
              <a:rPr lang="tr-TR" sz="2600" dirty="0" err="1" smtClean="0"/>
              <a:t>otarite</a:t>
            </a:r>
            <a:r>
              <a:rPr lang="tr-TR" sz="2600" dirty="0" smtClean="0"/>
              <a:t> ve haberleşme ilişkilerini gösteren yapıdır.</a:t>
            </a:r>
          </a:p>
          <a:p>
            <a:r>
              <a:rPr lang="tr-TR" sz="2600" dirty="0" smtClean="0"/>
              <a:t>kişilerin tek başına gerçekleştiremeyecekleri amaçları başkaları ile bir araya gelerek bir grup halinde çaba, bilgi ve yeteneklerini birleştirerek gerçekleştirmelerini sağlayan bir işbölümü ve koordinasyon sistemidir.</a:t>
            </a:r>
            <a:endParaRPr lang="tr-TR" sz="2600" dirty="0"/>
          </a:p>
        </p:txBody>
      </p:sp>
    </p:spTree>
    <p:extLst>
      <p:ext uri="{BB962C8B-B14F-4D97-AF65-F5344CB8AC3E}">
        <p14:creationId xmlns:p14="http://schemas.microsoft.com/office/powerpoint/2010/main" val="863471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a:t>ORGANİZASYON </a:t>
            </a:r>
            <a:r>
              <a:rPr lang="tr-TR" dirty="0" smtClean="0"/>
              <a:t>/ ORGANİZE </a:t>
            </a:r>
            <a:r>
              <a:rPr lang="tr-TR" dirty="0"/>
              <a:t>ETME </a:t>
            </a:r>
            <a:r>
              <a:rPr lang="tr-TR" dirty="0" smtClean="0"/>
              <a:t>/ ÖRGÜTLEME</a:t>
            </a:r>
            <a:r>
              <a:rPr lang="tr-TR" dirty="0"/>
              <a:t/>
            </a:r>
            <a:br>
              <a:rPr lang="tr-TR" dirty="0"/>
            </a:br>
            <a:endParaRPr lang="tr-TR" dirty="0"/>
          </a:p>
        </p:txBody>
      </p:sp>
      <p:sp>
        <p:nvSpPr>
          <p:cNvPr id="3" name="İçerik Yer Tutucusu 2"/>
          <p:cNvSpPr>
            <a:spLocks noGrp="1"/>
          </p:cNvSpPr>
          <p:nvPr>
            <p:ph idx="1"/>
          </p:nvPr>
        </p:nvSpPr>
        <p:spPr/>
        <p:txBody>
          <a:bodyPr>
            <a:normAutofit fontScale="70000" lnSpcReduction="20000"/>
          </a:bodyPr>
          <a:lstStyle/>
          <a:p>
            <a:pPr algn="just"/>
            <a:endParaRPr lang="tr-TR" dirty="0"/>
          </a:p>
          <a:p>
            <a:pPr algn="just"/>
            <a:r>
              <a:rPr lang="tr-TR" sz="3000" dirty="0" smtClean="0"/>
              <a:t>organizasyon bir düzen veya düzenlemeyi ifade eder. </a:t>
            </a:r>
          </a:p>
          <a:p>
            <a:pPr algn="just"/>
            <a:r>
              <a:rPr lang="tr-TR" sz="3000" dirty="0" smtClean="0"/>
              <a:t>(bozuk bir organizasyon, iyi bir organizasyon…)</a:t>
            </a:r>
          </a:p>
          <a:p>
            <a:pPr algn="just"/>
            <a:endParaRPr lang="tr-TR" sz="3000" dirty="0" smtClean="0"/>
          </a:p>
          <a:p>
            <a:pPr algn="just"/>
            <a:r>
              <a:rPr lang="tr-TR" sz="3000" dirty="0" smtClean="0"/>
              <a:t>iş – iş                (organizasyonun yapılandırılması)</a:t>
            </a:r>
          </a:p>
          <a:p>
            <a:pPr algn="just"/>
            <a:r>
              <a:rPr lang="tr-TR" sz="3000" dirty="0" smtClean="0"/>
              <a:t>iş – insan           (personel seçim ve atanması)</a:t>
            </a:r>
          </a:p>
          <a:p>
            <a:pPr algn="just"/>
            <a:r>
              <a:rPr lang="tr-TR" sz="3000" dirty="0" smtClean="0"/>
              <a:t>insan – insan      (organizasyonun işleyişi)</a:t>
            </a:r>
          </a:p>
          <a:p>
            <a:pPr marL="0" indent="0" algn="just">
              <a:buNone/>
            </a:pPr>
            <a:r>
              <a:rPr lang="tr-TR" sz="3000" dirty="0" smtClean="0"/>
              <a:t>arasındaki ilişkilerdeki düzen ve düzenlemelerdir.</a:t>
            </a:r>
          </a:p>
          <a:p>
            <a:pPr algn="just"/>
            <a:endParaRPr lang="tr-TR" sz="3000" dirty="0" smtClean="0"/>
          </a:p>
        </p:txBody>
      </p:sp>
    </p:spTree>
    <p:extLst>
      <p:ext uri="{BB962C8B-B14F-4D97-AF65-F5344CB8AC3E}">
        <p14:creationId xmlns:p14="http://schemas.microsoft.com/office/powerpoint/2010/main" val="528771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
            </a:r>
            <a:br>
              <a:rPr lang="tr-TR" sz="2800" dirty="0" smtClean="0"/>
            </a:br>
            <a:r>
              <a:rPr lang="tr-TR" sz="2800" dirty="0"/>
              <a:t>ORGANİZASYON / ORGANİZE ETME / ÖRGÜTLEME</a:t>
            </a:r>
            <a:endParaRPr lang="tr-TR" sz="2800" dirty="0"/>
          </a:p>
        </p:txBody>
      </p:sp>
      <p:sp>
        <p:nvSpPr>
          <p:cNvPr id="3" name="İçerik Yer Tutucusu 2"/>
          <p:cNvSpPr>
            <a:spLocks noGrp="1"/>
          </p:cNvSpPr>
          <p:nvPr>
            <p:ph idx="1"/>
          </p:nvPr>
        </p:nvSpPr>
        <p:spPr/>
        <p:txBody>
          <a:bodyPr/>
          <a:lstStyle/>
          <a:p>
            <a:r>
              <a:rPr lang="tr-TR" dirty="0"/>
              <a:t>organizasyon yapısının oluşturulması ile ilgili faaliyetler topluluğunu ifade </a:t>
            </a:r>
            <a:r>
              <a:rPr lang="tr-TR" dirty="0" smtClean="0"/>
              <a:t>eder</a:t>
            </a:r>
            <a:endParaRPr lang="tr-TR" dirty="0"/>
          </a:p>
          <a:p>
            <a:r>
              <a:rPr lang="tr-TR" dirty="0"/>
              <a:t>örgütün görevlerini </a:t>
            </a:r>
            <a:r>
              <a:rPr lang="tr-TR" dirty="0" err="1"/>
              <a:t>eşgümleyen</a:t>
            </a:r>
            <a:r>
              <a:rPr lang="tr-TR" dirty="0"/>
              <a:t> ve kontrol eden yapı ve süreçlerin belirlenmesidir</a:t>
            </a:r>
            <a:r>
              <a:rPr lang="tr-TR" dirty="0" smtClean="0"/>
              <a:t>.</a:t>
            </a:r>
            <a:endParaRPr lang="tr-TR" dirty="0"/>
          </a:p>
          <a:p>
            <a:r>
              <a:rPr lang="tr-TR" dirty="0"/>
              <a:t>tarif geliştirmedir (tariflerin işin özelliğine, kişilerin özelliklerine, işletme amaçlarına uygun olması gerekir)</a:t>
            </a:r>
          </a:p>
          <a:p>
            <a:endParaRPr lang="tr-TR" dirty="0"/>
          </a:p>
        </p:txBody>
      </p:sp>
    </p:spTree>
    <p:extLst>
      <p:ext uri="{BB962C8B-B14F-4D97-AF65-F5344CB8AC3E}">
        <p14:creationId xmlns:p14="http://schemas.microsoft.com/office/powerpoint/2010/main" val="2219529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smtClean="0"/>
              <a:t/>
            </a:r>
            <a:br>
              <a:rPr lang="tr-TR" sz="2800" dirty="0" smtClean="0"/>
            </a:br>
            <a:r>
              <a:rPr lang="tr-TR" sz="2800" dirty="0" smtClean="0"/>
              <a:t>ÖRGÜTLEME </a:t>
            </a:r>
            <a:r>
              <a:rPr lang="tr-TR" sz="2800" dirty="0"/>
              <a:t>SÜRECİ</a:t>
            </a:r>
            <a:br>
              <a:rPr lang="tr-TR" sz="2800" dirty="0"/>
            </a:br>
            <a:endParaRPr lang="tr-TR" sz="2800" dirty="0"/>
          </a:p>
        </p:txBody>
      </p:sp>
      <p:sp>
        <p:nvSpPr>
          <p:cNvPr id="3" name="İçerik Yer Tutucusu 2"/>
          <p:cNvSpPr>
            <a:spLocks noGrp="1"/>
          </p:cNvSpPr>
          <p:nvPr>
            <p:ph idx="1"/>
          </p:nvPr>
        </p:nvSpPr>
        <p:spPr/>
        <p:txBody>
          <a:bodyPr>
            <a:normAutofit fontScale="47500" lnSpcReduction="20000"/>
          </a:bodyPr>
          <a:lstStyle/>
          <a:p>
            <a:endParaRPr lang="tr-TR" dirty="0"/>
          </a:p>
          <a:p>
            <a:r>
              <a:rPr lang="tr-TR" sz="4000" dirty="0" smtClean="0"/>
              <a:t>1- amaç ve hedeflerin saptanması</a:t>
            </a:r>
          </a:p>
          <a:p>
            <a:r>
              <a:rPr lang="tr-TR" sz="4000" dirty="0" smtClean="0"/>
              <a:t>2- yapılması gerekli işlerin (işlevlerin) belirlenmesi</a:t>
            </a:r>
          </a:p>
          <a:p>
            <a:r>
              <a:rPr lang="tr-TR" sz="4000" dirty="0" smtClean="0"/>
              <a:t>3- insan kaynaklarının değerlendirilmesi</a:t>
            </a:r>
          </a:p>
          <a:p>
            <a:r>
              <a:rPr lang="tr-TR" sz="4000" dirty="0" smtClean="0"/>
              <a:t>4- fiziksel olanakların değerlendirilmesi</a:t>
            </a:r>
          </a:p>
          <a:p>
            <a:r>
              <a:rPr lang="tr-TR" sz="4000" dirty="0" smtClean="0"/>
              <a:t>5- işlevlerin,, fiziksel olanakların ve insan kaynaklarının  örgütsel bir yapı içinde gruplandırılması (bölümlere ayırma)</a:t>
            </a:r>
          </a:p>
          <a:p>
            <a:r>
              <a:rPr lang="tr-TR" sz="4000" dirty="0" smtClean="0"/>
              <a:t>6- yetki ve sorumlulukların saptanması</a:t>
            </a:r>
          </a:p>
          <a:p>
            <a:r>
              <a:rPr lang="tr-TR" sz="4000" dirty="0" smtClean="0"/>
              <a:t>7- hesap verme</a:t>
            </a:r>
            <a:endParaRPr lang="tr-TR" sz="4000" dirty="0"/>
          </a:p>
        </p:txBody>
      </p:sp>
    </p:spTree>
    <p:extLst>
      <p:ext uri="{BB962C8B-B14F-4D97-AF65-F5344CB8AC3E}">
        <p14:creationId xmlns:p14="http://schemas.microsoft.com/office/powerpoint/2010/main" val="3169372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BİÇİMSEL – BİÇİMSEL OLMAYAN ÖRGÜT YAPISI</a:t>
            </a:r>
            <a:endParaRPr lang="tr-TR" dirty="0"/>
          </a:p>
        </p:txBody>
      </p:sp>
      <p:sp>
        <p:nvSpPr>
          <p:cNvPr id="3" name="İçerik Yer Tutucusu 2"/>
          <p:cNvSpPr>
            <a:spLocks noGrp="1"/>
          </p:cNvSpPr>
          <p:nvPr>
            <p:ph idx="1"/>
          </p:nvPr>
        </p:nvSpPr>
        <p:spPr/>
        <p:txBody>
          <a:bodyPr/>
          <a:lstStyle/>
          <a:p>
            <a:endParaRPr lang="tr-TR" dirty="0" smtClean="0"/>
          </a:p>
          <a:p>
            <a:r>
              <a:rPr lang="tr-TR" dirty="0" smtClean="0"/>
              <a:t>formel (biçimsel) organizasyon yapısı; önceden bilinçli olarak ve belirli bir amaç doğrultusunda oluşturulan ilişkiler topluluğudur.</a:t>
            </a:r>
          </a:p>
          <a:p>
            <a:pPr marL="0" indent="0">
              <a:buNone/>
            </a:pPr>
            <a:endParaRPr lang="tr-TR" dirty="0" smtClean="0"/>
          </a:p>
          <a:p>
            <a:r>
              <a:rPr lang="tr-TR" dirty="0" err="1" smtClean="0"/>
              <a:t>informel</a:t>
            </a:r>
            <a:r>
              <a:rPr lang="tr-TR" dirty="0" smtClean="0"/>
              <a:t> (biçimsel olmayan) organizasyon yapısı; kendiliğinden, doğal olarak, bilinçli bir tasarım olmadan ortaya çıkan ilişkilerin ifade ettiği yapıdır. </a:t>
            </a:r>
            <a:endParaRPr lang="tr-TR" dirty="0"/>
          </a:p>
        </p:txBody>
      </p:sp>
    </p:spTree>
    <p:extLst>
      <p:ext uri="{BB962C8B-B14F-4D97-AF65-F5344CB8AC3E}">
        <p14:creationId xmlns:p14="http://schemas.microsoft.com/office/powerpoint/2010/main" val="2770462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46539"/>
            <a:ext cx="9603275" cy="1307216"/>
          </a:xfrm>
        </p:spPr>
        <p:txBody>
          <a:bodyPr>
            <a:normAutofit fontScale="90000"/>
          </a:bodyPr>
          <a:lstStyle/>
          <a:p>
            <a:pPr algn="ctr"/>
            <a:r>
              <a:rPr lang="tr-TR" sz="2800" dirty="0" smtClean="0"/>
              <a:t/>
            </a:r>
            <a:br>
              <a:rPr lang="tr-TR" sz="2800" dirty="0" smtClean="0"/>
            </a:br>
            <a:r>
              <a:rPr lang="tr-TR" dirty="0"/>
              <a:t>ORGANİZASYON YAPISINI BELİRLEYEN </a:t>
            </a:r>
            <a:r>
              <a:rPr lang="tr-TR" dirty="0" smtClean="0"/>
              <a:t>UNSURLAR</a:t>
            </a:r>
            <a:br>
              <a:rPr lang="tr-TR" dirty="0" smtClean="0"/>
            </a:br>
            <a:r>
              <a:rPr lang="tr-TR" dirty="0"/>
              <a:t>1- AMAÇ </a:t>
            </a:r>
            <a:br>
              <a:rPr lang="tr-TR" dirty="0"/>
            </a:b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endParaRPr lang="tr-TR" dirty="0"/>
          </a:p>
          <a:p>
            <a:r>
              <a:rPr lang="tr-TR" dirty="0" smtClean="0"/>
              <a:t>MEKANİK ÖRGÜT YAPISI</a:t>
            </a:r>
            <a:endParaRPr lang="tr-TR" dirty="0"/>
          </a:p>
          <a:p>
            <a:r>
              <a:rPr lang="tr-TR" dirty="0"/>
              <a:t>İşler uzmanlaşmış işlere bölünmüştür.</a:t>
            </a:r>
          </a:p>
          <a:p>
            <a:r>
              <a:rPr lang="tr-TR" dirty="0"/>
              <a:t>Görevler katı bir biçimde tanımlanmıştır.</a:t>
            </a:r>
          </a:p>
          <a:p>
            <a:r>
              <a:rPr lang="tr-TR" dirty="0"/>
              <a:t>Katı yetki düzeni  ve denetim (dışarıdan kontrol)</a:t>
            </a:r>
          </a:p>
          <a:p>
            <a:r>
              <a:rPr lang="tr-TR" dirty="0"/>
              <a:t>Çok sayıda kural</a:t>
            </a:r>
          </a:p>
          <a:p>
            <a:r>
              <a:rPr lang="tr-TR" dirty="0"/>
              <a:t>Görevlerin denetimi ve bilgi üretimi üst yönetimce gerçekleştirilir</a:t>
            </a:r>
          </a:p>
          <a:p>
            <a:r>
              <a:rPr lang="tr-TR" dirty="0"/>
              <a:t>İletişim dikeydir.</a:t>
            </a:r>
          </a:p>
          <a:p>
            <a:endParaRPr lang="tr-TR" dirty="0"/>
          </a:p>
        </p:txBody>
      </p:sp>
    </p:spTree>
    <p:extLst>
      <p:ext uri="{BB962C8B-B14F-4D97-AF65-F5344CB8AC3E}">
        <p14:creationId xmlns:p14="http://schemas.microsoft.com/office/powerpoint/2010/main" val="1216506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a:t>ORGANİK ÖRGÜT YAPISI</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Çalışanlar </a:t>
            </a:r>
            <a:r>
              <a:rPr lang="tr-TR" dirty="0"/>
              <a:t>bölümün ortak görevine katkı sağlarlar</a:t>
            </a:r>
          </a:p>
          <a:p>
            <a:r>
              <a:rPr lang="tr-TR" dirty="0"/>
              <a:t>Görevler çalışanların etkileşimleri yoluyla düzenlenir ve yeniden tanımlanır.</a:t>
            </a:r>
          </a:p>
          <a:p>
            <a:r>
              <a:rPr lang="tr-TR" dirty="0"/>
              <a:t>Yetki düzeni ve denetim azdır. (oto kontrol)</a:t>
            </a:r>
          </a:p>
          <a:p>
            <a:r>
              <a:rPr lang="tr-TR" dirty="0"/>
              <a:t>Kurallar azdır.</a:t>
            </a:r>
          </a:p>
          <a:p>
            <a:r>
              <a:rPr lang="tr-TR" dirty="0"/>
              <a:t>İşlerin denetimi ve bilgi üretimi organizasyonun her yanına dağılmıştır.</a:t>
            </a:r>
          </a:p>
          <a:p>
            <a:r>
              <a:rPr lang="tr-TR" dirty="0"/>
              <a:t>İletişim yataydır.</a:t>
            </a:r>
          </a:p>
          <a:p>
            <a:endParaRPr lang="tr-TR" dirty="0"/>
          </a:p>
          <a:p>
            <a:endParaRPr lang="tr-TR" dirty="0"/>
          </a:p>
          <a:p>
            <a:endParaRPr lang="tr-TR" dirty="0"/>
          </a:p>
        </p:txBody>
      </p:sp>
    </p:spTree>
    <p:extLst>
      <p:ext uri="{BB962C8B-B14F-4D97-AF65-F5344CB8AC3E}">
        <p14:creationId xmlns:p14="http://schemas.microsoft.com/office/powerpoint/2010/main" val="2103958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a:t>ORGANİZASYON YAPISINI BELİRLEYEN UNSURLAR</a:t>
            </a:r>
            <a:br>
              <a:rPr lang="tr-TR" dirty="0"/>
            </a:br>
            <a:endParaRPr lang="tr-TR" dirty="0"/>
          </a:p>
        </p:txBody>
      </p:sp>
      <p:sp>
        <p:nvSpPr>
          <p:cNvPr id="3" name="İçerik Yer Tutucusu 2"/>
          <p:cNvSpPr>
            <a:spLocks noGrp="1"/>
          </p:cNvSpPr>
          <p:nvPr>
            <p:ph idx="1"/>
          </p:nvPr>
        </p:nvSpPr>
        <p:spPr/>
        <p:txBody>
          <a:bodyPr/>
          <a:lstStyle/>
          <a:p>
            <a:r>
              <a:rPr lang="tr-TR" dirty="0"/>
              <a:t>2- İŞBÖLÜMÜ VE UZMANLIK DERECESİ (öncelik kullanılacak teknolojinin ve işlerin nasıl yapılacağının belirlenmesine dayalı uzmanlaşma mı? Yoksa performans ve motivasyon işlerin ve işleri yapacak olanların hep birlikte ele alınmasına mı bağlı olacak?)</a:t>
            </a:r>
          </a:p>
          <a:p>
            <a:endParaRPr lang="tr-TR" dirty="0"/>
          </a:p>
          <a:p>
            <a:r>
              <a:rPr lang="tr-TR" dirty="0"/>
              <a:t>3- FORMALLEŞME DERECESİ Bir organizasyonda işler görülürken belirli ilke ve yöntemlerin kullanım derecesidir. Neyin, ne zaman, nerede, nasıl ve kimin tarafından yapılacağının belirlenmesidir.</a:t>
            </a:r>
          </a:p>
        </p:txBody>
      </p:sp>
    </p:spTree>
    <p:extLst>
      <p:ext uri="{BB962C8B-B14F-4D97-AF65-F5344CB8AC3E}">
        <p14:creationId xmlns:p14="http://schemas.microsoft.com/office/powerpoint/2010/main" val="227498704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241</TotalTime>
  <Words>492</Words>
  <Application>Microsoft Office PowerPoint</Application>
  <PresentationFormat>Geniş ekran</PresentationFormat>
  <Paragraphs>67</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Gill Sans MT</vt:lpstr>
      <vt:lpstr>Gallery</vt:lpstr>
      <vt:lpstr>ORGANİZASYON kavramı ve ilişkili kavramlar</vt:lpstr>
      <vt:lpstr> ORGANİZASYON / ÖRGÜT / TEŞKİLAT </vt:lpstr>
      <vt:lpstr> ORGANİZASYON / ORGANİZE ETME / ÖRGÜTLEME </vt:lpstr>
      <vt:lpstr> ORGANİZASYON / ORGANİZE ETME / ÖRGÜTLEME</vt:lpstr>
      <vt:lpstr> ÖRGÜTLEME SÜRECİ </vt:lpstr>
      <vt:lpstr> BİÇİMSEL – BİÇİMSEL OLMAYAN ÖRGÜT YAPISI</vt:lpstr>
      <vt:lpstr> ORGANİZASYON YAPISINI BELİRLEYEN UNSURLAR 1- AMAÇ   </vt:lpstr>
      <vt:lpstr> ORGANİK ÖRGÜT YAPISI </vt:lpstr>
      <vt:lpstr> ORGANİZASYON YAPISINI BELİRLEYEN UNSURLAR </vt:lpstr>
      <vt:lpstr>ORGANİZASYON YAPISINI BELİRLEYEN UNSURLAR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5</cp:revision>
  <dcterms:created xsi:type="dcterms:W3CDTF">2020-01-16T09:17:34Z</dcterms:created>
  <dcterms:modified xsi:type="dcterms:W3CDTF">2020-01-17T08:45:32Z</dcterms:modified>
</cp:coreProperties>
</file>