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6" r:id="rId2"/>
    <p:sldId id="287" r:id="rId3"/>
    <p:sldId id="288" r:id="rId4"/>
    <p:sldId id="289" r:id="rId5"/>
    <p:sldId id="290" r:id="rId6"/>
    <p:sldId id="291" r:id="rId7"/>
    <p:sldId id="292" r:id="rId8"/>
    <p:sldId id="293" r:id="rId9"/>
    <p:sldId id="294" r:id="rId10"/>
    <p:sldId id="295" r:id="rId11"/>
    <p:sldId id="296" r:id="rId12"/>
    <p:sldId id="297" r:id="rId13"/>
    <p:sldId id="298" r:id="rId14"/>
    <p:sldId id="299" r:id="rId15"/>
    <p:sldId id="300" r:id="rId16"/>
    <p:sldId id="301" r:id="rId17"/>
    <p:sldId id="302" r:id="rId18"/>
    <p:sldId id="303" r:id="rId19"/>
    <p:sldId id="304" r:id="rId20"/>
    <p:sldId id="305" r:id="rId21"/>
    <p:sldId id="306" r:id="rId22"/>
    <p:sldId id="307" r:id="rId23"/>
    <p:sldId id="308" r:id="rId24"/>
    <p:sldId id="309" r:id="rId25"/>
    <p:sldId id="310" r:id="rId26"/>
    <p:sldId id="311" r:id="rId27"/>
    <p:sldId id="312" r:id="rId28"/>
    <p:sldId id="313" r:id="rId29"/>
    <p:sldId id="314" r:id="rId30"/>
    <p:sldId id="315" r:id="rId31"/>
    <p:sldId id="316" r:id="rId32"/>
    <p:sldId id="317" r:id="rId33"/>
    <p:sldId id="318" r:id="rId34"/>
    <p:sldId id="319" r:id="rId35"/>
    <p:sldId id="320" r:id="rId36"/>
    <p:sldId id="321" r:id="rId37"/>
    <p:sldId id="322" r:id="rId38"/>
    <p:sldId id="323" r:id="rId39"/>
    <p:sldId id="324" r:id="rId40"/>
    <p:sldId id="325" r:id="rId41"/>
    <p:sldId id="326" r:id="rId42"/>
    <p:sldId id="327" r:id="rId43"/>
    <p:sldId id="328" r:id="rId44"/>
    <p:sldId id="329" r:id="rId45"/>
    <p:sldId id="330" r:id="rId46"/>
    <p:sldId id="331" r:id="rId47"/>
    <p:sldId id="332" r:id="rId48"/>
    <p:sldId id="333" r:id="rId49"/>
    <p:sldId id="334" r:id="rId50"/>
    <p:sldId id="335" r:id="rId51"/>
    <p:sldId id="336" r:id="rId52"/>
    <p:sldId id="337" r:id="rId53"/>
    <p:sldId id="338" r:id="rId54"/>
    <p:sldId id="339" r:id="rId5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3" autoAdjust="0"/>
    <p:restoredTop sz="94660"/>
  </p:normalViewPr>
  <p:slideViewPr>
    <p:cSldViewPr snapToGrid="0">
      <p:cViewPr varScale="1">
        <p:scale>
          <a:sx n="91" d="100"/>
          <a:sy n="91" d="100"/>
        </p:scale>
        <p:origin x="39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10489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247578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139907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260264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4219045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135149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8D5B7361-C55B-4E03-9FC5-1C1F3D2343E8}" type="datetimeFigureOut">
              <a:rPr lang="tr-TR" smtClean="0"/>
              <a:t>11.5.2018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372166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D5B7361-C55B-4E03-9FC5-1C1F3D2343E8}" type="datetimeFigureOut">
              <a:rPr lang="tr-TR" smtClean="0"/>
              <a:t>11.5.2018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184144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B7361-C55B-4E03-9FC5-1C1F3D2343E8}" type="datetimeFigureOut">
              <a:rPr lang="tr-TR" smtClean="0"/>
              <a:t>11.5.2018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20618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414451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507248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5B7361-C55B-4E03-9FC5-1C1F3D2343E8}" type="datetimeFigureOut">
              <a:rPr lang="tr-TR" smtClean="0"/>
              <a:t>11.5.2018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84B414-1926-4A54-B194-8949C0EDFAE4}" type="slidenum">
              <a:rPr lang="tr-TR" smtClean="0"/>
              <a:t>‹#›</a:t>
            </a:fld>
            <a:endParaRPr lang="tr-TR"/>
          </a:p>
        </p:txBody>
      </p:sp>
    </p:spTree>
    <p:extLst>
      <p:ext uri="{BB962C8B-B14F-4D97-AF65-F5344CB8AC3E}">
        <p14:creationId xmlns:p14="http://schemas.microsoft.com/office/powerpoint/2010/main" val="3855557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Algoritma-1</a:t>
            </a:r>
            <a:endParaRPr lang="tr-TR" dirty="0"/>
          </a:p>
        </p:txBody>
      </p:sp>
      <p:sp>
        <p:nvSpPr>
          <p:cNvPr id="3" name="Content Placeholder 2"/>
          <p:cNvSpPr>
            <a:spLocks noGrp="1"/>
          </p:cNvSpPr>
          <p:nvPr>
            <p:ph idx="1"/>
          </p:nvPr>
        </p:nvSpPr>
        <p:spPr/>
        <p:txBody>
          <a:bodyPr/>
          <a:lstStyle/>
          <a:p>
            <a:pPr marL="0" indent="0">
              <a:buNone/>
            </a:pPr>
            <a:r>
              <a:rPr lang="tr-TR" dirty="0" smtClean="0"/>
              <a:t>Program nedir?</a:t>
            </a:r>
          </a:p>
          <a:p>
            <a:pPr marL="0" indent="0">
              <a:buNone/>
            </a:pPr>
            <a:r>
              <a:rPr lang="tr-TR" dirty="0"/>
              <a:t>Günlük hayattaki rutin bir işi bilgisayar aracılığı ile hızlı, kolay ve doğru bir şekilde yapabilmek için gerekli komutların bilgisayar ortamında yazılmasıyla ortaya çıkan uygulamalara program adı verilir. </a:t>
            </a:r>
            <a:endParaRPr lang="tr-TR" dirty="0" smtClean="0"/>
          </a:p>
          <a:p>
            <a:pPr marL="0" indent="0">
              <a:buNone/>
            </a:pPr>
            <a:endParaRPr lang="tr-TR" dirty="0"/>
          </a:p>
          <a:p>
            <a:pPr marL="0" indent="0">
              <a:buNone/>
            </a:pPr>
            <a:r>
              <a:rPr lang="tr-TR" dirty="0" smtClean="0"/>
              <a:t>Bir </a:t>
            </a:r>
            <a:r>
              <a:rPr lang="tr-TR" dirty="0"/>
              <a:t>programın hazırlanması için kullanılan uygulamalara programlama dili adı verilir.</a:t>
            </a:r>
          </a:p>
        </p:txBody>
      </p:sp>
    </p:spTree>
    <p:extLst>
      <p:ext uri="{BB962C8B-B14F-4D97-AF65-F5344CB8AC3E}">
        <p14:creationId xmlns:p14="http://schemas.microsoft.com/office/powerpoint/2010/main" val="4130929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Algoritma-10</a:t>
            </a:r>
            <a:endParaRPr lang="tr-TR" dirty="0"/>
          </a:p>
        </p:txBody>
      </p:sp>
      <p:sp>
        <p:nvSpPr>
          <p:cNvPr id="3" name="Content Placeholder 2"/>
          <p:cNvSpPr>
            <a:spLocks noGrp="1"/>
          </p:cNvSpPr>
          <p:nvPr>
            <p:ph idx="1"/>
          </p:nvPr>
        </p:nvSpPr>
        <p:spPr/>
        <p:txBody>
          <a:bodyPr>
            <a:normAutofit lnSpcReduction="10000"/>
          </a:bodyPr>
          <a:lstStyle/>
          <a:p>
            <a:pPr marL="0" indent="0">
              <a:buNone/>
            </a:pPr>
            <a:r>
              <a:rPr lang="tr-TR" b="1" dirty="0"/>
              <a:t>Değişkene değer atama</a:t>
            </a:r>
            <a:endParaRPr lang="tr-TR" dirty="0"/>
          </a:p>
          <a:p>
            <a:pPr marL="0" indent="0">
              <a:buNone/>
            </a:pPr>
            <a:r>
              <a:rPr lang="tr-TR" dirty="0"/>
              <a:t>Algoritmada bir değişken tanımlanırken aynı zamanda da içerisine de ilk değeri atanmış olmaktadır. Boy=0 denildiğinde sayısal bir değişken ve aynı zamanda da içerisinde sıfır olsun denilmiştir. </a:t>
            </a:r>
            <a:endParaRPr lang="tr-TR" dirty="0" smtClean="0"/>
          </a:p>
          <a:p>
            <a:pPr marL="0" indent="0">
              <a:buNone/>
            </a:pPr>
            <a:endParaRPr lang="tr-TR" dirty="0"/>
          </a:p>
          <a:p>
            <a:pPr marL="0" indent="0">
              <a:buNone/>
            </a:pPr>
            <a:r>
              <a:rPr lang="tr-TR" dirty="0"/>
              <a:t>Boy=0 </a:t>
            </a:r>
          </a:p>
          <a:p>
            <a:pPr marL="0" indent="0">
              <a:buNone/>
            </a:pPr>
            <a:r>
              <a:rPr lang="tr-TR" dirty="0" smtClean="0"/>
              <a:t>Boy=25</a:t>
            </a:r>
          </a:p>
          <a:p>
            <a:pPr marL="0" indent="0">
              <a:buNone/>
            </a:pPr>
            <a:endParaRPr lang="tr-TR" dirty="0"/>
          </a:p>
          <a:p>
            <a:pPr marL="0" indent="0">
              <a:buNone/>
            </a:pPr>
            <a:r>
              <a:rPr lang="tr-TR" dirty="0"/>
              <a:t>Ardı ardına iki satır yazıldı, bunlardan ilki değişkeni tanımlama ve değer atama, ikincisi de onun değerini değiştirme yani atama yapılmış oldu.</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905275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Algoritma-11</a:t>
            </a:r>
            <a:endParaRPr lang="tr-TR" dirty="0"/>
          </a:p>
        </p:txBody>
      </p:sp>
      <p:sp>
        <p:nvSpPr>
          <p:cNvPr id="3" name="Content Placeholder 2"/>
          <p:cNvSpPr>
            <a:spLocks noGrp="1"/>
          </p:cNvSpPr>
          <p:nvPr>
            <p:ph idx="1"/>
          </p:nvPr>
        </p:nvSpPr>
        <p:spPr/>
        <p:txBody>
          <a:bodyPr>
            <a:normAutofit/>
          </a:bodyPr>
          <a:lstStyle/>
          <a:p>
            <a:pPr marL="0" indent="0">
              <a:buNone/>
            </a:pPr>
            <a:r>
              <a:rPr lang="tr-TR" b="1" dirty="0"/>
              <a:t>Değişken isimlendirme:</a:t>
            </a:r>
            <a:endParaRPr lang="tr-TR" dirty="0"/>
          </a:p>
          <a:p>
            <a:pPr marL="0" indent="0">
              <a:buNone/>
            </a:pPr>
            <a:r>
              <a:rPr lang="tr-TR" dirty="0"/>
              <a:t>Değişkenlere isim verilirken bazı kurallara uyulması gereklidir. Bu kurallardan bazıları programcılığın bazıları da daha düzenli program yazabilmek için bizim koyacağımız kurallar olacaktır.</a:t>
            </a:r>
          </a:p>
          <a:p>
            <a:r>
              <a:rPr lang="tr-TR" dirty="0" smtClean="0"/>
              <a:t>Türkçe </a:t>
            </a:r>
            <a:r>
              <a:rPr lang="tr-TR" dirty="0"/>
              <a:t>karakter kullanılmaz . orn:İ,Ş,Ö,Ç...</a:t>
            </a:r>
          </a:p>
          <a:p>
            <a:r>
              <a:rPr lang="tr-TR" dirty="0"/>
              <a:t>Özel karakter kullanılmaz. :, $, !, ^, (, ) ... </a:t>
            </a:r>
          </a:p>
          <a:p>
            <a:r>
              <a:rPr lang="tr-TR" dirty="0" smtClean="0"/>
              <a:t>Sadece </a:t>
            </a:r>
            <a:r>
              <a:rPr lang="tr-TR" dirty="0"/>
              <a:t>_ kullanılabilir. Örnek: sayi_1</a:t>
            </a:r>
          </a:p>
          <a:p>
            <a:r>
              <a:rPr lang="tr-TR" dirty="0" smtClean="0"/>
              <a:t>Değiken </a:t>
            </a:r>
            <a:r>
              <a:rPr lang="tr-TR" dirty="0"/>
              <a:t>adı içindeki bilgiyi anımsatmalı</a:t>
            </a:r>
          </a:p>
          <a:p>
            <a:r>
              <a:rPr lang="tr-TR" dirty="0" smtClean="0"/>
              <a:t>Değiken </a:t>
            </a:r>
            <a:r>
              <a:rPr lang="tr-TR" dirty="0"/>
              <a:t>adı programlama dili komut ve fonksiyonları olmamalı</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9456571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Algoritma-12</a:t>
            </a:r>
            <a:endParaRPr lang="tr-TR" dirty="0"/>
          </a:p>
        </p:txBody>
      </p:sp>
      <p:sp>
        <p:nvSpPr>
          <p:cNvPr id="3" name="Content Placeholder 2"/>
          <p:cNvSpPr>
            <a:spLocks noGrp="1"/>
          </p:cNvSpPr>
          <p:nvPr>
            <p:ph idx="1"/>
          </p:nvPr>
        </p:nvSpPr>
        <p:spPr/>
        <p:txBody>
          <a:bodyPr>
            <a:normAutofit lnSpcReduction="10000"/>
          </a:bodyPr>
          <a:lstStyle/>
          <a:p>
            <a:pPr marL="0" indent="0">
              <a:buNone/>
            </a:pPr>
            <a:r>
              <a:rPr lang="tr-TR" b="1" dirty="0"/>
              <a:t>Değişken isimlendirme:</a:t>
            </a:r>
            <a:endParaRPr lang="tr-TR" dirty="0"/>
          </a:p>
          <a:p>
            <a:pPr marL="0" indent="0">
              <a:buNone/>
            </a:pPr>
            <a:r>
              <a:rPr lang="tr-TR" b="1" dirty="0"/>
              <a:t>Örnek:</a:t>
            </a:r>
            <a:r>
              <a:rPr lang="tr-TR" dirty="0"/>
              <a:t> 	s=”Demircan”		</a:t>
            </a:r>
            <a:r>
              <a:rPr lang="tr-TR" dirty="0">
                <a:sym typeface="Wingdings" panose="05000000000000000000" pitchFamily="2" charset="2"/>
              </a:rPr>
              <a:t></a:t>
            </a:r>
            <a:r>
              <a:rPr lang="tr-TR" dirty="0"/>
              <a:t>yanlış isimlendirme</a:t>
            </a:r>
          </a:p>
          <a:p>
            <a:pPr marL="0" indent="0">
              <a:buNone/>
            </a:pPr>
            <a:r>
              <a:rPr lang="tr-TR" dirty="0"/>
              <a:t>		</a:t>
            </a:r>
            <a:r>
              <a:rPr lang="tr-TR" dirty="0" smtClean="0"/>
              <a:t>soyadi</a:t>
            </a:r>
            <a:r>
              <a:rPr lang="tr-TR" dirty="0"/>
              <a:t>=”Demircan”	</a:t>
            </a:r>
            <a:r>
              <a:rPr lang="tr-TR" dirty="0">
                <a:sym typeface="Wingdings" panose="05000000000000000000" pitchFamily="2" charset="2"/>
              </a:rPr>
              <a:t></a:t>
            </a:r>
            <a:r>
              <a:rPr lang="tr-TR" dirty="0"/>
              <a:t>doğru</a:t>
            </a:r>
          </a:p>
          <a:p>
            <a:pPr marL="0" lvl="0" indent="0">
              <a:buNone/>
            </a:pPr>
            <a:r>
              <a:rPr lang="tr-TR" dirty="0"/>
              <a:t>Eğer birden fazla kelimeden olusuyorsa ilk kelime hariç diğer kelimelerin ilk harfleri büyük olmalı. </a:t>
            </a:r>
          </a:p>
          <a:p>
            <a:pPr marL="0" lvl="0" indent="0">
              <a:buNone/>
            </a:pPr>
            <a:endParaRPr lang="tr-TR" b="1" dirty="0"/>
          </a:p>
          <a:p>
            <a:pPr marL="0" lvl="0" indent="0">
              <a:buNone/>
            </a:pPr>
            <a:r>
              <a:rPr lang="tr-TR" b="1" dirty="0" smtClean="0"/>
              <a:t>Örnek</a:t>
            </a:r>
            <a:r>
              <a:rPr lang="tr-TR" b="1" dirty="0"/>
              <a:t>: 	</a:t>
            </a:r>
            <a:endParaRPr lang="tr-TR" dirty="0"/>
          </a:p>
          <a:p>
            <a:pPr marL="0" indent="0">
              <a:buNone/>
            </a:pPr>
            <a:r>
              <a:rPr lang="tr-TR" dirty="0"/>
              <a:t>ogrdogumyeri--&gt;yanlıs isimlendirme</a:t>
            </a:r>
          </a:p>
          <a:p>
            <a:pPr marL="0" indent="0">
              <a:buNone/>
            </a:pPr>
            <a:r>
              <a:rPr lang="tr-TR" dirty="0"/>
              <a:t>ogrDogumYeri--&gt;dogru isimlendirme</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5501995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Algoritma-13</a:t>
            </a:r>
            <a:endParaRPr lang="tr-TR" dirty="0"/>
          </a:p>
        </p:txBody>
      </p:sp>
      <p:sp>
        <p:nvSpPr>
          <p:cNvPr id="3" name="Content Placeholder 2"/>
          <p:cNvSpPr>
            <a:spLocks noGrp="1"/>
          </p:cNvSpPr>
          <p:nvPr>
            <p:ph idx="1"/>
          </p:nvPr>
        </p:nvSpPr>
        <p:spPr/>
        <p:txBody>
          <a:bodyPr>
            <a:normAutofit/>
          </a:bodyPr>
          <a:lstStyle/>
          <a:p>
            <a:pPr marL="0" indent="0">
              <a:buNone/>
            </a:pPr>
            <a:r>
              <a:rPr lang="tr-TR" b="1" dirty="0"/>
              <a:t>İlişkisel operatörler (kıyaslama)</a:t>
            </a:r>
            <a:endParaRPr lang="tr-TR" dirty="0"/>
          </a:p>
          <a:p>
            <a:r>
              <a:rPr lang="tr-TR" dirty="0"/>
              <a:t>küçüktür		&lt;</a:t>
            </a:r>
          </a:p>
          <a:p>
            <a:r>
              <a:rPr lang="tr-TR" dirty="0"/>
              <a:t>büyüktür 		&gt;</a:t>
            </a:r>
          </a:p>
          <a:p>
            <a:r>
              <a:rPr lang="tr-TR" dirty="0"/>
              <a:t>büyük yada eşit 	&gt;=</a:t>
            </a:r>
          </a:p>
          <a:p>
            <a:r>
              <a:rPr lang="tr-TR" dirty="0"/>
              <a:t>küçük yada eşit 	&lt;=</a:t>
            </a:r>
          </a:p>
          <a:p>
            <a:r>
              <a:rPr lang="tr-TR" dirty="0"/>
              <a:t>eşit			=</a:t>
            </a:r>
          </a:p>
          <a:p>
            <a:r>
              <a:rPr lang="tr-TR" dirty="0"/>
              <a:t>eşit değil		&lt;&gt;</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357600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Algoritma-14</a:t>
            </a:r>
            <a:endParaRPr lang="tr-TR" dirty="0"/>
          </a:p>
        </p:txBody>
      </p:sp>
      <p:sp>
        <p:nvSpPr>
          <p:cNvPr id="3" name="Content Placeholder 2"/>
          <p:cNvSpPr>
            <a:spLocks noGrp="1"/>
          </p:cNvSpPr>
          <p:nvPr>
            <p:ph idx="1"/>
          </p:nvPr>
        </p:nvSpPr>
        <p:spPr/>
        <p:txBody>
          <a:bodyPr>
            <a:normAutofit/>
          </a:bodyPr>
          <a:lstStyle/>
          <a:p>
            <a:pPr marL="0" indent="0">
              <a:buNone/>
            </a:pPr>
            <a:r>
              <a:rPr lang="tr-TR" b="1" dirty="0"/>
              <a:t>Koşul İfadeleri</a:t>
            </a:r>
            <a:endParaRPr lang="tr-TR" dirty="0"/>
          </a:p>
          <a:p>
            <a:pPr marL="0" indent="0">
              <a:buNone/>
            </a:pPr>
            <a:r>
              <a:rPr lang="tr-TR" dirty="0"/>
              <a:t>Algoritma yapılarında çoğu zaman belli koşullar sağlandığı sürece geçerli olan durumlar vardır. Bu günlük hayattaki problemlerde de böyledir. Örneğin yağmur yağıyorsa şemsiyeni aç. Bu tip ifadeler</a:t>
            </a:r>
          </a:p>
          <a:p>
            <a:pPr marL="0" indent="0">
              <a:buNone/>
            </a:pPr>
            <a:r>
              <a:rPr lang="tr-TR" dirty="0"/>
              <a:t>Eger kosul ise islem</a:t>
            </a:r>
          </a:p>
          <a:p>
            <a:pPr marL="0" indent="0">
              <a:buNone/>
            </a:pPr>
            <a:r>
              <a:rPr lang="tr-TR" dirty="0"/>
              <a:t>Eger kosul ise islem1 degilse islem2</a:t>
            </a:r>
          </a:p>
          <a:p>
            <a:pPr marL="0" indent="0">
              <a:buNone/>
            </a:pPr>
            <a:r>
              <a:rPr lang="tr-TR" dirty="0"/>
              <a:t>gibi kullanılır. Bu, programlama dillerinde IF  deyimine karşılık gelir.</a:t>
            </a:r>
          </a:p>
          <a:p>
            <a:pPr marL="0" indent="0">
              <a:buNone/>
            </a:pPr>
            <a:r>
              <a:rPr lang="tr-TR" dirty="0"/>
              <a:t>“Eğer” den sonraki koşulun sonucu doğru ise “ise” den sonraki, yanlış ise “değilse” den sonraki işlem yapılır.</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8940095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Algoritma-15</a:t>
            </a:r>
            <a:endParaRPr lang="tr-TR" dirty="0"/>
          </a:p>
        </p:txBody>
      </p:sp>
      <p:sp>
        <p:nvSpPr>
          <p:cNvPr id="3" name="Content Placeholder 2"/>
          <p:cNvSpPr>
            <a:spLocks noGrp="1"/>
          </p:cNvSpPr>
          <p:nvPr>
            <p:ph idx="1"/>
          </p:nvPr>
        </p:nvSpPr>
        <p:spPr/>
        <p:txBody>
          <a:bodyPr>
            <a:normAutofit/>
          </a:bodyPr>
          <a:lstStyle/>
          <a:p>
            <a:pPr marL="0" indent="0">
              <a:buNone/>
            </a:pPr>
            <a:r>
              <a:rPr lang="tr-TR" b="1" dirty="0"/>
              <a:t>Koşul İfadeleri</a:t>
            </a:r>
            <a:endParaRPr lang="tr-TR" dirty="0"/>
          </a:p>
          <a:p>
            <a:pPr marL="0" indent="0">
              <a:buNone/>
            </a:pPr>
            <a:r>
              <a:rPr lang="tr-TR" b="1" dirty="0"/>
              <a:t>Örnek:</a:t>
            </a:r>
            <a:endParaRPr lang="tr-TR" dirty="0"/>
          </a:p>
          <a:p>
            <a:pPr marL="0" indent="0">
              <a:buNone/>
            </a:pPr>
            <a:r>
              <a:rPr lang="tr-TR" dirty="0"/>
              <a:t>Sayi=5 	sayi kutucuğuna 5 değeri konulmuş olsun</a:t>
            </a:r>
          </a:p>
          <a:p>
            <a:pPr marL="0" indent="0">
              <a:buNone/>
            </a:pPr>
            <a:r>
              <a:rPr lang="tr-TR" dirty="0"/>
              <a:t>Eger sayi&gt;3 ise x=5</a:t>
            </a:r>
          </a:p>
          <a:p>
            <a:pPr marL="0" indent="0">
              <a:buNone/>
            </a:pPr>
            <a:r>
              <a:rPr lang="tr-TR" dirty="0"/>
              <a:t>Burada sayi değişkeni içerisinde 5 olduğu için sayi&gt;3 durumu da sağlandığı için x değişkenin yeni değeri artık 5 olmuştur.</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6932451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Algoritma-16</a:t>
            </a:r>
            <a:endParaRPr lang="tr-TR" dirty="0"/>
          </a:p>
        </p:txBody>
      </p:sp>
      <p:sp>
        <p:nvSpPr>
          <p:cNvPr id="3" name="Content Placeholder 2"/>
          <p:cNvSpPr>
            <a:spLocks noGrp="1"/>
          </p:cNvSpPr>
          <p:nvPr>
            <p:ph idx="1"/>
          </p:nvPr>
        </p:nvSpPr>
        <p:spPr/>
        <p:txBody>
          <a:bodyPr>
            <a:normAutofit/>
          </a:bodyPr>
          <a:lstStyle/>
          <a:p>
            <a:pPr marL="0" indent="0">
              <a:buNone/>
            </a:pPr>
            <a:r>
              <a:rPr lang="tr-TR" b="1" dirty="0"/>
              <a:t>Koşul İfadeleri</a:t>
            </a:r>
            <a:endParaRPr lang="tr-TR" dirty="0"/>
          </a:p>
          <a:p>
            <a:pPr marL="0" indent="0">
              <a:buNone/>
            </a:pPr>
            <a:r>
              <a:rPr lang="tr-TR" b="1" dirty="0"/>
              <a:t>Örnek:</a:t>
            </a:r>
            <a:endParaRPr lang="tr-TR" dirty="0"/>
          </a:p>
          <a:p>
            <a:pPr marL="0" indent="0">
              <a:buNone/>
            </a:pPr>
            <a:r>
              <a:rPr lang="tr-TR" dirty="0"/>
              <a:t>Sayi=5</a:t>
            </a:r>
          </a:p>
          <a:p>
            <a:pPr marL="0" indent="0">
              <a:buNone/>
            </a:pPr>
            <a:r>
              <a:rPr lang="tr-TR" dirty="0"/>
              <a:t>Eger sayi&gt;6 ise x=25 degilse x=20</a:t>
            </a:r>
          </a:p>
          <a:p>
            <a:pPr marL="0" indent="0">
              <a:buNone/>
            </a:pPr>
            <a:r>
              <a:rPr lang="tr-TR" dirty="0"/>
              <a:t>Burada sayi değişkeni, 6 sayısından büyük olmadığı için x in yeni değeri 20 olacaktır.</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2577400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Algoritma-17</a:t>
            </a:r>
            <a:endParaRPr lang="tr-TR" dirty="0"/>
          </a:p>
        </p:txBody>
      </p:sp>
      <p:sp>
        <p:nvSpPr>
          <p:cNvPr id="3" name="Content Placeholder 2"/>
          <p:cNvSpPr>
            <a:spLocks noGrp="1"/>
          </p:cNvSpPr>
          <p:nvPr>
            <p:ph idx="1"/>
          </p:nvPr>
        </p:nvSpPr>
        <p:spPr/>
        <p:txBody>
          <a:bodyPr>
            <a:normAutofit/>
          </a:bodyPr>
          <a:lstStyle/>
          <a:p>
            <a:pPr marL="0" indent="0">
              <a:buNone/>
            </a:pPr>
            <a:r>
              <a:rPr lang="tr-TR" b="1" dirty="0"/>
              <a:t>Mantıksal Bağlaçlar</a:t>
            </a:r>
            <a:endParaRPr lang="tr-TR" dirty="0"/>
          </a:p>
          <a:p>
            <a:pPr marL="0" indent="0">
              <a:buNone/>
            </a:pPr>
            <a:r>
              <a:rPr lang="tr-TR" dirty="0"/>
              <a:t>Birden fazla koşul ifadesi var ise, bunlar ve/veya bağlaçları kullanılarak bağlanırlar.</a:t>
            </a:r>
          </a:p>
          <a:p>
            <a:pPr marL="0" indent="0">
              <a:buNone/>
            </a:pPr>
            <a:r>
              <a:rPr lang="tr-TR" dirty="0"/>
              <a:t>Bir kişiye birden fazla soru yöneltecekseniz, bu durumda sorularınız arasına “ve” “veya” bağlaçları konulması gerekir.</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779483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Algoritma-18</a:t>
            </a:r>
            <a:endParaRPr lang="tr-TR" dirty="0"/>
          </a:p>
        </p:txBody>
      </p:sp>
      <p:sp>
        <p:nvSpPr>
          <p:cNvPr id="3" name="Content Placeholder 2"/>
          <p:cNvSpPr>
            <a:spLocks noGrp="1"/>
          </p:cNvSpPr>
          <p:nvPr>
            <p:ph idx="1"/>
          </p:nvPr>
        </p:nvSpPr>
        <p:spPr/>
        <p:txBody>
          <a:bodyPr>
            <a:normAutofit/>
          </a:bodyPr>
          <a:lstStyle/>
          <a:p>
            <a:pPr marL="0" indent="0">
              <a:buNone/>
            </a:pPr>
            <a:r>
              <a:rPr lang="tr-TR" b="1" dirty="0"/>
              <a:t>Mantıksal Bağlaçlar</a:t>
            </a:r>
            <a:endParaRPr lang="tr-TR" dirty="0"/>
          </a:p>
          <a:p>
            <a:pPr marL="0" indent="0">
              <a:buNone/>
            </a:pPr>
            <a:r>
              <a:rPr lang="tr-TR" b="1" dirty="0"/>
              <a:t>Örnek:</a:t>
            </a:r>
            <a:endParaRPr lang="tr-TR" dirty="0"/>
          </a:p>
          <a:p>
            <a:pPr marL="0" indent="0">
              <a:buNone/>
            </a:pPr>
            <a:r>
              <a:rPr lang="tr-TR" dirty="0"/>
              <a:t>Tek soru sorulursa : Hava sıcaklığı 25 den fazla mı ? Beklenilen cevap ya EVET, yada EVET DEĞİL olmalıdır. Algoritma diliyle sorumuz aşağıdaki olmalıdır.</a:t>
            </a:r>
          </a:p>
          <a:p>
            <a:pPr marL="0" indent="0">
              <a:buNone/>
            </a:pPr>
            <a:r>
              <a:rPr lang="tr-TR" dirty="0"/>
              <a:t>Eger sicaklik&gt;25 ise </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5166997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Algoritma-19</a:t>
            </a:r>
            <a:endParaRPr lang="tr-TR" dirty="0"/>
          </a:p>
        </p:txBody>
      </p:sp>
      <p:sp>
        <p:nvSpPr>
          <p:cNvPr id="3" name="Content Placeholder 2"/>
          <p:cNvSpPr>
            <a:spLocks noGrp="1"/>
          </p:cNvSpPr>
          <p:nvPr>
            <p:ph idx="1"/>
          </p:nvPr>
        </p:nvSpPr>
        <p:spPr/>
        <p:txBody>
          <a:bodyPr>
            <a:normAutofit/>
          </a:bodyPr>
          <a:lstStyle/>
          <a:p>
            <a:pPr marL="0" indent="0">
              <a:buNone/>
            </a:pPr>
            <a:r>
              <a:rPr lang="tr-TR" b="1" dirty="0"/>
              <a:t>Mantıksal Bağlaçlar</a:t>
            </a:r>
            <a:endParaRPr lang="tr-TR" dirty="0"/>
          </a:p>
          <a:p>
            <a:pPr marL="0" indent="0">
              <a:buNone/>
            </a:pPr>
            <a:r>
              <a:rPr lang="tr-TR" dirty="0"/>
              <a:t>İki soru sorulursa: Hava sıcaklığı 25 den fazla </a:t>
            </a:r>
            <a:r>
              <a:rPr lang="tr-TR" b="1" dirty="0"/>
              <a:t>ve</a:t>
            </a:r>
            <a:r>
              <a:rPr lang="tr-TR" dirty="0"/>
              <a:t> nem 60 ın üstünde mi ? Burada dikkat edilirse iki soru “</a:t>
            </a:r>
            <a:r>
              <a:rPr lang="tr-TR" b="1" dirty="0"/>
              <a:t>ve” </a:t>
            </a:r>
            <a:r>
              <a:rPr lang="tr-TR" dirty="0"/>
              <a:t>bağlacıyla birleştirildi. Beklenen cevap her bir soru için ayrı olacak, sonuçta her iki cevabın da birleştirilerek tek cevabı olmalıdır. Algoritma diliyle</a:t>
            </a:r>
          </a:p>
          <a:p>
            <a:pPr marL="0" indent="0">
              <a:buNone/>
            </a:pPr>
            <a:r>
              <a:rPr lang="tr-TR" dirty="0"/>
              <a:t>Eger sicaklik&gt;25 ve nem&gt;60 ise</a:t>
            </a:r>
          </a:p>
          <a:p>
            <a:pPr marL="0" indent="0">
              <a:buNone/>
            </a:pPr>
            <a:r>
              <a:rPr lang="tr-TR" dirty="0"/>
              <a:t>Şeklinde yazılır.</a:t>
            </a:r>
          </a:p>
          <a:p>
            <a:pPr marL="0" indent="0">
              <a:buNone/>
            </a:pPr>
            <a:r>
              <a:rPr lang="tr-TR" dirty="0">
                <a:solidFill>
                  <a:srgbClr val="FF0000"/>
                </a:solidFill>
              </a:rPr>
              <a:t>Her zaman “eger” ifadesinde koşulların sonucunda bir tane cevabı olmalıdır. Bu ya EVET dir, yada EVET DEĞİL dir</a:t>
            </a:r>
            <a:endParaRPr lang="tr-TR" dirty="0" smtClean="0">
              <a:solidFill>
                <a:srgbClr val="FF0000"/>
              </a:solidFill>
            </a:endParaRPr>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861906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Algoritma-2</a:t>
            </a:r>
            <a:endParaRPr lang="tr-TR" dirty="0"/>
          </a:p>
        </p:txBody>
      </p:sp>
      <p:sp>
        <p:nvSpPr>
          <p:cNvPr id="3" name="Content Placeholder 2"/>
          <p:cNvSpPr>
            <a:spLocks noGrp="1"/>
          </p:cNvSpPr>
          <p:nvPr>
            <p:ph idx="1"/>
          </p:nvPr>
        </p:nvSpPr>
        <p:spPr>
          <a:xfrm>
            <a:off x="838200" y="1814051"/>
            <a:ext cx="10515600" cy="4351338"/>
          </a:xfrm>
        </p:spPr>
        <p:txBody>
          <a:bodyPr>
            <a:normAutofit/>
          </a:bodyPr>
          <a:lstStyle/>
          <a:p>
            <a:pPr marL="0" indent="0">
              <a:buNone/>
            </a:pPr>
            <a:r>
              <a:rPr lang="tr-TR" dirty="0" smtClean="0"/>
              <a:t>Algoritma nedir?</a:t>
            </a:r>
          </a:p>
          <a:p>
            <a:pPr marL="0" indent="0">
              <a:buNone/>
            </a:pPr>
            <a:r>
              <a:rPr lang="tr-TR" dirty="0"/>
              <a:t>Her tür ayrıntı göz önüne alınarak çözüm yönteminin ortaya konulmasıdır. </a:t>
            </a:r>
            <a:endParaRPr lang="tr-TR" dirty="0" smtClean="0"/>
          </a:p>
          <a:p>
            <a:pPr marL="0" indent="0">
              <a:buNone/>
            </a:pPr>
            <a:r>
              <a:rPr lang="tr-TR" dirty="0"/>
              <a:t>Algoritmalar, programlama becerisi kazanabilmek için en temel yoldur. Günlük hayatta yapılan işler nasıl belli bir sıraya göre gidiyorsa, program içerisinde yapılacak işlemlerde buna benzer bir yapıda gitmektedir. Bir sorunun çözümünde kullanılacak adımları detaylı ve düzenli bir şekilde sıralayabilmek, </a:t>
            </a:r>
            <a:r>
              <a:rPr lang="tr-TR" dirty="0" smtClean="0"/>
              <a:t>size </a:t>
            </a:r>
            <a:r>
              <a:rPr lang="tr-TR" dirty="0"/>
              <a:t>programlama mantığını kazandıracaktır.</a:t>
            </a:r>
          </a:p>
          <a:p>
            <a:pPr marL="0" indent="0">
              <a:buNone/>
            </a:pPr>
            <a:endParaRPr lang="tr-TR" dirty="0" smtClean="0"/>
          </a:p>
          <a:p>
            <a:pPr marL="0" indent="0">
              <a:buNone/>
            </a:pPr>
            <a:endParaRPr lang="tr-TR" dirty="0" smtClean="0"/>
          </a:p>
        </p:txBody>
      </p:sp>
    </p:spTree>
    <p:extLst>
      <p:ext uri="{BB962C8B-B14F-4D97-AF65-F5344CB8AC3E}">
        <p14:creationId xmlns:p14="http://schemas.microsoft.com/office/powerpoint/2010/main" val="14597315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Algoritma-20</a:t>
            </a:r>
            <a:endParaRPr lang="tr-TR" dirty="0"/>
          </a:p>
        </p:txBody>
      </p:sp>
      <p:sp>
        <p:nvSpPr>
          <p:cNvPr id="3" name="Content Placeholder 2"/>
          <p:cNvSpPr>
            <a:spLocks noGrp="1"/>
          </p:cNvSpPr>
          <p:nvPr>
            <p:ph idx="1"/>
          </p:nvPr>
        </p:nvSpPr>
        <p:spPr/>
        <p:txBody>
          <a:bodyPr>
            <a:normAutofit lnSpcReduction="10000"/>
          </a:bodyPr>
          <a:lstStyle/>
          <a:p>
            <a:pPr marL="0" indent="0">
              <a:buNone/>
            </a:pPr>
            <a:r>
              <a:rPr lang="tr-TR" b="1" dirty="0"/>
              <a:t>Mantıksal Bağlaçlar</a:t>
            </a:r>
            <a:endParaRPr lang="tr-TR" dirty="0"/>
          </a:p>
          <a:p>
            <a:pPr marL="0" indent="0">
              <a:buNone/>
            </a:pPr>
            <a:r>
              <a:rPr lang="tr-TR" b="1" dirty="0"/>
              <a:t>Örnek</a:t>
            </a:r>
            <a:r>
              <a:rPr lang="tr-TR" dirty="0"/>
              <a:t>:</a:t>
            </a:r>
          </a:p>
          <a:p>
            <a:pPr marL="0" indent="0">
              <a:buNone/>
            </a:pPr>
            <a:r>
              <a:rPr lang="tr-TR" dirty="0"/>
              <a:t>Bir kişinin kilosu 60 dan büyük ve 80 den küçük ifadesinin karşılığı</a:t>
            </a:r>
          </a:p>
          <a:p>
            <a:pPr marL="0" indent="0">
              <a:buNone/>
            </a:pPr>
            <a:r>
              <a:rPr lang="tr-TR" dirty="0"/>
              <a:t>Eger 60&lt;kilo&lt;80 ise	…		şeklindeki yazım yanlıştır.</a:t>
            </a:r>
          </a:p>
          <a:p>
            <a:pPr marL="0" indent="0">
              <a:buNone/>
            </a:pPr>
            <a:r>
              <a:rPr lang="tr-TR" dirty="0"/>
              <a:t>Eger kilo&gt;60 ve kilo&lt;80 ise	…	şeklindeki yazım doğrudur.</a:t>
            </a:r>
          </a:p>
          <a:p>
            <a:pPr marL="0" indent="0">
              <a:buNone/>
            </a:pPr>
            <a:r>
              <a:rPr lang="tr-TR" b="1" dirty="0"/>
              <a:t>Örnek:</a:t>
            </a:r>
            <a:endParaRPr lang="tr-TR" dirty="0"/>
          </a:p>
          <a:p>
            <a:pPr marL="0" indent="0">
              <a:buNone/>
            </a:pPr>
            <a:r>
              <a:rPr lang="tr-TR" dirty="0"/>
              <a:t>Bir öğrencinin vize notu 50 veya 55 ise ifadesinin karşılığı</a:t>
            </a:r>
          </a:p>
          <a:p>
            <a:pPr marL="0" indent="0">
              <a:buNone/>
            </a:pPr>
            <a:r>
              <a:rPr lang="tr-TR" dirty="0"/>
              <a:t>Eger vize=50 veya 55 ise …		şeklindeki yazım yanlıştır.</a:t>
            </a:r>
          </a:p>
          <a:p>
            <a:pPr marL="0" indent="0">
              <a:buNone/>
            </a:pPr>
            <a:r>
              <a:rPr lang="tr-TR" dirty="0"/>
              <a:t>Eger vize=50 veya vize=55 ise …	şeklindeki yazım doğrudur.</a:t>
            </a:r>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0016712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Algoritma-21</a:t>
            </a:r>
            <a:endParaRPr lang="tr-TR" dirty="0"/>
          </a:p>
        </p:txBody>
      </p:sp>
      <p:sp>
        <p:nvSpPr>
          <p:cNvPr id="3" name="Content Placeholder 2"/>
          <p:cNvSpPr>
            <a:spLocks noGrp="1"/>
          </p:cNvSpPr>
          <p:nvPr>
            <p:ph idx="1"/>
          </p:nvPr>
        </p:nvSpPr>
        <p:spPr/>
        <p:txBody>
          <a:bodyPr>
            <a:normAutofit fontScale="92500" lnSpcReduction="20000"/>
          </a:bodyPr>
          <a:lstStyle/>
          <a:p>
            <a:pPr marL="0" indent="0">
              <a:buNone/>
            </a:pPr>
            <a:r>
              <a:rPr lang="tr-TR" b="1" dirty="0"/>
              <a:t>Algoritmada matematiksel işlem</a:t>
            </a:r>
            <a:endParaRPr lang="tr-TR" dirty="0"/>
          </a:p>
          <a:p>
            <a:pPr marL="0" indent="0">
              <a:buNone/>
            </a:pPr>
            <a:r>
              <a:rPr lang="tr-TR" dirty="0"/>
              <a:t>Toplama </a:t>
            </a:r>
            <a:r>
              <a:rPr lang="tr-TR" b="1" dirty="0" smtClean="0"/>
              <a:t>+</a:t>
            </a:r>
            <a:r>
              <a:rPr lang="tr-TR" dirty="0" smtClean="0"/>
              <a:t>,</a:t>
            </a:r>
          </a:p>
          <a:p>
            <a:pPr marL="0" indent="0">
              <a:buNone/>
            </a:pPr>
            <a:r>
              <a:rPr lang="tr-TR" dirty="0" smtClean="0"/>
              <a:t>çıkarma </a:t>
            </a:r>
            <a:r>
              <a:rPr lang="tr-TR" b="1" dirty="0"/>
              <a:t>-</a:t>
            </a:r>
            <a:r>
              <a:rPr lang="tr-TR" dirty="0"/>
              <a:t>, </a:t>
            </a:r>
            <a:endParaRPr lang="tr-TR" dirty="0" smtClean="0"/>
          </a:p>
          <a:p>
            <a:pPr marL="0" indent="0">
              <a:buNone/>
            </a:pPr>
            <a:r>
              <a:rPr lang="tr-TR" dirty="0" smtClean="0"/>
              <a:t>bölme </a:t>
            </a:r>
            <a:r>
              <a:rPr lang="tr-TR" b="1" dirty="0"/>
              <a:t>/</a:t>
            </a:r>
            <a:r>
              <a:rPr lang="tr-TR" dirty="0"/>
              <a:t> , </a:t>
            </a:r>
            <a:endParaRPr lang="tr-TR" dirty="0" smtClean="0"/>
          </a:p>
          <a:p>
            <a:pPr marL="0" indent="0">
              <a:buNone/>
            </a:pPr>
            <a:r>
              <a:rPr lang="tr-TR" dirty="0" smtClean="0"/>
              <a:t>çarpma  </a:t>
            </a:r>
            <a:r>
              <a:rPr lang="tr-TR" b="1" dirty="0"/>
              <a:t>*, </a:t>
            </a:r>
            <a:endParaRPr lang="tr-TR" b="1" dirty="0" smtClean="0"/>
          </a:p>
          <a:p>
            <a:pPr marL="0" indent="0">
              <a:buNone/>
            </a:pPr>
            <a:r>
              <a:rPr lang="tr-TR" dirty="0" smtClean="0"/>
              <a:t>üs </a:t>
            </a:r>
            <a:r>
              <a:rPr lang="tr-TR" dirty="0"/>
              <a:t>alma ^ işaretleriyle gösterilir.</a:t>
            </a:r>
          </a:p>
          <a:p>
            <a:pPr marL="0" indent="0">
              <a:buNone/>
            </a:pPr>
            <a:r>
              <a:rPr lang="tr-TR" b="1" dirty="0"/>
              <a:t> </a:t>
            </a:r>
            <a:endParaRPr lang="tr-TR" dirty="0"/>
          </a:p>
          <a:p>
            <a:pPr marL="0" indent="0">
              <a:buNone/>
            </a:pPr>
            <a:r>
              <a:rPr lang="tr-TR" b="1" dirty="0"/>
              <a:t>Örnek:</a:t>
            </a:r>
            <a:endParaRPr lang="tr-TR" dirty="0"/>
          </a:p>
          <a:p>
            <a:pPr marL="0" indent="0">
              <a:buNone/>
            </a:pPr>
            <a:r>
              <a:rPr lang="tr-TR" dirty="0"/>
              <a:t>Sonuc=2*3+1/2		işleminde 8.5 değeri sonuc değişkenine atanır.</a:t>
            </a:r>
          </a:p>
          <a:p>
            <a:pPr marL="0" indent="0">
              <a:buNone/>
            </a:pPr>
            <a:r>
              <a:rPr lang="tr-TR" dirty="0"/>
              <a:t>x=2^4				işleminde x değişkenine 16 değeri atanır.</a:t>
            </a:r>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7727466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Algoritma-22</a:t>
            </a:r>
            <a:endParaRPr lang="tr-TR" dirty="0"/>
          </a:p>
        </p:txBody>
      </p:sp>
      <p:sp>
        <p:nvSpPr>
          <p:cNvPr id="3" name="Content Placeholder 2"/>
          <p:cNvSpPr>
            <a:spLocks noGrp="1"/>
          </p:cNvSpPr>
          <p:nvPr>
            <p:ph idx="1"/>
          </p:nvPr>
        </p:nvSpPr>
        <p:spPr/>
        <p:txBody>
          <a:bodyPr>
            <a:normAutofit fontScale="70000" lnSpcReduction="20000"/>
          </a:bodyPr>
          <a:lstStyle/>
          <a:p>
            <a:pPr marL="0" indent="0">
              <a:buNone/>
            </a:pPr>
            <a:r>
              <a:rPr lang="tr-TR" b="1" dirty="0"/>
              <a:t>Sayac tekniği</a:t>
            </a:r>
            <a:endParaRPr lang="tr-TR" dirty="0"/>
          </a:p>
          <a:p>
            <a:pPr marL="0" indent="0">
              <a:buNone/>
            </a:pPr>
            <a:r>
              <a:rPr lang="tr-TR" dirty="0"/>
              <a:t>Bir değişken, kendisinin önceki değeri üzerine bir sayı eklenerek oluşan yeni değerinin yine kendisinde saklanması istenir. Bu tekniğe </a:t>
            </a:r>
            <a:r>
              <a:rPr lang="tr-TR" b="1" dirty="0"/>
              <a:t>sayac</a:t>
            </a:r>
            <a:r>
              <a:rPr lang="tr-TR" dirty="0"/>
              <a:t> tekniği denilir.</a:t>
            </a:r>
          </a:p>
          <a:p>
            <a:pPr marL="0" indent="0">
              <a:buNone/>
            </a:pPr>
            <a:r>
              <a:rPr lang="tr-TR" dirty="0"/>
              <a:t>Değişkenimize sayac ismini verelim.</a:t>
            </a:r>
          </a:p>
          <a:p>
            <a:pPr marL="0" indent="0">
              <a:buNone/>
            </a:pPr>
            <a:r>
              <a:rPr lang="tr-TR" dirty="0"/>
              <a:t>Sayac=10 denildiğinde sayac değişkeninin değeri 10 olmuş olur. </a:t>
            </a:r>
          </a:p>
          <a:p>
            <a:pPr marL="0" indent="0">
              <a:buNone/>
            </a:pPr>
            <a:r>
              <a:rPr lang="tr-TR" dirty="0"/>
              <a:t>Sayac=11 denildiğinde yeni değeri 11 olur. Peki biz sayac içindeki değere 1 ekleyerek yeni değerini elde etmek istersek;</a:t>
            </a:r>
          </a:p>
          <a:p>
            <a:pPr marL="0" indent="0">
              <a:buNone/>
            </a:pPr>
            <a:r>
              <a:rPr lang="tr-TR" dirty="0"/>
              <a:t>Sayac+1 denildiğinde, sayacin önceki değeri 11 idi, bu değere 1 ekledik ve 12 sayısını elde ettik. Bu 12 sayısını da bir değişkende saklamak istiyoruz, bunun adı toplam olsa</a:t>
            </a:r>
          </a:p>
          <a:p>
            <a:pPr marL="0" indent="0">
              <a:buNone/>
            </a:pPr>
            <a:r>
              <a:rPr lang="tr-TR" dirty="0"/>
              <a:t>Toplam=sayac+1 yazmalıyız. Toplam değişkeninin değeri 13 oldu.</a:t>
            </a:r>
          </a:p>
          <a:p>
            <a:pPr marL="0" indent="0">
              <a:buNone/>
            </a:pPr>
            <a:r>
              <a:rPr lang="tr-TR" dirty="0"/>
              <a:t>Peki bu 13 sayısını toplam değişkeninde değil de sayac değişkeninde saklamak istersek, eşit işaretinin sol tarafına sayac yazmamız yeterli olacaktır.</a:t>
            </a:r>
          </a:p>
          <a:p>
            <a:pPr marL="0" indent="0">
              <a:buNone/>
            </a:pPr>
            <a:r>
              <a:rPr lang="tr-TR" i="1" dirty="0"/>
              <a:t>sayac=sayac+1</a:t>
            </a:r>
            <a:r>
              <a:rPr lang="tr-TR" dirty="0"/>
              <a:t> artık sayac değişkeninin yeni değeri 13 olmuş olur. Burada matematiksel olarak düşünülmemelidir. Zira böyle bir eşitlik söz konusu değildir. Bu yazım tekniğine sayaç tekniği denilir.</a:t>
            </a:r>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1978663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Algoritma-23</a:t>
            </a:r>
            <a:endParaRPr lang="tr-TR" dirty="0"/>
          </a:p>
        </p:txBody>
      </p:sp>
      <p:sp>
        <p:nvSpPr>
          <p:cNvPr id="3" name="Content Placeholder 2"/>
          <p:cNvSpPr>
            <a:spLocks noGrp="1"/>
          </p:cNvSpPr>
          <p:nvPr>
            <p:ph idx="1"/>
          </p:nvPr>
        </p:nvSpPr>
        <p:spPr/>
        <p:txBody>
          <a:bodyPr>
            <a:normAutofit fontScale="85000" lnSpcReduction="20000"/>
          </a:bodyPr>
          <a:lstStyle/>
          <a:p>
            <a:pPr marL="0" indent="0">
              <a:buNone/>
            </a:pPr>
            <a:r>
              <a:rPr lang="tr-TR" b="1" dirty="0"/>
              <a:t>Sayac tekniği</a:t>
            </a: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r>
              <a:rPr lang="tr-TR" dirty="0" smtClean="0"/>
              <a:t>Soldaki </a:t>
            </a:r>
            <a:r>
              <a:rPr lang="tr-TR" dirty="0"/>
              <a:t>şekilde görüldüğü gibi suyun pervanenin kanatlarına çarparak oluşan dönme eylemi, su sayacınızın artmasına sebep olacaktır. Sağdaki şekilde ise programın her işlemi yaptığında sayacınızın değeri hep bir artacaktır. Bu iki döngüsel harekette, sayac=0 başlangıç değeri olmak kaydıyla, araya bir koşul koyabilir miyiz?</a:t>
            </a:r>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715" y="2211935"/>
            <a:ext cx="2600325"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6046" y="2273847"/>
            <a:ext cx="2200275"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883798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Algoritma-23</a:t>
            </a:r>
            <a:endParaRPr lang="tr-TR" dirty="0"/>
          </a:p>
        </p:txBody>
      </p:sp>
      <p:sp>
        <p:nvSpPr>
          <p:cNvPr id="3" name="Content Placeholder 2"/>
          <p:cNvSpPr>
            <a:spLocks noGrp="1"/>
          </p:cNvSpPr>
          <p:nvPr>
            <p:ph idx="1"/>
          </p:nvPr>
        </p:nvSpPr>
        <p:spPr/>
        <p:txBody>
          <a:bodyPr>
            <a:normAutofit/>
          </a:bodyPr>
          <a:lstStyle/>
          <a:p>
            <a:pPr marL="0" indent="0">
              <a:buNone/>
            </a:pPr>
            <a:r>
              <a:rPr lang="tr-TR" b="1" dirty="0"/>
              <a:t>Sayac tekniği</a:t>
            </a: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r>
              <a:rPr lang="tr-TR" dirty="0"/>
              <a:t>Bu döngüsel eylemde bir tur atılacak, sonra sayac’ın değeri kontrol edilecek, koşul sağlanıyorsa dönmeye devam edilecek, ne zaman ki sayac’ın değeri 10 olduğu anda işlem duracaktır</a:t>
            </a:r>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2225" y="2285508"/>
            <a:ext cx="356235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88499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Algoritma-24</a:t>
            </a:r>
            <a:endParaRPr lang="tr-TR" dirty="0"/>
          </a:p>
        </p:txBody>
      </p:sp>
      <p:sp>
        <p:nvSpPr>
          <p:cNvPr id="3" name="Content Placeholder 2"/>
          <p:cNvSpPr>
            <a:spLocks noGrp="1"/>
          </p:cNvSpPr>
          <p:nvPr>
            <p:ph idx="1"/>
          </p:nvPr>
        </p:nvSpPr>
        <p:spPr/>
        <p:txBody>
          <a:bodyPr>
            <a:normAutofit fontScale="92500" lnSpcReduction="20000"/>
          </a:bodyPr>
          <a:lstStyle/>
          <a:p>
            <a:pPr marL="0" indent="0">
              <a:buNone/>
            </a:pPr>
            <a:r>
              <a:rPr lang="tr-TR" b="1" dirty="0"/>
              <a:t>Sayac tekniği</a:t>
            </a:r>
            <a:endParaRPr lang="tr-TR" dirty="0"/>
          </a:p>
          <a:p>
            <a:pPr marL="0" indent="0">
              <a:buNone/>
            </a:pPr>
            <a:endParaRPr lang="tr-TR" dirty="0" smtClean="0"/>
          </a:p>
          <a:p>
            <a:pPr marL="0" indent="0">
              <a:buNone/>
            </a:pPr>
            <a:r>
              <a:rPr lang="tr-TR" dirty="0"/>
              <a:t>İlk tur		: sayac=sayac+1 işleminin sonucu 1, peki 1&lt;10 mü, evet dönmeye devam,</a:t>
            </a:r>
          </a:p>
          <a:p>
            <a:pPr marL="0" indent="0">
              <a:buNone/>
            </a:pPr>
            <a:r>
              <a:rPr lang="tr-TR" dirty="0"/>
              <a:t>İkinci tur	: sayac=sayac+1 işleminin sonucu 2, peki 2&lt;10 mü, evet dönmeye devam,</a:t>
            </a:r>
          </a:p>
          <a:p>
            <a:pPr marL="0" indent="0">
              <a:buNone/>
            </a:pPr>
            <a:r>
              <a:rPr lang="tr-TR" dirty="0"/>
              <a:t>…</a:t>
            </a:r>
          </a:p>
          <a:p>
            <a:pPr marL="0" indent="0">
              <a:buNone/>
            </a:pPr>
            <a:r>
              <a:rPr lang="tr-TR" dirty="0"/>
              <a:t>Dokuzuncu tur:sayac=sayac+1	işl. Sonucu 9, peki 9&lt;10 mü, evet dönmeye devam,</a:t>
            </a:r>
          </a:p>
          <a:p>
            <a:pPr marL="0" indent="0">
              <a:buNone/>
            </a:pPr>
            <a:r>
              <a:rPr lang="tr-TR" dirty="0"/>
              <a:t>Onuncu tur	:sayac=sayac+1	işl. Sonucu 10, peki 10&lt;10 mü, hayır dönme duracak.</a:t>
            </a:r>
          </a:p>
          <a:p>
            <a:pPr marL="0" indent="0">
              <a:buNone/>
            </a:pPr>
            <a:r>
              <a:rPr lang="tr-TR" dirty="0"/>
              <a:t>Dikkat edilirse 10 kez tur atılmış oldu.</a:t>
            </a:r>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5053" y="477729"/>
            <a:ext cx="356235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31278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Algoritma-25</a:t>
            </a:r>
            <a:endParaRPr lang="tr-TR" dirty="0"/>
          </a:p>
        </p:txBody>
      </p:sp>
      <p:sp>
        <p:nvSpPr>
          <p:cNvPr id="3" name="Content Placeholder 2"/>
          <p:cNvSpPr>
            <a:spLocks noGrp="1"/>
          </p:cNvSpPr>
          <p:nvPr>
            <p:ph idx="1"/>
          </p:nvPr>
        </p:nvSpPr>
        <p:spPr/>
        <p:txBody>
          <a:bodyPr>
            <a:normAutofit/>
          </a:bodyPr>
          <a:lstStyle/>
          <a:p>
            <a:pPr marL="0" indent="0">
              <a:buNone/>
            </a:pPr>
            <a:r>
              <a:rPr lang="tr-TR" b="1" dirty="0"/>
              <a:t>Sayac tekniği</a:t>
            </a:r>
            <a:endParaRPr lang="tr-TR" dirty="0"/>
          </a:p>
          <a:p>
            <a:pPr marL="0" indent="0">
              <a:buNone/>
            </a:pPr>
            <a:r>
              <a:rPr lang="tr-TR" dirty="0"/>
              <a:t>Sayaç tekniğinde, matematiksel operatöre göre isimlendirilir. </a:t>
            </a:r>
            <a:endParaRPr lang="tr-TR" dirty="0" smtClean="0"/>
          </a:p>
          <a:p>
            <a:pPr marL="0" indent="0">
              <a:buNone/>
            </a:pPr>
            <a:r>
              <a:rPr lang="tr-TR" dirty="0" smtClean="0"/>
              <a:t>+ </a:t>
            </a:r>
            <a:r>
              <a:rPr lang="tr-TR" dirty="0"/>
              <a:t>olursa toplama sayacı, </a:t>
            </a:r>
            <a:endParaRPr lang="tr-TR" dirty="0" smtClean="0"/>
          </a:p>
          <a:p>
            <a:pPr marL="0" indent="0">
              <a:buNone/>
            </a:pPr>
            <a:r>
              <a:rPr lang="tr-TR" dirty="0" smtClean="0"/>
              <a:t>* </a:t>
            </a:r>
            <a:r>
              <a:rPr lang="tr-TR" dirty="0"/>
              <a:t>(</a:t>
            </a:r>
            <a:r>
              <a:rPr lang="tr-TR" dirty="0" smtClean="0"/>
              <a:t>çarpım) </a:t>
            </a:r>
            <a:r>
              <a:rPr lang="tr-TR" dirty="0"/>
              <a:t>olursa çarpım sayacı olarak isimlendirilir. </a:t>
            </a:r>
          </a:p>
          <a:p>
            <a:pPr marL="0" indent="0">
              <a:buNone/>
            </a:pPr>
            <a:r>
              <a:rPr lang="tr-TR" dirty="0"/>
              <a:t>Örnek:</a:t>
            </a:r>
          </a:p>
          <a:p>
            <a:pPr marL="0" indent="0">
              <a:buNone/>
            </a:pPr>
            <a:r>
              <a:rPr lang="tr-TR" dirty="0" smtClean="0"/>
              <a:t>carpim=carpim </a:t>
            </a:r>
            <a:r>
              <a:rPr lang="tr-TR" dirty="0"/>
              <a:t>* 3		Bu işlemde 3 ve katları elde edilir.</a:t>
            </a:r>
          </a:p>
          <a:p>
            <a:pPr marL="0" indent="0">
              <a:buNone/>
            </a:pPr>
            <a:r>
              <a:rPr lang="tr-TR" dirty="0" smtClean="0"/>
              <a:t>sayi=sayi </a:t>
            </a:r>
            <a:r>
              <a:rPr lang="tr-TR" dirty="0"/>
              <a:t>– 10		Bu işlemde 10 ar eksiltilir.</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1839849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Algoritma-26</a:t>
            </a:r>
            <a:endParaRPr lang="tr-TR" dirty="0"/>
          </a:p>
        </p:txBody>
      </p:sp>
      <p:sp>
        <p:nvSpPr>
          <p:cNvPr id="3" name="Content Placeholder 2"/>
          <p:cNvSpPr>
            <a:spLocks noGrp="1"/>
          </p:cNvSpPr>
          <p:nvPr>
            <p:ph idx="1"/>
          </p:nvPr>
        </p:nvSpPr>
        <p:spPr/>
        <p:txBody>
          <a:bodyPr>
            <a:normAutofit fontScale="92500" lnSpcReduction="10000"/>
          </a:bodyPr>
          <a:lstStyle/>
          <a:p>
            <a:pPr marL="0" indent="0">
              <a:buNone/>
            </a:pPr>
            <a:r>
              <a:rPr lang="tr-TR" b="1" dirty="0"/>
              <a:t>Algoritmada çıktı işlemi</a:t>
            </a:r>
            <a:endParaRPr lang="tr-TR" dirty="0"/>
          </a:p>
          <a:p>
            <a:pPr marL="0" indent="0">
              <a:buNone/>
            </a:pPr>
            <a:r>
              <a:rPr lang="tr-TR" dirty="0"/>
              <a:t>Algoritmada sabit bir string ifade yada hesap edilen sonuçların ekrana yazdırılmasına </a:t>
            </a:r>
            <a:r>
              <a:rPr lang="tr-TR" b="1" dirty="0"/>
              <a:t>çıktı işlemi</a:t>
            </a:r>
            <a:r>
              <a:rPr lang="tr-TR" dirty="0"/>
              <a:t> denilir. Bu işlem için kullanılan komut </a:t>
            </a:r>
            <a:r>
              <a:rPr lang="tr-TR" b="1" dirty="0"/>
              <a:t>YAZ</a:t>
            </a:r>
            <a:r>
              <a:rPr lang="tr-TR" dirty="0"/>
              <a:t> dır.</a:t>
            </a:r>
          </a:p>
          <a:p>
            <a:pPr marL="0" indent="0">
              <a:buNone/>
            </a:pPr>
            <a:r>
              <a:rPr lang="tr-TR" b="1" dirty="0"/>
              <a:t> </a:t>
            </a:r>
            <a:endParaRPr lang="tr-TR" dirty="0"/>
          </a:p>
          <a:p>
            <a:pPr marL="0" indent="0">
              <a:buNone/>
            </a:pPr>
            <a:r>
              <a:rPr lang="tr-TR" b="1" dirty="0"/>
              <a:t>Örnek:</a:t>
            </a:r>
            <a:endParaRPr lang="tr-TR" dirty="0"/>
          </a:p>
          <a:p>
            <a:pPr marL="0" indent="0">
              <a:buNone/>
            </a:pPr>
            <a:r>
              <a:rPr lang="tr-TR" dirty="0"/>
              <a:t>YAZ “Selam”	</a:t>
            </a:r>
            <a:r>
              <a:rPr lang="tr-TR" dirty="0" smtClean="0"/>
              <a:t>ifadesinin </a:t>
            </a:r>
            <a:r>
              <a:rPr lang="tr-TR" dirty="0"/>
              <a:t>sonucunda ekranda </a:t>
            </a:r>
            <a:r>
              <a:rPr lang="tr-TR" b="1" dirty="0"/>
              <a:t>Selam</a:t>
            </a:r>
            <a:r>
              <a:rPr lang="tr-TR" dirty="0"/>
              <a:t> ifadesi görüntülenir.</a:t>
            </a:r>
          </a:p>
          <a:p>
            <a:pPr marL="0" indent="0">
              <a:buNone/>
            </a:pPr>
            <a:r>
              <a:rPr lang="tr-TR" b="1" dirty="0"/>
              <a:t> </a:t>
            </a:r>
            <a:endParaRPr lang="tr-TR" dirty="0"/>
          </a:p>
          <a:p>
            <a:pPr marL="0" indent="0">
              <a:buNone/>
            </a:pPr>
            <a:r>
              <a:rPr lang="tr-TR" b="1" dirty="0"/>
              <a:t>Örnek:</a:t>
            </a:r>
            <a:endParaRPr lang="tr-TR" dirty="0"/>
          </a:p>
          <a:p>
            <a:pPr marL="0" indent="0">
              <a:buNone/>
            </a:pPr>
            <a:r>
              <a:rPr lang="tr-TR" dirty="0"/>
              <a:t>YAZ 3+4	</a:t>
            </a:r>
            <a:r>
              <a:rPr lang="tr-TR" dirty="0" smtClean="0"/>
              <a:t>ifadesinin </a:t>
            </a:r>
            <a:r>
              <a:rPr lang="tr-TR" dirty="0"/>
              <a:t>sonucunda ekranda </a:t>
            </a:r>
            <a:r>
              <a:rPr lang="tr-TR" b="1" dirty="0"/>
              <a:t>7</a:t>
            </a:r>
            <a:r>
              <a:rPr lang="tr-TR" dirty="0"/>
              <a:t> ifadesi görüntülenir ve sıradaki adım işleme tabi tutulur.</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28770329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Algoritma-27</a:t>
            </a:r>
            <a:endParaRPr lang="tr-TR" dirty="0"/>
          </a:p>
        </p:txBody>
      </p:sp>
      <p:sp>
        <p:nvSpPr>
          <p:cNvPr id="3" name="Content Placeholder 2"/>
          <p:cNvSpPr>
            <a:spLocks noGrp="1"/>
          </p:cNvSpPr>
          <p:nvPr>
            <p:ph idx="1"/>
          </p:nvPr>
        </p:nvSpPr>
        <p:spPr/>
        <p:txBody>
          <a:bodyPr>
            <a:normAutofit/>
          </a:bodyPr>
          <a:lstStyle/>
          <a:p>
            <a:pPr marL="0" indent="0">
              <a:buNone/>
            </a:pPr>
            <a:r>
              <a:rPr lang="tr-TR" b="1" dirty="0"/>
              <a:t>Algoritmada girdi işlemi</a:t>
            </a:r>
            <a:endParaRPr lang="tr-TR" dirty="0"/>
          </a:p>
          <a:p>
            <a:pPr marL="0" indent="0">
              <a:buNone/>
            </a:pPr>
            <a:r>
              <a:rPr lang="tr-TR" dirty="0"/>
              <a:t>Algoritmada kullanıcının klavyeden bilgi girmesi isteniyorsa buna </a:t>
            </a:r>
            <a:r>
              <a:rPr lang="tr-TR" b="1" dirty="0"/>
              <a:t>girdi işlemi</a:t>
            </a:r>
            <a:r>
              <a:rPr lang="tr-TR" dirty="0"/>
              <a:t> denilir. Bu işlem için kullanılan komut </a:t>
            </a:r>
            <a:r>
              <a:rPr lang="tr-TR" b="1" dirty="0"/>
              <a:t>GIR</a:t>
            </a:r>
            <a:r>
              <a:rPr lang="tr-TR" dirty="0"/>
              <a:t> dir.</a:t>
            </a:r>
          </a:p>
          <a:p>
            <a:pPr marL="0" indent="0">
              <a:buNone/>
            </a:pPr>
            <a:r>
              <a:rPr lang="tr-TR" b="1" dirty="0"/>
              <a:t> </a:t>
            </a:r>
            <a:endParaRPr lang="tr-TR" dirty="0"/>
          </a:p>
          <a:p>
            <a:pPr marL="0" indent="0">
              <a:buNone/>
            </a:pPr>
            <a:r>
              <a:rPr lang="tr-TR" b="1" dirty="0"/>
              <a:t>Örnek:</a:t>
            </a:r>
            <a:endParaRPr lang="tr-TR" dirty="0"/>
          </a:p>
          <a:p>
            <a:pPr marL="0" indent="0">
              <a:buNone/>
            </a:pPr>
            <a:r>
              <a:rPr lang="tr-TR" dirty="0"/>
              <a:t>Gir sayi	</a:t>
            </a:r>
            <a:endParaRPr lang="tr-TR" dirty="0" smtClean="0"/>
          </a:p>
          <a:p>
            <a:pPr marL="0" indent="0">
              <a:buNone/>
            </a:pPr>
            <a:r>
              <a:rPr lang="tr-TR" dirty="0" smtClean="0"/>
              <a:t>ifadesi </a:t>
            </a:r>
            <a:r>
              <a:rPr lang="tr-TR" dirty="0"/>
              <a:t>işleme alındığında klavyeden bir bilgi girilmesi ve ardından da ENTER tuşuna basılması için kullanıcı beklenir. ENTER dan önce girilen bilgi ilgili değişkenin içine aktarılır ve sıradaki adım işleme tabi tutulur.</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1080095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Algoritma-28</a:t>
            </a:r>
            <a:endParaRPr lang="tr-TR" dirty="0"/>
          </a:p>
        </p:txBody>
      </p:sp>
      <p:sp>
        <p:nvSpPr>
          <p:cNvPr id="3" name="Content Placeholder 2"/>
          <p:cNvSpPr>
            <a:spLocks noGrp="1"/>
          </p:cNvSpPr>
          <p:nvPr>
            <p:ph idx="1"/>
          </p:nvPr>
        </p:nvSpPr>
        <p:spPr/>
        <p:txBody>
          <a:bodyPr>
            <a:normAutofit fontScale="70000" lnSpcReduction="20000"/>
          </a:bodyPr>
          <a:lstStyle/>
          <a:p>
            <a:pPr marL="0" indent="0">
              <a:buNone/>
            </a:pPr>
            <a:r>
              <a:rPr lang="tr-TR" b="1" dirty="0"/>
              <a:t>Soru:</a:t>
            </a:r>
            <a:r>
              <a:rPr lang="tr-TR" dirty="0"/>
              <a:t> Klavyeden girilen iki sayının toplamını ekrana yazdırınız.</a:t>
            </a:r>
          </a:p>
          <a:p>
            <a:pPr marL="0" indent="0">
              <a:buNone/>
            </a:pPr>
            <a:r>
              <a:rPr lang="tr-TR" dirty="0"/>
              <a:t>Çözüm:</a:t>
            </a:r>
          </a:p>
          <a:p>
            <a:pPr marL="0" indent="0">
              <a:buNone/>
            </a:pPr>
            <a:r>
              <a:rPr lang="tr-TR" dirty="0"/>
              <a:t>A10: Basla</a:t>
            </a:r>
          </a:p>
          <a:p>
            <a:pPr marL="0" indent="0">
              <a:buNone/>
            </a:pPr>
            <a:r>
              <a:rPr lang="tr-TR" dirty="0"/>
              <a:t>A20: sayi1=0</a:t>
            </a:r>
          </a:p>
          <a:p>
            <a:pPr marL="0" indent="0">
              <a:buNone/>
            </a:pPr>
            <a:r>
              <a:rPr lang="tr-TR" dirty="0"/>
              <a:t>A30: sayi2=0</a:t>
            </a:r>
          </a:p>
          <a:p>
            <a:pPr marL="0" indent="0">
              <a:buNone/>
            </a:pPr>
            <a:r>
              <a:rPr lang="tr-TR" dirty="0"/>
              <a:t>A40: gir sayi1</a:t>
            </a:r>
          </a:p>
          <a:p>
            <a:pPr marL="0" indent="0">
              <a:buNone/>
            </a:pPr>
            <a:r>
              <a:rPr lang="tr-TR" dirty="0"/>
              <a:t>A50: gir sayi2</a:t>
            </a:r>
          </a:p>
          <a:p>
            <a:pPr marL="0" indent="0">
              <a:buNone/>
            </a:pPr>
            <a:r>
              <a:rPr lang="tr-TR" dirty="0"/>
              <a:t>A60: yaz sayi1+sayi2</a:t>
            </a:r>
          </a:p>
          <a:p>
            <a:pPr marL="0" indent="0">
              <a:buNone/>
            </a:pPr>
            <a:r>
              <a:rPr lang="tr-TR" dirty="0"/>
              <a:t>A70: son</a:t>
            </a:r>
          </a:p>
          <a:p>
            <a:pPr marL="0" indent="0">
              <a:buNone/>
            </a:pPr>
            <a:r>
              <a:rPr lang="tr-TR" dirty="0"/>
              <a:t>Bu soruda kullanıcıdan iki sayı istenmektedir. Bu nedenle 20 ve 30. adımda iki sayısal değişken tanımlanmıştır.  A40 a gelindiğinde beklenir, kullanıcı 5 sayısını tuşlar ve ardından enter’a basılır, A50’ye gelinir yine kullanıcı klavyeden 9 tuşuna ardından enter’a basar. Otomatik olarak sıradaki adım A60 dır. Bu adımda yapılması gereken iki değişkenin içinde bulunan değerler toplanır ve ekrana yazdırılır. 5 ve 9 toplanır ve ekranda 14 sayısı görüntülenir.</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27208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Algoritma-3</a:t>
            </a:r>
            <a:endParaRPr lang="tr-TR" dirty="0"/>
          </a:p>
        </p:txBody>
      </p:sp>
      <p:sp>
        <p:nvSpPr>
          <p:cNvPr id="3" name="Content Placeholder 2"/>
          <p:cNvSpPr>
            <a:spLocks noGrp="1"/>
          </p:cNvSpPr>
          <p:nvPr>
            <p:ph idx="1"/>
          </p:nvPr>
        </p:nvSpPr>
        <p:spPr/>
        <p:txBody>
          <a:bodyPr/>
          <a:lstStyle/>
          <a:p>
            <a:pPr marL="0" indent="0">
              <a:buNone/>
            </a:pPr>
            <a:r>
              <a:rPr lang="tr-TR" dirty="0" smtClean="0"/>
              <a:t>Algoritma bir </a:t>
            </a:r>
            <a:r>
              <a:rPr lang="tr-TR" dirty="0"/>
              <a:t>düzen içinde yapılır. Maddeler halinde sıralayacak olursak</a:t>
            </a:r>
            <a:r>
              <a:rPr lang="tr-TR" dirty="0" smtClean="0"/>
              <a:t>;</a:t>
            </a:r>
          </a:p>
          <a:p>
            <a:pPr marL="514350" lvl="0" indent="-514350">
              <a:buFont typeface="+mj-lt"/>
              <a:buAutoNum type="arabicPeriod"/>
            </a:pPr>
            <a:r>
              <a:rPr lang="tr-TR" dirty="0"/>
              <a:t>Algoritmanın bir başlangıcı ve bir sonu olmalıdır.</a:t>
            </a:r>
          </a:p>
          <a:p>
            <a:pPr marL="514350" lvl="0" indent="-514350">
              <a:buFont typeface="+mj-lt"/>
              <a:buAutoNum type="arabicPeriod"/>
            </a:pPr>
            <a:r>
              <a:rPr lang="tr-TR" dirty="0"/>
              <a:t>İşlem akışı aksi belirtilmediği taktirde yukarıdan aşağıya doğrudur.</a:t>
            </a:r>
          </a:p>
          <a:p>
            <a:pPr marL="514350" lvl="0" indent="-514350">
              <a:buFont typeface="+mj-lt"/>
              <a:buAutoNum type="arabicPeriod"/>
            </a:pPr>
            <a:r>
              <a:rPr lang="tr-TR" dirty="0"/>
              <a:t>Her bir adımda tek komut ya da tek işlem yazılmalıdır.</a:t>
            </a:r>
          </a:p>
          <a:p>
            <a:pPr marL="514350" lvl="0" indent="-514350">
              <a:buFont typeface="+mj-lt"/>
              <a:buAutoNum type="arabicPeriod"/>
            </a:pPr>
            <a:r>
              <a:rPr lang="tr-TR" dirty="0"/>
              <a:t>Girdiler veya çıktılar bulunmalıdır.</a:t>
            </a:r>
          </a:p>
          <a:p>
            <a:pPr marL="514350" lvl="0" indent="-514350">
              <a:buFont typeface="+mj-lt"/>
              <a:buAutoNum type="arabicPeriod"/>
            </a:pPr>
            <a:r>
              <a:rPr lang="tr-TR" dirty="0"/>
              <a:t>Her işlem adımının bir satır numarası olmalıdır</a:t>
            </a:r>
          </a:p>
          <a:p>
            <a:pPr marL="514350" lvl="0" indent="-514350">
              <a:buFont typeface="+mj-lt"/>
              <a:buAutoNum type="arabicPeriod"/>
            </a:pPr>
            <a:r>
              <a:rPr lang="tr-TR" dirty="0" smtClean="0"/>
              <a:t>Değişkenler kullanılmadan önce tanımlanmalıdır</a:t>
            </a:r>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9906646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Algoritma-29</a:t>
            </a:r>
            <a:endParaRPr lang="tr-TR" dirty="0"/>
          </a:p>
        </p:txBody>
      </p:sp>
      <p:sp>
        <p:nvSpPr>
          <p:cNvPr id="3" name="Content Placeholder 2"/>
          <p:cNvSpPr>
            <a:spLocks noGrp="1"/>
          </p:cNvSpPr>
          <p:nvPr>
            <p:ph idx="1"/>
          </p:nvPr>
        </p:nvSpPr>
        <p:spPr/>
        <p:txBody>
          <a:bodyPr>
            <a:normAutofit fontScale="85000" lnSpcReduction="20000"/>
          </a:bodyPr>
          <a:lstStyle/>
          <a:p>
            <a:pPr marL="0" indent="0">
              <a:buNone/>
            </a:pPr>
            <a:r>
              <a:rPr lang="tr-TR" b="1" dirty="0"/>
              <a:t>Soru:</a:t>
            </a:r>
            <a:r>
              <a:rPr lang="tr-TR" dirty="0"/>
              <a:t> Klavyeden girilen öğrenci ismini ekrana yazdırınız ?</a:t>
            </a:r>
          </a:p>
          <a:p>
            <a:pPr marL="0" indent="0">
              <a:buNone/>
            </a:pPr>
            <a:r>
              <a:rPr lang="tr-TR" dirty="0"/>
              <a:t>Çözüm:</a:t>
            </a:r>
          </a:p>
          <a:p>
            <a:pPr marL="0" indent="0">
              <a:buNone/>
            </a:pPr>
            <a:r>
              <a:rPr lang="tr-TR" dirty="0"/>
              <a:t>A10: Basla</a:t>
            </a:r>
          </a:p>
          <a:p>
            <a:pPr marL="0" indent="0">
              <a:buNone/>
            </a:pPr>
            <a:r>
              <a:rPr lang="tr-TR" dirty="0"/>
              <a:t>A20: isim=””</a:t>
            </a:r>
          </a:p>
          <a:p>
            <a:pPr marL="0" indent="0">
              <a:buNone/>
            </a:pPr>
            <a:r>
              <a:rPr lang="tr-TR" dirty="0"/>
              <a:t>A30: Gir isim</a:t>
            </a:r>
          </a:p>
          <a:p>
            <a:pPr marL="0" indent="0">
              <a:buNone/>
            </a:pPr>
            <a:r>
              <a:rPr lang="tr-TR" dirty="0"/>
              <a:t>A40: Yaz isim</a:t>
            </a:r>
          </a:p>
          <a:p>
            <a:pPr marL="0" indent="0">
              <a:buNone/>
            </a:pPr>
            <a:r>
              <a:rPr lang="tr-TR" dirty="0"/>
              <a:t>A50: son</a:t>
            </a:r>
          </a:p>
          <a:p>
            <a:pPr marL="0" indent="0">
              <a:buNone/>
            </a:pPr>
            <a:r>
              <a:rPr lang="tr-TR" dirty="0"/>
              <a:t>Bu soruda istenilen sadece klavyeden bir isim girilecek ve onu ekrana yazdıracak algoritmadır. 20. adımda değişken tanımı yapılmıştır, 30 da klavyeden Yahya yazılmış ve ardından enter’a basılmıştır. Otomatik olarak program bir alt satır olan A40 gelmiştir. Bu adımdaki komut ise isim değişkeninin içinde ne varsa onu ekrana görüntüle demektedir ve ekranda Yahya ifadesi görüntülenecektir</a:t>
            </a: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9576417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Algoritma-30</a:t>
            </a:r>
            <a:endParaRPr lang="tr-TR" dirty="0"/>
          </a:p>
        </p:txBody>
      </p:sp>
      <p:sp>
        <p:nvSpPr>
          <p:cNvPr id="3" name="Content Placeholder 2"/>
          <p:cNvSpPr>
            <a:spLocks noGrp="1"/>
          </p:cNvSpPr>
          <p:nvPr>
            <p:ph idx="1"/>
          </p:nvPr>
        </p:nvSpPr>
        <p:spPr/>
        <p:txBody>
          <a:bodyPr>
            <a:normAutofit fontScale="47500" lnSpcReduction="20000"/>
          </a:bodyPr>
          <a:lstStyle/>
          <a:p>
            <a:pPr marL="0" indent="0">
              <a:buNone/>
            </a:pPr>
            <a:r>
              <a:rPr lang="tr-TR" b="1" dirty="0"/>
              <a:t>Soru:</a:t>
            </a:r>
            <a:r>
              <a:rPr lang="tr-TR" dirty="0"/>
              <a:t> Klavyeden girilen 5 sayıyı toplayarak ekrana yazdırınız.</a:t>
            </a:r>
          </a:p>
          <a:p>
            <a:pPr marL="0" indent="0">
              <a:buNone/>
            </a:pPr>
            <a:r>
              <a:rPr lang="tr-TR" dirty="0"/>
              <a:t>Çözüm:</a:t>
            </a:r>
          </a:p>
          <a:p>
            <a:pPr marL="0" indent="0">
              <a:buNone/>
            </a:pPr>
            <a:r>
              <a:rPr lang="tr-TR" dirty="0"/>
              <a:t>A10: Basla</a:t>
            </a:r>
          </a:p>
          <a:p>
            <a:pPr marL="0" indent="0">
              <a:buNone/>
            </a:pPr>
            <a:r>
              <a:rPr lang="tr-TR" dirty="0"/>
              <a:t>A20: sayi1=0</a:t>
            </a:r>
          </a:p>
          <a:p>
            <a:pPr marL="0" indent="0">
              <a:buNone/>
            </a:pPr>
            <a:r>
              <a:rPr lang="tr-TR" dirty="0"/>
              <a:t>A30: sayi2=0</a:t>
            </a:r>
          </a:p>
          <a:p>
            <a:pPr marL="0" indent="0">
              <a:buNone/>
            </a:pPr>
            <a:r>
              <a:rPr lang="tr-TR" dirty="0"/>
              <a:t>A40: sayi3=0</a:t>
            </a:r>
          </a:p>
          <a:p>
            <a:pPr marL="0" indent="0">
              <a:buNone/>
            </a:pPr>
            <a:r>
              <a:rPr lang="tr-TR" dirty="0"/>
              <a:t>A50: sayi4=0</a:t>
            </a:r>
          </a:p>
          <a:p>
            <a:pPr marL="0" indent="0">
              <a:buNone/>
            </a:pPr>
            <a:r>
              <a:rPr lang="tr-TR" dirty="0"/>
              <a:t>A60: sayi5=0</a:t>
            </a:r>
          </a:p>
          <a:p>
            <a:pPr marL="0" indent="0">
              <a:buNone/>
            </a:pPr>
            <a:r>
              <a:rPr lang="tr-TR" dirty="0"/>
              <a:t>A70: Gir sayi1</a:t>
            </a:r>
          </a:p>
          <a:p>
            <a:pPr marL="0" indent="0">
              <a:buNone/>
            </a:pPr>
            <a:r>
              <a:rPr lang="tr-TR" dirty="0"/>
              <a:t>A80: Gir sayi2</a:t>
            </a:r>
          </a:p>
          <a:p>
            <a:pPr marL="0" indent="0">
              <a:buNone/>
            </a:pPr>
            <a:r>
              <a:rPr lang="tr-TR" dirty="0"/>
              <a:t>A90: Gir sayi3</a:t>
            </a:r>
          </a:p>
          <a:p>
            <a:pPr marL="0" indent="0">
              <a:buNone/>
            </a:pPr>
            <a:r>
              <a:rPr lang="tr-TR" dirty="0"/>
              <a:t>A100: Gir sayi4</a:t>
            </a:r>
          </a:p>
          <a:p>
            <a:pPr marL="0" indent="0">
              <a:buNone/>
            </a:pPr>
            <a:r>
              <a:rPr lang="tr-TR" dirty="0"/>
              <a:t>A110: Gir sayi5</a:t>
            </a:r>
          </a:p>
          <a:p>
            <a:pPr marL="0" indent="0">
              <a:buNone/>
            </a:pPr>
            <a:r>
              <a:rPr lang="tr-TR" dirty="0"/>
              <a:t>A120: toplam= sayi1 + sayi2 + sayi3 + sayi4 + sayi5</a:t>
            </a:r>
          </a:p>
          <a:p>
            <a:pPr marL="0" indent="0">
              <a:buNone/>
            </a:pPr>
            <a:r>
              <a:rPr lang="tr-TR" dirty="0"/>
              <a:t>A130: Yaz toplam</a:t>
            </a:r>
          </a:p>
          <a:p>
            <a:pPr marL="0" indent="0">
              <a:buNone/>
            </a:pPr>
            <a:r>
              <a:rPr lang="tr-TR" dirty="0"/>
              <a:t>A140: Son</a:t>
            </a:r>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26859330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Algoritma-31</a:t>
            </a:r>
            <a:endParaRPr lang="tr-TR" dirty="0"/>
          </a:p>
        </p:txBody>
      </p:sp>
      <p:sp>
        <p:nvSpPr>
          <p:cNvPr id="3" name="Content Placeholder 2"/>
          <p:cNvSpPr>
            <a:spLocks noGrp="1"/>
          </p:cNvSpPr>
          <p:nvPr>
            <p:ph idx="1"/>
          </p:nvPr>
        </p:nvSpPr>
        <p:spPr/>
        <p:txBody>
          <a:bodyPr>
            <a:normAutofit fontScale="77500" lnSpcReduction="20000"/>
          </a:bodyPr>
          <a:lstStyle/>
          <a:p>
            <a:pPr marL="0" indent="0">
              <a:buNone/>
            </a:pPr>
            <a:r>
              <a:rPr lang="tr-TR" dirty="0"/>
              <a:t>Dikkat edilirse çözüm biraz uzun oldu. Soruda 5 sayı denilmektedir, ya bu 100 sayı olsaydı !</a:t>
            </a:r>
          </a:p>
          <a:p>
            <a:pPr marL="0" indent="0">
              <a:buNone/>
            </a:pPr>
            <a:r>
              <a:rPr lang="tr-TR" dirty="0"/>
              <a:t>Bu çözümde benzer satırlar yer almaktadır. 5 tane sayi değişkeni tanımı, 5 tane de gir ifadesi var.</a:t>
            </a:r>
          </a:p>
          <a:p>
            <a:pPr marL="0" indent="0">
              <a:buNone/>
            </a:pPr>
            <a:r>
              <a:rPr lang="tr-TR" dirty="0"/>
              <a:t>Bu tür sorular için klasik örneğimiz olan sürahi ve bardak olayı ile anlamaya çalışalım. </a:t>
            </a:r>
          </a:p>
          <a:p>
            <a:pPr marL="0" indent="0">
              <a:buNone/>
            </a:pPr>
            <a:r>
              <a:rPr lang="tr-TR" b="1" dirty="0"/>
              <a:t>Senaryo 1:</a:t>
            </a:r>
            <a:r>
              <a:rPr lang="tr-TR" dirty="0"/>
              <a:t> 5 adet bardak ve sürahi alınır. 5 adet bardak doldurulur ve sürahiye boşaltılır.</a:t>
            </a:r>
          </a:p>
          <a:p>
            <a:pPr marL="0" indent="0">
              <a:buNone/>
            </a:pPr>
            <a:r>
              <a:rPr lang="tr-TR" dirty="0"/>
              <a:t>veya</a:t>
            </a:r>
          </a:p>
          <a:p>
            <a:pPr marL="0" indent="0">
              <a:buNone/>
            </a:pPr>
            <a:r>
              <a:rPr lang="tr-TR" b="1" dirty="0"/>
              <a:t>Senaryo 2:</a:t>
            </a:r>
            <a:r>
              <a:rPr lang="tr-TR" dirty="0"/>
              <a:t> Bir bardak ve sürahi alınır, 5 kez bardağı doldur boşalt yaparak sürahide 5 bardak suyun birikmesi sağlanır.</a:t>
            </a:r>
          </a:p>
          <a:p>
            <a:pPr marL="0" indent="0">
              <a:buNone/>
            </a:pPr>
            <a:r>
              <a:rPr lang="tr-TR" dirty="0"/>
              <a:t>Bu iki senaryoyu sınıfta yorumlayalım …</a:t>
            </a:r>
          </a:p>
          <a:p>
            <a:pPr marL="0" indent="0">
              <a:buNone/>
            </a:pPr>
            <a:r>
              <a:rPr lang="tr-TR" dirty="0"/>
              <a:t>Böylesi durumlarda bir değişkenle işlemin tekrar edilmesi programcılık mantığı ile uyuşmaktadır.</a:t>
            </a:r>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22098254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Algoritma-32</a:t>
            </a:r>
            <a:endParaRPr lang="tr-TR" dirty="0"/>
          </a:p>
        </p:txBody>
      </p:sp>
      <p:sp>
        <p:nvSpPr>
          <p:cNvPr id="3" name="Content Placeholder 2"/>
          <p:cNvSpPr>
            <a:spLocks noGrp="1"/>
          </p:cNvSpPr>
          <p:nvPr>
            <p:ph idx="1"/>
          </p:nvPr>
        </p:nvSpPr>
        <p:spPr/>
        <p:txBody>
          <a:bodyPr>
            <a:normAutofit fontScale="70000" lnSpcReduction="20000"/>
          </a:bodyPr>
          <a:lstStyle/>
          <a:p>
            <a:pPr marL="0" indent="0">
              <a:buNone/>
            </a:pPr>
            <a:r>
              <a:rPr lang="tr-TR" dirty="0"/>
              <a:t>Tekrarlama işleminde </a:t>
            </a:r>
            <a:r>
              <a:rPr lang="tr-TR" b="1" dirty="0"/>
              <a:t>eger</a:t>
            </a:r>
            <a:r>
              <a:rPr lang="tr-TR" dirty="0"/>
              <a:t> ve </a:t>
            </a:r>
            <a:r>
              <a:rPr lang="tr-TR" b="1" dirty="0"/>
              <a:t>git</a:t>
            </a:r>
            <a:r>
              <a:rPr lang="tr-TR" dirty="0"/>
              <a:t> deyimleri kullanılacaktır. “Eger” ile mukayese edeceğiz, isteğimiz gerçekleşmedi ise git komutu ile tekrarlanması gereken işlemlerin baş tarafına göndereceğiz. Çözümü yeniden yazalım;</a:t>
            </a:r>
          </a:p>
          <a:p>
            <a:pPr marL="0" indent="0">
              <a:buNone/>
            </a:pPr>
            <a:r>
              <a:rPr lang="tr-TR" dirty="0"/>
              <a:t>A10: Basla</a:t>
            </a:r>
          </a:p>
          <a:p>
            <a:pPr marL="0" indent="0">
              <a:buNone/>
            </a:pPr>
            <a:r>
              <a:rPr lang="tr-TR" dirty="0"/>
              <a:t>A20: sayi=0</a:t>
            </a:r>
          </a:p>
          <a:p>
            <a:pPr marL="0" indent="0">
              <a:buNone/>
            </a:pPr>
            <a:r>
              <a:rPr lang="tr-TR" dirty="0"/>
              <a:t>A30: sayac=0</a:t>
            </a:r>
          </a:p>
          <a:p>
            <a:pPr marL="0" indent="0">
              <a:buNone/>
            </a:pPr>
            <a:r>
              <a:rPr lang="tr-TR" dirty="0"/>
              <a:t>A40: toplam=0</a:t>
            </a:r>
          </a:p>
          <a:p>
            <a:pPr marL="0" indent="0">
              <a:buNone/>
            </a:pPr>
            <a:r>
              <a:rPr lang="tr-TR" b="1" dirty="0"/>
              <a:t>A50: sayac=sayac+1</a:t>
            </a:r>
            <a:endParaRPr lang="tr-TR" dirty="0"/>
          </a:p>
          <a:p>
            <a:pPr marL="0" indent="0">
              <a:buNone/>
            </a:pPr>
            <a:r>
              <a:rPr lang="tr-TR" b="1" dirty="0"/>
              <a:t>A60: Gir sayi</a:t>
            </a:r>
            <a:endParaRPr lang="tr-TR" dirty="0"/>
          </a:p>
          <a:p>
            <a:pPr marL="0" indent="0">
              <a:buNone/>
            </a:pPr>
            <a:r>
              <a:rPr lang="tr-TR" b="1" dirty="0"/>
              <a:t>A70: toplam=toplam + sayi</a:t>
            </a:r>
            <a:endParaRPr lang="tr-TR" dirty="0"/>
          </a:p>
          <a:p>
            <a:pPr marL="0" indent="0">
              <a:buNone/>
            </a:pPr>
            <a:r>
              <a:rPr lang="tr-TR" b="1" dirty="0"/>
              <a:t>A80: Eger sayac&lt;5 ise Git A50</a:t>
            </a:r>
            <a:endParaRPr lang="tr-TR" dirty="0"/>
          </a:p>
          <a:p>
            <a:pPr marL="0" indent="0">
              <a:buNone/>
            </a:pPr>
            <a:r>
              <a:rPr lang="tr-TR" dirty="0"/>
              <a:t>A90: Yaz toplam</a:t>
            </a:r>
          </a:p>
          <a:p>
            <a:pPr marL="0" indent="0">
              <a:buNone/>
            </a:pPr>
            <a:r>
              <a:rPr lang="tr-TR" dirty="0"/>
              <a:t>A100: Son</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6052986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Algoritma-33</a:t>
            </a:r>
            <a:endParaRPr lang="tr-TR" dirty="0"/>
          </a:p>
        </p:txBody>
      </p:sp>
      <p:sp>
        <p:nvSpPr>
          <p:cNvPr id="3" name="Content Placeholder 2"/>
          <p:cNvSpPr>
            <a:spLocks noGrp="1"/>
          </p:cNvSpPr>
          <p:nvPr>
            <p:ph idx="1"/>
          </p:nvPr>
        </p:nvSpPr>
        <p:spPr/>
        <p:txBody>
          <a:bodyPr>
            <a:normAutofit fontScale="70000" lnSpcReduction="20000"/>
          </a:bodyPr>
          <a:lstStyle/>
          <a:p>
            <a:pPr marL="0" indent="0">
              <a:buNone/>
            </a:pPr>
            <a:r>
              <a:rPr lang="tr-TR" dirty="0"/>
              <a:t>Tekrarlama işleminde </a:t>
            </a:r>
            <a:r>
              <a:rPr lang="tr-TR" b="1" dirty="0"/>
              <a:t>eger</a:t>
            </a:r>
            <a:r>
              <a:rPr lang="tr-TR" dirty="0"/>
              <a:t> ve </a:t>
            </a:r>
            <a:r>
              <a:rPr lang="tr-TR" b="1" dirty="0"/>
              <a:t>git</a:t>
            </a:r>
            <a:r>
              <a:rPr lang="tr-TR" dirty="0"/>
              <a:t> deyimleri kullanılacaktır. “Eger” ile mukayese edeceğiz, isteğimiz gerçekleşmedi ise git komutu ile tekrarlanması gereken işlemlerin baş tarafına göndereceğiz. Çözümü yeniden yazalım;</a:t>
            </a:r>
          </a:p>
          <a:p>
            <a:pPr marL="0" indent="0">
              <a:buNone/>
            </a:pPr>
            <a:r>
              <a:rPr lang="tr-TR" dirty="0"/>
              <a:t>A10: Basla</a:t>
            </a:r>
          </a:p>
          <a:p>
            <a:pPr marL="0" indent="0">
              <a:buNone/>
            </a:pPr>
            <a:r>
              <a:rPr lang="tr-TR" dirty="0"/>
              <a:t>A20: sayi=0</a:t>
            </a:r>
          </a:p>
          <a:p>
            <a:pPr marL="0" indent="0">
              <a:buNone/>
            </a:pPr>
            <a:r>
              <a:rPr lang="tr-TR" dirty="0"/>
              <a:t>A30: sayac=0</a:t>
            </a:r>
          </a:p>
          <a:p>
            <a:pPr marL="0" indent="0">
              <a:buNone/>
            </a:pPr>
            <a:r>
              <a:rPr lang="tr-TR" dirty="0"/>
              <a:t>A40: toplam=0</a:t>
            </a:r>
          </a:p>
          <a:p>
            <a:pPr marL="0" indent="0">
              <a:buNone/>
            </a:pPr>
            <a:r>
              <a:rPr lang="tr-TR" b="1" dirty="0" smtClean="0"/>
              <a:t>A50: sayac=sayac+1</a:t>
            </a:r>
            <a:endParaRPr lang="tr-TR" dirty="0" smtClean="0"/>
          </a:p>
          <a:p>
            <a:pPr marL="0" indent="0">
              <a:buNone/>
            </a:pPr>
            <a:r>
              <a:rPr lang="tr-TR" b="1" dirty="0" smtClean="0"/>
              <a:t>A60</a:t>
            </a:r>
            <a:r>
              <a:rPr lang="tr-TR" b="1" dirty="0"/>
              <a:t>: Gir sayi</a:t>
            </a:r>
            <a:endParaRPr lang="tr-TR" dirty="0"/>
          </a:p>
          <a:p>
            <a:pPr marL="0" indent="0">
              <a:buNone/>
            </a:pPr>
            <a:r>
              <a:rPr lang="tr-TR" b="1" dirty="0"/>
              <a:t>A70: toplam=toplam + sayi</a:t>
            </a:r>
            <a:endParaRPr lang="tr-TR" dirty="0"/>
          </a:p>
          <a:p>
            <a:pPr marL="0" indent="0">
              <a:buNone/>
            </a:pPr>
            <a:r>
              <a:rPr lang="tr-TR" b="1" dirty="0"/>
              <a:t>A80: Eger sayac&lt;5 ise Git A50</a:t>
            </a:r>
            <a:endParaRPr lang="tr-TR" dirty="0"/>
          </a:p>
          <a:p>
            <a:pPr marL="0" indent="0">
              <a:buNone/>
            </a:pPr>
            <a:r>
              <a:rPr lang="tr-TR" dirty="0"/>
              <a:t>A90: Yaz toplam</a:t>
            </a:r>
          </a:p>
          <a:p>
            <a:pPr marL="0" indent="0">
              <a:buNone/>
            </a:pPr>
            <a:r>
              <a:rPr lang="tr-TR" dirty="0"/>
              <a:t>A100: Son</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
        <p:nvSpPr>
          <p:cNvPr id="4" name="Rectangle 3"/>
          <p:cNvSpPr/>
          <p:nvPr/>
        </p:nvSpPr>
        <p:spPr>
          <a:xfrm>
            <a:off x="4876800" y="3166353"/>
            <a:ext cx="6096000" cy="2585323"/>
          </a:xfrm>
          <a:prstGeom prst="rect">
            <a:avLst/>
          </a:prstGeom>
        </p:spPr>
        <p:txBody>
          <a:bodyPr>
            <a:spAutoFit/>
          </a:bodyPr>
          <a:lstStyle/>
          <a:p>
            <a:pPr algn="just">
              <a:lnSpc>
                <a:spcPct val="150000"/>
              </a:lnSpc>
              <a:spcAft>
                <a:spcPts val="0"/>
              </a:spcAft>
            </a:pPr>
            <a:r>
              <a:rPr lang="tr-TR" dirty="0">
                <a:latin typeface="Times New Roman" panose="02020603050405020304" pitchFamily="18" charset="0"/>
                <a:ea typeface="Times New Roman" panose="02020603050405020304" pitchFamily="18" charset="0"/>
              </a:rPr>
              <a:t>Bu çözümde 5 sayı değil de 100 sayı dahi olsa tek yapılması gereken A80’de 5 yerine 100 yazmak yeterli olacaktır.</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Burada tekrar edilmesi gereken satır A60 ve A70 dir. Tekrarlama işleminin kaç kez yapılması gerektiğini A50 saymaktadır. Tekrarlama işlemini kontrol edecek satır A80 dir. Burasını sınıfta biraz daha açalım.</a:t>
            </a:r>
          </a:p>
        </p:txBody>
      </p:sp>
    </p:spTree>
    <p:extLst>
      <p:ext uri="{BB962C8B-B14F-4D97-AF65-F5344CB8AC3E}">
        <p14:creationId xmlns:p14="http://schemas.microsoft.com/office/powerpoint/2010/main" val="33703472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Algoritma-34</a:t>
            </a:r>
            <a:endParaRPr lang="tr-TR" dirty="0"/>
          </a:p>
        </p:txBody>
      </p:sp>
      <p:sp>
        <p:nvSpPr>
          <p:cNvPr id="3" name="Content Placeholder 2"/>
          <p:cNvSpPr>
            <a:spLocks noGrp="1"/>
          </p:cNvSpPr>
          <p:nvPr>
            <p:ph idx="1"/>
          </p:nvPr>
        </p:nvSpPr>
        <p:spPr/>
        <p:txBody>
          <a:bodyPr>
            <a:normAutofit/>
          </a:bodyPr>
          <a:lstStyle/>
          <a:p>
            <a:pPr marL="0" indent="0">
              <a:buNone/>
            </a:pPr>
            <a:r>
              <a:rPr lang="tr-TR" b="1" dirty="0"/>
              <a:t>Soru:</a:t>
            </a:r>
            <a:r>
              <a:rPr lang="tr-TR" dirty="0"/>
              <a:t> 1 den 1000 a kadar olan sayıların toplamını bularak ekrana yazdıran algoritma yazınız.</a:t>
            </a:r>
          </a:p>
          <a:p>
            <a:pPr marL="0" indent="0">
              <a:buNone/>
            </a:pPr>
            <a:r>
              <a:rPr lang="tr-TR" dirty="0"/>
              <a:t>Çözüm: Bu soruda 1 ile 1000 arasındaki sayılar kullanılacaktır. Bu sayılar ardışık ve elde edilmesi kolay olduğundan klavyeden girilmeyecektir. Aksine klavyeden girdirmek hatalı olacaktır. Düşünün; birisi sizden 1000 e kadar tek tek sayar mısınız şeklinde bir istekte bulunsun.  Siz 1, 2, 3, … şeklinde saymaya başlar mısınız, yoksa karşınızdaki kişiye  her defasında bir sayı söyleyeyim mi dersiniz !!!!</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998934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Algoritma-35</a:t>
            </a:r>
            <a:endParaRPr lang="tr-TR" dirty="0"/>
          </a:p>
        </p:txBody>
      </p:sp>
      <p:sp>
        <p:nvSpPr>
          <p:cNvPr id="3" name="Content Placeholder 2"/>
          <p:cNvSpPr>
            <a:spLocks noGrp="1"/>
          </p:cNvSpPr>
          <p:nvPr>
            <p:ph idx="1"/>
          </p:nvPr>
        </p:nvSpPr>
        <p:spPr/>
        <p:txBody>
          <a:bodyPr>
            <a:normAutofit fontScale="92500" lnSpcReduction="10000"/>
          </a:bodyPr>
          <a:lstStyle/>
          <a:p>
            <a:pPr marL="0" indent="0">
              <a:buNone/>
            </a:pPr>
            <a:r>
              <a:rPr lang="tr-TR" dirty="0"/>
              <a:t>A10: Basla</a:t>
            </a:r>
          </a:p>
          <a:p>
            <a:pPr marL="0" indent="0">
              <a:buNone/>
            </a:pPr>
            <a:r>
              <a:rPr lang="tr-TR" dirty="0"/>
              <a:t>A20: sayac=0</a:t>
            </a:r>
          </a:p>
          <a:p>
            <a:pPr marL="0" indent="0">
              <a:buNone/>
            </a:pPr>
            <a:r>
              <a:rPr lang="tr-TR" dirty="0"/>
              <a:t>A30: toplam=0</a:t>
            </a:r>
          </a:p>
          <a:p>
            <a:pPr marL="0" indent="0">
              <a:buNone/>
            </a:pPr>
            <a:r>
              <a:rPr lang="tr-TR" b="1" dirty="0"/>
              <a:t>A40: sayac=sayac + 1</a:t>
            </a:r>
            <a:endParaRPr lang="tr-TR" dirty="0"/>
          </a:p>
          <a:p>
            <a:pPr marL="0" indent="0">
              <a:buNone/>
            </a:pPr>
            <a:r>
              <a:rPr lang="tr-TR" b="1" dirty="0"/>
              <a:t>A50: toplam = toplam + sayac</a:t>
            </a:r>
            <a:endParaRPr lang="tr-TR" dirty="0"/>
          </a:p>
          <a:p>
            <a:pPr marL="0" indent="0">
              <a:buNone/>
            </a:pPr>
            <a:r>
              <a:rPr lang="tr-TR" b="1" dirty="0"/>
              <a:t>A60: Eger sayac&lt;1000 ise Git A40</a:t>
            </a:r>
            <a:endParaRPr lang="tr-TR" dirty="0"/>
          </a:p>
          <a:p>
            <a:pPr marL="0" indent="0">
              <a:buNone/>
            </a:pPr>
            <a:r>
              <a:rPr lang="tr-TR" dirty="0"/>
              <a:t>A70: Yaz toplam</a:t>
            </a:r>
          </a:p>
          <a:p>
            <a:pPr marL="0" indent="0">
              <a:buNone/>
            </a:pPr>
            <a:r>
              <a:rPr lang="tr-TR" dirty="0"/>
              <a:t>A80: son</a:t>
            </a:r>
          </a:p>
          <a:p>
            <a:pPr marL="0" indent="0">
              <a:buNone/>
            </a:pPr>
            <a:r>
              <a:rPr lang="tr-TR" dirty="0"/>
              <a:t>Burada tekrarlama işleminin başlangıcı A40, kontrolü de A60 da yapılmaktadır. Bu işlemi sınıfta tartışalım.</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21744426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Algoritma-36</a:t>
            </a:r>
            <a:endParaRPr lang="tr-TR" dirty="0"/>
          </a:p>
        </p:txBody>
      </p:sp>
      <p:sp>
        <p:nvSpPr>
          <p:cNvPr id="3" name="Content Placeholder 2"/>
          <p:cNvSpPr>
            <a:spLocks noGrp="1"/>
          </p:cNvSpPr>
          <p:nvPr>
            <p:ph idx="1"/>
          </p:nvPr>
        </p:nvSpPr>
        <p:spPr/>
        <p:txBody>
          <a:bodyPr>
            <a:normAutofit fontScale="92500" lnSpcReduction="20000"/>
          </a:bodyPr>
          <a:lstStyle/>
          <a:p>
            <a:pPr marL="0" indent="0">
              <a:buNone/>
            </a:pPr>
            <a:r>
              <a:rPr lang="tr-TR" b="1" dirty="0"/>
              <a:t>Soru:</a:t>
            </a:r>
            <a:r>
              <a:rPr lang="tr-TR" dirty="0"/>
              <a:t> Bir ile 1000 arasındaki sayılardan çift olanları ekrana yazdırınız.</a:t>
            </a:r>
          </a:p>
          <a:p>
            <a:pPr marL="0" indent="0">
              <a:buNone/>
            </a:pPr>
            <a:r>
              <a:rPr lang="tr-TR" dirty="0"/>
              <a:t>Çözüm: Bu soruda da klavyeden sayı girilmeyecektir. Çünkü sayac mantığıyla bu sayıları elde edilebilmektedir. Sayac değişkeni sıfırdan başlayarak 2’şer artımlarla ilerlerse, çift sayılar elde edilmiş olur.</a:t>
            </a:r>
          </a:p>
          <a:p>
            <a:pPr marL="0" indent="0">
              <a:buNone/>
            </a:pPr>
            <a:r>
              <a:rPr lang="tr-TR" dirty="0"/>
              <a:t>A10: Basla</a:t>
            </a:r>
          </a:p>
          <a:p>
            <a:pPr marL="0" indent="0">
              <a:buNone/>
            </a:pPr>
            <a:r>
              <a:rPr lang="tr-TR" dirty="0"/>
              <a:t>A20: sayac=0</a:t>
            </a:r>
          </a:p>
          <a:p>
            <a:pPr marL="0" indent="0">
              <a:buNone/>
            </a:pPr>
            <a:r>
              <a:rPr lang="tr-TR" b="1" dirty="0"/>
              <a:t>A30: sayac=sayac + 2</a:t>
            </a:r>
            <a:endParaRPr lang="tr-TR" dirty="0"/>
          </a:p>
          <a:p>
            <a:pPr marL="0" indent="0">
              <a:buNone/>
            </a:pPr>
            <a:r>
              <a:rPr lang="tr-TR" b="1" dirty="0"/>
              <a:t>A40: yaz sayac</a:t>
            </a:r>
            <a:endParaRPr lang="tr-TR" dirty="0"/>
          </a:p>
          <a:p>
            <a:pPr marL="0" indent="0">
              <a:buNone/>
            </a:pPr>
            <a:r>
              <a:rPr lang="tr-TR" b="1" dirty="0"/>
              <a:t>A50: Eger sayac&lt;1000 ise Git A30</a:t>
            </a:r>
            <a:endParaRPr lang="tr-TR" dirty="0"/>
          </a:p>
          <a:p>
            <a:pPr marL="0" indent="0">
              <a:buNone/>
            </a:pPr>
            <a:r>
              <a:rPr lang="tr-TR" dirty="0"/>
              <a:t>A60: Yaz toplam</a:t>
            </a:r>
          </a:p>
          <a:p>
            <a:pPr marL="0" indent="0">
              <a:buNone/>
            </a:pPr>
            <a:r>
              <a:rPr lang="tr-TR" dirty="0"/>
              <a:t>A70: son</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7730172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Algoritma-37</a:t>
            </a:r>
            <a:endParaRPr lang="tr-TR" dirty="0"/>
          </a:p>
        </p:txBody>
      </p:sp>
      <p:sp>
        <p:nvSpPr>
          <p:cNvPr id="3" name="Content Placeholder 2"/>
          <p:cNvSpPr>
            <a:spLocks noGrp="1"/>
          </p:cNvSpPr>
          <p:nvPr>
            <p:ph idx="1"/>
          </p:nvPr>
        </p:nvSpPr>
        <p:spPr>
          <a:xfrm>
            <a:off x="838200" y="1450428"/>
            <a:ext cx="10515600" cy="4992413"/>
          </a:xfrm>
        </p:spPr>
        <p:txBody>
          <a:bodyPr>
            <a:normAutofit fontScale="55000" lnSpcReduction="20000"/>
          </a:bodyPr>
          <a:lstStyle/>
          <a:p>
            <a:pPr marL="0" indent="0">
              <a:buNone/>
            </a:pPr>
            <a:r>
              <a:rPr lang="tr-TR" b="1" dirty="0"/>
              <a:t>Soru:</a:t>
            </a:r>
            <a:r>
              <a:rPr lang="tr-TR" dirty="0"/>
              <a:t> Klavyeden girilen 100 adet sayı içerisinde tek olanlar, çift olanlar ve sıfır olanların adetleriniz bularak ekrana yazdırınız.</a:t>
            </a:r>
          </a:p>
          <a:p>
            <a:pPr marL="0" indent="0">
              <a:buNone/>
            </a:pPr>
            <a:r>
              <a:rPr lang="tr-TR" dirty="0"/>
              <a:t>Çözüm: Bu soruda klavyeden tek tek sayılar girilecektir, her girişten sonra bu sayı kontrol edilecek, hangi gruba giriyorsa onun adedi bir artırılacaktır. Bu işlem 100 tane sayı girilene kadar devam edecektir. ^ işareti (üs alma) yardımıyla -1 ‘in üssüne yazılan sayı tek olursa, sonuc negatif, aksi durumda pozitif olacaktır.</a:t>
            </a:r>
          </a:p>
          <a:p>
            <a:pPr marL="0" indent="0">
              <a:buNone/>
            </a:pPr>
            <a:r>
              <a:rPr lang="tr-TR" dirty="0"/>
              <a:t>A10: Basla</a:t>
            </a:r>
          </a:p>
          <a:p>
            <a:pPr marL="0" indent="0">
              <a:buNone/>
            </a:pPr>
            <a:r>
              <a:rPr lang="tr-TR" dirty="0"/>
              <a:t>A15: sayi=0</a:t>
            </a:r>
          </a:p>
          <a:p>
            <a:pPr marL="0" indent="0">
              <a:buNone/>
            </a:pPr>
            <a:r>
              <a:rPr lang="tr-TR" dirty="0"/>
              <a:t>A20: sayac=0</a:t>
            </a:r>
          </a:p>
          <a:p>
            <a:pPr marL="0" indent="0">
              <a:buNone/>
            </a:pPr>
            <a:r>
              <a:rPr lang="tr-TR" dirty="0"/>
              <a:t>A21: tsayac=0		</a:t>
            </a:r>
            <a:r>
              <a:rPr lang="tr-TR" dirty="0" smtClean="0"/>
              <a:t>tek </a:t>
            </a:r>
            <a:r>
              <a:rPr lang="tr-TR" dirty="0"/>
              <a:t>sayıları sayması için</a:t>
            </a:r>
          </a:p>
          <a:p>
            <a:pPr marL="0" indent="0">
              <a:buNone/>
            </a:pPr>
            <a:r>
              <a:rPr lang="tr-TR" dirty="0"/>
              <a:t>A22: csayac=0		cift sayıları sayması için</a:t>
            </a:r>
          </a:p>
          <a:p>
            <a:pPr marL="0" indent="0">
              <a:buNone/>
            </a:pPr>
            <a:r>
              <a:rPr lang="tr-TR" dirty="0"/>
              <a:t>A23: ssayac=0		sıfırları sayması için</a:t>
            </a:r>
          </a:p>
          <a:p>
            <a:pPr marL="0" indent="0">
              <a:buNone/>
            </a:pPr>
            <a:r>
              <a:rPr lang="tr-TR" b="1" dirty="0"/>
              <a:t>A30: Gir sayi</a:t>
            </a:r>
            <a:endParaRPr lang="tr-TR" dirty="0"/>
          </a:p>
          <a:p>
            <a:pPr marL="0" indent="0">
              <a:buNone/>
            </a:pPr>
            <a:r>
              <a:rPr lang="tr-TR" b="1" dirty="0"/>
              <a:t>A35: sayac=sayac + 1</a:t>
            </a:r>
            <a:endParaRPr lang="tr-TR" dirty="0"/>
          </a:p>
          <a:p>
            <a:pPr marL="0" indent="0">
              <a:buNone/>
            </a:pPr>
            <a:r>
              <a:rPr lang="tr-TR" b="1" dirty="0"/>
              <a:t>A40: Eger (-1)^sayi&lt;0 ise tsayac=tsayac+1</a:t>
            </a:r>
            <a:endParaRPr lang="tr-TR" dirty="0"/>
          </a:p>
          <a:p>
            <a:pPr marL="0" indent="0">
              <a:buNone/>
            </a:pPr>
            <a:r>
              <a:rPr lang="tr-TR" b="1" dirty="0"/>
              <a:t>A41: Eger (-1)^sayi&gt;0 ise csayac=csayac+1</a:t>
            </a:r>
            <a:endParaRPr lang="tr-TR" dirty="0"/>
          </a:p>
          <a:p>
            <a:pPr marL="0" indent="0">
              <a:buNone/>
            </a:pPr>
            <a:r>
              <a:rPr lang="tr-TR" b="1" dirty="0"/>
              <a:t>A42: Eger sayi=0 ise ssayac=ssayac+1</a:t>
            </a:r>
            <a:endParaRPr lang="tr-TR" dirty="0"/>
          </a:p>
          <a:p>
            <a:pPr marL="0" indent="0">
              <a:buNone/>
            </a:pPr>
            <a:r>
              <a:rPr lang="tr-TR" b="1" dirty="0"/>
              <a:t>A50: Eger sayac&lt;1000 ise Git A30</a:t>
            </a:r>
            <a:endParaRPr lang="tr-TR" dirty="0"/>
          </a:p>
          <a:p>
            <a:pPr marL="0" indent="0">
              <a:buNone/>
            </a:pPr>
            <a:r>
              <a:rPr lang="tr-TR" dirty="0"/>
              <a:t>A60: Yaz csayac, tsayac, ssayac</a:t>
            </a:r>
          </a:p>
          <a:p>
            <a:pPr marL="0" indent="0">
              <a:buNone/>
            </a:pPr>
            <a:r>
              <a:rPr lang="tr-TR" dirty="0"/>
              <a:t>A70: </a:t>
            </a:r>
            <a:r>
              <a:rPr lang="tr-TR" dirty="0" smtClean="0"/>
              <a:t>son</a:t>
            </a:r>
            <a:endParaRPr lang="tr-TR" dirty="0"/>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6535541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Algoritma-38</a:t>
            </a:r>
            <a:endParaRPr lang="tr-TR" dirty="0"/>
          </a:p>
        </p:txBody>
      </p:sp>
      <p:sp>
        <p:nvSpPr>
          <p:cNvPr id="3" name="Content Placeholder 2"/>
          <p:cNvSpPr>
            <a:spLocks noGrp="1"/>
          </p:cNvSpPr>
          <p:nvPr>
            <p:ph idx="1"/>
          </p:nvPr>
        </p:nvSpPr>
        <p:spPr>
          <a:xfrm>
            <a:off x="838200" y="1450428"/>
            <a:ext cx="10515600" cy="4992413"/>
          </a:xfrm>
        </p:spPr>
        <p:txBody>
          <a:bodyPr>
            <a:normAutofit fontScale="92500" lnSpcReduction="10000"/>
          </a:bodyPr>
          <a:lstStyle/>
          <a:p>
            <a:pPr marL="0" indent="0">
              <a:buNone/>
            </a:pPr>
            <a:r>
              <a:rPr lang="tr-TR" b="1" dirty="0"/>
              <a:t>Fonksiyonlar</a:t>
            </a:r>
            <a:endParaRPr lang="tr-TR" dirty="0"/>
          </a:p>
          <a:p>
            <a:pPr marL="0" indent="0">
              <a:buNone/>
            </a:pPr>
            <a:r>
              <a:rPr lang="tr-TR" dirty="0"/>
              <a:t>Programlama dillerinde, sık kullanılan işlemler bir modül haline getirilmiştir. Bu modüle; procedure, alt program, subroutine, fonksiyon, action, event gibi farklı isimler verilmektedir. Bizde bu tanımlara bir ilave yapalım. Bilim yada  iş dünyasında bazı işler rutin hale gelmiştir. Bu rutin işlemleri doğru ve hızlı şekilde, her kullanan kişiye aynı sonucu vermesi önemli özellileri arasındadır</a:t>
            </a:r>
            <a:r>
              <a:rPr lang="tr-TR" dirty="0" smtClean="0"/>
              <a:t>.</a:t>
            </a:r>
          </a:p>
          <a:p>
            <a:pPr marL="0" indent="0">
              <a:buNone/>
            </a:pPr>
            <a:r>
              <a:rPr lang="tr-TR" dirty="0" smtClean="0"/>
              <a:t> </a:t>
            </a:r>
            <a:r>
              <a:rPr lang="tr-TR" dirty="0"/>
              <a:t>Basit bir örnek vermek gerekirse; pasta ustası her gün kek yapmaktadır.  Yıldız şeklindeki keki el yordamıyla yapması mı, yoksa metal bir yıldız kalıbı kullanması mı daha doğru olacaktır. Demek ki, sık kullanılacak işlemler kalıp haline getirilir, “bir kez yaz, defalarca kullan”. </a:t>
            </a:r>
          </a:p>
          <a:p>
            <a:pPr marL="0" indent="0">
              <a:buNone/>
            </a:pPr>
            <a:r>
              <a:rPr lang="tr-TR" dirty="0"/>
              <a:t>Kullanacağımız programlama diline özgü yüzlerce hazır fonksiyonlar bulunmaktadır. Bu derste bunlardan bazıları kullanılacaktır.</a:t>
            </a:r>
          </a:p>
          <a:p>
            <a:pPr marL="0" indent="0">
              <a:buNone/>
            </a:pPr>
            <a:r>
              <a:rPr lang="tr-TR" dirty="0"/>
              <a:t>Mid(), len(), val(), str(), \, &amp; fonksiyonları kullanılacaktır.</a:t>
            </a:r>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726876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Algoritma-4</a:t>
            </a:r>
            <a:endParaRPr lang="tr-TR" dirty="0"/>
          </a:p>
        </p:txBody>
      </p:sp>
      <p:sp>
        <p:nvSpPr>
          <p:cNvPr id="3" name="Content Placeholder 2"/>
          <p:cNvSpPr>
            <a:spLocks noGrp="1"/>
          </p:cNvSpPr>
          <p:nvPr>
            <p:ph idx="1"/>
          </p:nvPr>
        </p:nvSpPr>
        <p:spPr/>
        <p:txBody>
          <a:bodyPr>
            <a:normAutofit/>
          </a:bodyPr>
          <a:lstStyle/>
          <a:p>
            <a:pPr marL="0" indent="0">
              <a:buNone/>
            </a:pPr>
            <a:r>
              <a:rPr lang="tr-TR" b="1" dirty="0" smtClean="0"/>
              <a:t>Değişken</a:t>
            </a:r>
          </a:p>
          <a:p>
            <a:pPr marL="0" indent="0">
              <a:buNone/>
            </a:pPr>
            <a:r>
              <a:rPr lang="tr-TR" dirty="0"/>
              <a:t>Bilginin bilgisayar belleğinde saklanması olayıdır. Temsili olarak bilginin saklandığı alana hücre denilir. Bu hücreye bir isim verilir ve bu isimle anılır. </a:t>
            </a:r>
          </a:p>
          <a:p>
            <a:pPr marL="0" indent="0">
              <a:buNone/>
            </a:pPr>
            <a:endParaRPr lang="tr-TR" dirty="0"/>
          </a:p>
          <a:p>
            <a:pPr marL="514350" lvl="0" indent="-514350">
              <a:buFont typeface="+mj-lt"/>
              <a:buAutoNum type="arabicPeriod"/>
            </a:pPr>
            <a:endParaRPr lang="tr-TR" dirty="0" smtClean="0"/>
          </a:p>
          <a:p>
            <a:pPr marL="514350" lvl="0" indent="-514350">
              <a:buFont typeface="+mj-lt"/>
              <a:buAutoNum type="arabicPeriod"/>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834116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Algoritma-39</a:t>
            </a:r>
            <a:endParaRPr lang="tr-TR" dirty="0"/>
          </a:p>
        </p:txBody>
      </p:sp>
      <p:sp>
        <p:nvSpPr>
          <p:cNvPr id="3" name="Content Placeholder 2"/>
          <p:cNvSpPr>
            <a:spLocks noGrp="1"/>
          </p:cNvSpPr>
          <p:nvPr>
            <p:ph idx="1"/>
          </p:nvPr>
        </p:nvSpPr>
        <p:spPr>
          <a:xfrm>
            <a:off x="838200" y="1450428"/>
            <a:ext cx="10515600" cy="4887310"/>
          </a:xfrm>
        </p:spPr>
        <p:txBody>
          <a:bodyPr>
            <a:normAutofit fontScale="62500" lnSpcReduction="20000"/>
          </a:bodyPr>
          <a:lstStyle/>
          <a:p>
            <a:pPr marL="0" indent="0">
              <a:buNone/>
            </a:pPr>
            <a:r>
              <a:rPr lang="tr-TR" b="1" dirty="0"/>
              <a:t>Fonksiyonlar</a:t>
            </a:r>
            <a:endParaRPr lang="tr-TR" dirty="0"/>
          </a:p>
          <a:p>
            <a:pPr marL="0" indent="0">
              <a:buNone/>
            </a:pPr>
            <a:r>
              <a:rPr lang="tr-TR" b="1" dirty="0"/>
              <a:t>Mid():</a:t>
            </a:r>
            <a:r>
              <a:rPr lang="tr-TR" dirty="0"/>
              <a:t> Metinden parça almaya yarayan bir fonksiyondur. Bu fonksiyon 3 değer alır, geriye string değer verir. </a:t>
            </a:r>
          </a:p>
          <a:p>
            <a:pPr marL="0" indent="0">
              <a:buNone/>
            </a:pPr>
            <a:r>
              <a:rPr lang="tr-TR" dirty="0"/>
              <a:t>Mid(metin,m,n)	metin: string ifade, m başlangıç sayısı, n: adet</a:t>
            </a:r>
          </a:p>
          <a:p>
            <a:pPr marL="0" indent="0">
              <a:buNone/>
            </a:pPr>
            <a:r>
              <a:rPr lang="tr-TR" b="1" dirty="0"/>
              <a:t>Örnek:</a:t>
            </a:r>
            <a:endParaRPr lang="tr-TR" dirty="0"/>
          </a:p>
          <a:p>
            <a:pPr marL="0" indent="0">
              <a:buNone/>
            </a:pPr>
            <a:r>
              <a:rPr lang="tr-TR" dirty="0"/>
              <a:t>Mid(“Oya top oyna”,2,2)		sonuç “</a:t>
            </a:r>
            <a:r>
              <a:rPr lang="tr-TR" b="1" dirty="0"/>
              <a:t>ya</a:t>
            </a:r>
            <a:r>
              <a:rPr lang="tr-TR" dirty="0"/>
              <a:t>” olacaktır.</a:t>
            </a:r>
          </a:p>
          <a:p>
            <a:pPr marL="0" indent="0">
              <a:buNone/>
            </a:pPr>
            <a:r>
              <a:rPr lang="tr-TR" dirty="0"/>
              <a:t>Mid(“Yahya”,2,3)			sonuç “</a:t>
            </a:r>
            <a:r>
              <a:rPr lang="tr-TR" b="1" dirty="0"/>
              <a:t>ahy</a:t>
            </a:r>
            <a:r>
              <a:rPr lang="tr-TR" dirty="0"/>
              <a:t>” olacaktır.</a:t>
            </a:r>
          </a:p>
          <a:p>
            <a:pPr marL="0" indent="0">
              <a:buNone/>
            </a:pPr>
            <a:r>
              <a:rPr lang="tr-TR" dirty="0"/>
              <a:t> </a:t>
            </a:r>
          </a:p>
          <a:p>
            <a:pPr marL="0" indent="0">
              <a:buNone/>
            </a:pPr>
            <a:r>
              <a:rPr lang="tr-TR" b="1" dirty="0"/>
              <a:t>Örnek:</a:t>
            </a:r>
            <a:endParaRPr lang="tr-TR" dirty="0"/>
          </a:p>
          <a:p>
            <a:pPr marL="0" indent="0">
              <a:buNone/>
            </a:pPr>
            <a:r>
              <a:rPr lang="tr-TR" dirty="0"/>
              <a:t>isim=”Yahya Demircan”</a:t>
            </a:r>
          </a:p>
          <a:p>
            <a:pPr marL="0" indent="0">
              <a:buNone/>
            </a:pPr>
            <a:r>
              <a:rPr lang="tr-TR" dirty="0"/>
              <a:t>mid(isim,1,7)			</a:t>
            </a:r>
            <a:r>
              <a:rPr lang="tr-TR" dirty="0" smtClean="0"/>
              <a:t>sonuç </a:t>
            </a:r>
            <a:r>
              <a:rPr lang="tr-TR" dirty="0"/>
              <a:t>“Yahya D” olacaktır. Boşlukta bir karakterdir.</a:t>
            </a:r>
          </a:p>
          <a:p>
            <a:pPr marL="0" indent="0">
              <a:buNone/>
            </a:pPr>
            <a:r>
              <a:rPr lang="tr-TR" dirty="0"/>
              <a:t> </a:t>
            </a:r>
          </a:p>
          <a:p>
            <a:pPr marL="0" indent="0">
              <a:buNone/>
            </a:pPr>
            <a:r>
              <a:rPr lang="tr-TR" b="1" dirty="0"/>
              <a:t>Örnek:</a:t>
            </a:r>
            <a:endParaRPr lang="tr-TR" dirty="0"/>
          </a:p>
          <a:p>
            <a:pPr marL="0" indent="0">
              <a:buNone/>
            </a:pPr>
            <a:r>
              <a:rPr lang="tr-TR" dirty="0"/>
              <a:t>i=3</a:t>
            </a:r>
          </a:p>
          <a:p>
            <a:pPr marL="0" indent="0">
              <a:buNone/>
            </a:pPr>
            <a:r>
              <a:rPr lang="tr-TR" dirty="0"/>
              <a:t>k=11</a:t>
            </a:r>
          </a:p>
          <a:p>
            <a:pPr marL="0" indent="0">
              <a:buNone/>
            </a:pPr>
            <a:r>
              <a:rPr lang="tr-TR" dirty="0"/>
              <a:t>mid(“Ankara Üniversitesi”,i,k)	sonuç 	“Ankara Üniv” olacaktır.</a:t>
            </a:r>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418835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Algoritma-40</a:t>
            </a:r>
            <a:endParaRPr lang="tr-TR" dirty="0"/>
          </a:p>
        </p:txBody>
      </p:sp>
      <p:sp>
        <p:nvSpPr>
          <p:cNvPr id="3" name="Content Placeholder 2"/>
          <p:cNvSpPr>
            <a:spLocks noGrp="1"/>
          </p:cNvSpPr>
          <p:nvPr>
            <p:ph idx="1"/>
          </p:nvPr>
        </p:nvSpPr>
        <p:spPr>
          <a:xfrm>
            <a:off x="838200" y="1450428"/>
            <a:ext cx="10515600" cy="4992413"/>
          </a:xfrm>
        </p:spPr>
        <p:txBody>
          <a:bodyPr>
            <a:normAutofit/>
          </a:bodyPr>
          <a:lstStyle/>
          <a:p>
            <a:pPr marL="0" indent="0">
              <a:buNone/>
            </a:pPr>
            <a:r>
              <a:rPr lang="tr-TR" b="1" dirty="0"/>
              <a:t>Fonksiyonlar</a:t>
            </a:r>
            <a:endParaRPr lang="tr-TR" dirty="0"/>
          </a:p>
          <a:p>
            <a:pPr marL="0" indent="0">
              <a:buNone/>
            </a:pPr>
            <a:r>
              <a:rPr lang="tr-TR" b="1" dirty="0"/>
              <a:t>Len() : </a:t>
            </a:r>
            <a:r>
              <a:rPr lang="tr-TR" dirty="0"/>
              <a:t>String ifadenin kaç karakterden oluştuğu bulan fonksiyondur. String ifadede boşluk karakterinin de sayıldığı unutulmamalıdır.</a:t>
            </a:r>
          </a:p>
          <a:p>
            <a:pPr marL="0" indent="0">
              <a:buNone/>
            </a:pPr>
            <a:r>
              <a:rPr lang="tr-TR" b="1" dirty="0"/>
              <a:t> </a:t>
            </a:r>
            <a:endParaRPr lang="tr-TR" dirty="0"/>
          </a:p>
          <a:p>
            <a:pPr marL="0" indent="0">
              <a:buNone/>
            </a:pPr>
            <a:r>
              <a:rPr lang="tr-TR" b="1" dirty="0"/>
              <a:t>Örnek:</a:t>
            </a:r>
            <a:endParaRPr lang="tr-TR" dirty="0"/>
          </a:p>
          <a:p>
            <a:pPr marL="0" indent="0">
              <a:buNone/>
            </a:pPr>
            <a:r>
              <a:rPr lang="tr-TR" dirty="0"/>
              <a:t>Len(“Ali fiş topla”)		sonuç 13 olacaktır.</a:t>
            </a:r>
          </a:p>
          <a:p>
            <a:pPr marL="0" indent="0">
              <a:buNone/>
            </a:pPr>
            <a:r>
              <a:rPr lang="tr-TR" b="1" dirty="0"/>
              <a:t> </a:t>
            </a:r>
            <a:endParaRPr lang="tr-TR" dirty="0"/>
          </a:p>
          <a:p>
            <a:pPr marL="0" indent="0">
              <a:buNone/>
            </a:pPr>
            <a:r>
              <a:rPr lang="tr-TR" b="1" dirty="0"/>
              <a:t>Örnek:</a:t>
            </a:r>
            <a:endParaRPr lang="tr-TR" dirty="0"/>
          </a:p>
          <a:p>
            <a:pPr marL="0" indent="0">
              <a:buNone/>
            </a:pPr>
            <a:r>
              <a:rPr lang="tr-TR" dirty="0"/>
              <a:t>Adres=”degol cad. No:5 tandoğan”</a:t>
            </a:r>
          </a:p>
          <a:p>
            <a:pPr marL="0" indent="0">
              <a:buNone/>
            </a:pPr>
            <a:r>
              <a:rPr lang="tr-TR" dirty="0"/>
              <a:t>Len(adres)			sonuç 24 olacaktır.</a:t>
            </a:r>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81508537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Algoritma-41</a:t>
            </a:r>
            <a:endParaRPr lang="tr-TR" dirty="0"/>
          </a:p>
        </p:txBody>
      </p:sp>
      <p:sp>
        <p:nvSpPr>
          <p:cNvPr id="3" name="Content Placeholder 2"/>
          <p:cNvSpPr>
            <a:spLocks noGrp="1"/>
          </p:cNvSpPr>
          <p:nvPr>
            <p:ph idx="1"/>
          </p:nvPr>
        </p:nvSpPr>
        <p:spPr>
          <a:xfrm>
            <a:off x="838200" y="1450428"/>
            <a:ext cx="10515600" cy="4992413"/>
          </a:xfrm>
        </p:spPr>
        <p:txBody>
          <a:bodyPr>
            <a:normAutofit/>
          </a:bodyPr>
          <a:lstStyle/>
          <a:p>
            <a:pPr marL="0" indent="0">
              <a:buNone/>
            </a:pPr>
            <a:r>
              <a:rPr lang="tr-TR" b="1" dirty="0"/>
              <a:t>Fonksiyonlar</a:t>
            </a:r>
            <a:endParaRPr lang="tr-TR" dirty="0"/>
          </a:p>
          <a:p>
            <a:pPr marL="0" indent="0">
              <a:buNone/>
            </a:pPr>
            <a:r>
              <a:rPr lang="tr-TR" b="1" dirty="0"/>
              <a:t>Len() : </a:t>
            </a:r>
            <a:r>
              <a:rPr lang="tr-TR" dirty="0"/>
              <a:t>String ifadenin kaç karakterden oluştuğu bulan fonksiyondur. String ifadede boşluk karakterinin de sayıldığı unutulmamalıdır.</a:t>
            </a:r>
          </a:p>
          <a:p>
            <a:pPr marL="0" indent="0">
              <a:buNone/>
            </a:pPr>
            <a:r>
              <a:rPr lang="tr-TR" b="1" dirty="0"/>
              <a:t> </a:t>
            </a:r>
            <a:endParaRPr lang="tr-TR" dirty="0"/>
          </a:p>
          <a:p>
            <a:pPr marL="0" indent="0">
              <a:buNone/>
            </a:pPr>
            <a:r>
              <a:rPr lang="tr-TR" b="1" dirty="0"/>
              <a:t>Örnek:</a:t>
            </a:r>
            <a:endParaRPr lang="tr-TR" dirty="0"/>
          </a:p>
          <a:p>
            <a:pPr marL="0" indent="0">
              <a:buNone/>
            </a:pPr>
            <a:r>
              <a:rPr lang="tr-TR" dirty="0"/>
              <a:t>Len(“Ali fiş topla”)		sonuç 13 olacaktır.</a:t>
            </a:r>
          </a:p>
          <a:p>
            <a:pPr marL="0" indent="0">
              <a:buNone/>
            </a:pPr>
            <a:r>
              <a:rPr lang="tr-TR" b="1" dirty="0"/>
              <a:t> </a:t>
            </a:r>
            <a:endParaRPr lang="tr-TR" dirty="0"/>
          </a:p>
          <a:p>
            <a:pPr marL="0" indent="0">
              <a:buNone/>
            </a:pPr>
            <a:r>
              <a:rPr lang="tr-TR" b="1" dirty="0"/>
              <a:t>Örnek:</a:t>
            </a:r>
            <a:endParaRPr lang="tr-TR" dirty="0"/>
          </a:p>
          <a:p>
            <a:pPr marL="0" indent="0">
              <a:buNone/>
            </a:pPr>
            <a:r>
              <a:rPr lang="tr-TR" dirty="0"/>
              <a:t>Adres=”degol cad. No:5 tandoğan”</a:t>
            </a:r>
          </a:p>
          <a:p>
            <a:pPr marL="0" indent="0">
              <a:buNone/>
            </a:pPr>
            <a:r>
              <a:rPr lang="tr-TR" dirty="0"/>
              <a:t>Len(adres)			sonuç 24 olacaktır.</a:t>
            </a:r>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6894348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Algoritma-42</a:t>
            </a:r>
            <a:endParaRPr lang="tr-TR" dirty="0"/>
          </a:p>
        </p:txBody>
      </p:sp>
      <p:sp>
        <p:nvSpPr>
          <p:cNvPr id="3" name="Content Placeholder 2"/>
          <p:cNvSpPr>
            <a:spLocks noGrp="1"/>
          </p:cNvSpPr>
          <p:nvPr>
            <p:ph idx="1"/>
          </p:nvPr>
        </p:nvSpPr>
        <p:spPr>
          <a:xfrm>
            <a:off x="838200" y="1450428"/>
            <a:ext cx="10515600" cy="4992413"/>
          </a:xfrm>
        </p:spPr>
        <p:txBody>
          <a:bodyPr>
            <a:normAutofit/>
          </a:bodyPr>
          <a:lstStyle/>
          <a:p>
            <a:pPr marL="0" indent="0">
              <a:buNone/>
            </a:pPr>
            <a:r>
              <a:rPr lang="tr-TR" b="1" dirty="0"/>
              <a:t>Soru:</a:t>
            </a:r>
            <a:r>
              <a:rPr lang="tr-TR" dirty="0"/>
              <a:t> Klavyeden girilen öğrenci isminin ilk 3 karakterini ekrana yazdırınız.</a:t>
            </a:r>
          </a:p>
          <a:p>
            <a:pPr marL="0" indent="0">
              <a:buNone/>
            </a:pPr>
            <a:r>
              <a:rPr lang="tr-TR" dirty="0"/>
              <a:t>Çözüm:</a:t>
            </a:r>
          </a:p>
          <a:p>
            <a:pPr marL="0" indent="0">
              <a:buNone/>
            </a:pPr>
            <a:r>
              <a:rPr lang="tr-TR" dirty="0"/>
              <a:t>A10: Basla</a:t>
            </a:r>
          </a:p>
          <a:p>
            <a:pPr marL="0" indent="0">
              <a:buNone/>
            </a:pPr>
            <a:r>
              <a:rPr lang="tr-TR" dirty="0"/>
              <a:t>A20: isim=””</a:t>
            </a:r>
          </a:p>
          <a:p>
            <a:pPr marL="0" indent="0">
              <a:buNone/>
            </a:pPr>
            <a:r>
              <a:rPr lang="tr-TR" dirty="0"/>
              <a:t>A30: gir isim</a:t>
            </a:r>
          </a:p>
          <a:p>
            <a:pPr marL="0" indent="0">
              <a:buNone/>
            </a:pPr>
            <a:r>
              <a:rPr lang="tr-TR" dirty="0"/>
              <a:t>A40: Yaz mid(isim,1,3)</a:t>
            </a:r>
          </a:p>
          <a:p>
            <a:pPr marL="0" indent="0">
              <a:buNone/>
            </a:pPr>
            <a:r>
              <a:rPr lang="tr-TR" dirty="0"/>
              <a:t>A50: son</a:t>
            </a:r>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418539595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Algoritma-43</a:t>
            </a:r>
            <a:endParaRPr lang="tr-TR" dirty="0"/>
          </a:p>
        </p:txBody>
      </p:sp>
      <p:sp>
        <p:nvSpPr>
          <p:cNvPr id="3" name="Content Placeholder 2"/>
          <p:cNvSpPr>
            <a:spLocks noGrp="1"/>
          </p:cNvSpPr>
          <p:nvPr>
            <p:ph idx="1"/>
          </p:nvPr>
        </p:nvSpPr>
        <p:spPr>
          <a:xfrm>
            <a:off x="838200" y="1450428"/>
            <a:ext cx="10515600" cy="4992413"/>
          </a:xfrm>
        </p:spPr>
        <p:txBody>
          <a:bodyPr>
            <a:normAutofit/>
          </a:bodyPr>
          <a:lstStyle/>
          <a:p>
            <a:pPr marL="0" indent="0">
              <a:buNone/>
            </a:pPr>
            <a:endParaRPr lang="tr-TR" dirty="0" smtClean="0"/>
          </a:p>
          <a:p>
            <a:pPr marL="0" indent="0">
              <a:buNone/>
            </a:pPr>
            <a:r>
              <a:rPr lang="tr-TR" b="1" dirty="0"/>
              <a:t>Soru:</a:t>
            </a:r>
            <a:r>
              <a:rPr lang="tr-TR" dirty="0"/>
              <a:t> 	“Ankara” kelimesinin harflerini alt alta şekildeki gibi yazdırınız.</a:t>
            </a:r>
          </a:p>
          <a:p>
            <a:pPr marL="0" indent="0">
              <a:buNone/>
            </a:pPr>
            <a:r>
              <a:rPr lang="tr-TR" dirty="0"/>
              <a:t>Çözüm:</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r>
              <a:rPr lang="tr-TR" dirty="0"/>
              <a:t>Yaz komutu her çalışmasında alt alta yazdırır.</a:t>
            </a:r>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graphicFrame>
        <p:nvGraphicFramePr>
          <p:cNvPr id="9" name="Table 8"/>
          <p:cNvGraphicFramePr>
            <a:graphicFrameLocks noGrp="1"/>
          </p:cNvGraphicFramePr>
          <p:nvPr>
            <p:extLst>
              <p:ext uri="{D42A27DB-BD31-4B8C-83A1-F6EECF244321}">
                <p14:modId xmlns:p14="http://schemas.microsoft.com/office/powerpoint/2010/main" val="2272163035"/>
              </p:ext>
            </p:extLst>
          </p:nvPr>
        </p:nvGraphicFramePr>
        <p:xfrm>
          <a:off x="1222404" y="3138308"/>
          <a:ext cx="5420134" cy="1864615"/>
        </p:xfrm>
        <a:graphic>
          <a:graphicData uri="http://schemas.openxmlformats.org/drawingml/2006/table">
            <a:tbl>
              <a:tblPr firstRow="1" firstCol="1" bandRow="1">
                <a:tableStyleId>{2D5ABB26-0587-4C30-8999-92F81FD0307C}</a:tableStyleId>
              </a:tblPr>
              <a:tblGrid>
                <a:gridCol w="4532524">
                  <a:extLst>
                    <a:ext uri="{9D8B030D-6E8A-4147-A177-3AD203B41FA5}">
                      <a16:colId xmlns:a16="http://schemas.microsoft.com/office/drawing/2014/main" val="989732913"/>
                    </a:ext>
                  </a:extLst>
                </a:gridCol>
                <a:gridCol w="887610">
                  <a:extLst>
                    <a:ext uri="{9D8B030D-6E8A-4147-A177-3AD203B41FA5}">
                      <a16:colId xmlns:a16="http://schemas.microsoft.com/office/drawing/2014/main" val="1884832403"/>
                    </a:ext>
                  </a:extLst>
                </a:gridCol>
              </a:tblGrid>
              <a:tr h="282633">
                <a:tc rowSpan="6">
                  <a:txBody>
                    <a:bodyPr/>
                    <a:lstStyle/>
                    <a:p>
                      <a:pPr algn="just">
                        <a:lnSpc>
                          <a:spcPct val="150000"/>
                        </a:lnSpc>
                        <a:spcAft>
                          <a:spcPts val="0"/>
                        </a:spcAft>
                      </a:pPr>
                      <a:r>
                        <a:rPr lang="tr-TR" sz="1200" dirty="0">
                          <a:effectLst/>
                        </a:rPr>
                        <a:t>A10: Basla</a:t>
                      </a:r>
                    </a:p>
                    <a:p>
                      <a:pPr algn="just">
                        <a:lnSpc>
                          <a:spcPct val="150000"/>
                        </a:lnSpc>
                        <a:spcAft>
                          <a:spcPts val="0"/>
                        </a:spcAft>
                      </a:pPr>
                      <a:r>
                        <a:rPr lang="tr-TR" sz="1200" dirty="0">
                          <a:effectLst/>
                        </a:rPr>
                        <a:t>A20: sehir=”Ankara”</a:t>
                      </a:r>
                    </a:p>
                    <a:p>
                      <a:pPr algn="just">
                        <a:lnSpc>
                          <a:spcPct val="150000"/>
                        </a:lnSpc>
                        <a:spcAft>
                          <a:spcPts val="0"/>
                        </a:spcAft>
                      </a:pPr>
                      <a:r>
                        <a:rPr lang="tr-TR" sz="1200" dirty="0">
                          <a:effectLst/>
                        </a:rPr>
                        <a:t>A30: sayac=sayac+1</a:t>
                      </a:r>
                    </a:p>
                    <a:p>
                      <a:pPr algn="just">
                        <a:lnSpc>
                          <a:spcPct val="150000"/>
                        </a:lnSpc>
                        <a:spcAft>
                          <a:spcPts val="0"/>
                        </a:spcAft>
                      </a:pPr>
                      <a:r>
                        <a:rPr lang="tr-TR" sz="1200" dirty="0">
                          <a:effectLst/>
                        </a:rPr>
                        <a:t>A40: Yaz mid(sehir,sayac,1)</a:t>
                      </a:r>
                    </a:p>
                    <a:p>
                      <a:pPr algn="just">
                        <a:lnSpc>
                          <a:spcPct val="150000"/>
                        </a:lnSpc>
                        <a:spcAft>
                          <a:spcPts val="0"/>
                        </a:spcAft>
                      </a:pPr>
                      <a:r>
                        <a:rPr lang="tr-TR" sz="1200" dirty="0">
                          <a:effectLst/>
                        </a:rPr>
                        <a:t>A50: Eger sayac&lt;len(sehir) ise git A30</a:t>
                      </a:r>
                    </a:p>
                    <a:p>
                      <a:pPr algn="just">
                        <a:lnSpc>
                          <a:spcPct val="150000"/>
                        </a:lnSpc>
                        <a:spcAft>
                          <a:spcPts val="0"/>
                        </a:spcAft>
                      </a:pPr>
                      <a:r>
                        <a:rPr lang="tr-TR" sz="1200" dirty="0">
                          <a:effectLst/>
                        </a:rPr>
                        <a:t>A60: son</a:t>
                      </a:r>
                      <a:endParaRPr lang="tr-T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A</a:t>
                      </a:r>
                      <a:endParaRPr lang="tr-T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63009044"/>
                  </a:ext>
                </a:extLst>
              </a:tr>
              <a:tr h="282633">
                <a:tc vMerge="1">
                  <a:txBody>
                    <a:bodyPr/>
                    <a:lstStyle/>
                    <a:p>
                      <a:endParaRPr lang="tr-TR"/>
                    </a:p>
                  </a:txBody>
                  <a:tcPr/>
                </a:tc>
                <a:tc>
                  <a:txBody>
                    <a:bodyPr/>
                    <a:lstStyle/>
                    <a:p>
                      <a:pPr algn="just">
                        <a:lnSpc>
                          <a:spcPct val="150000"/>
                        </a:lnSpc>
                        <a:spcAft>
                          <a:spcPts val="0"/>
                        </a:spcAft>
                      </a:pPr>
                      <a:r>
                        <a:rPr lang="tr-TR" sz="1200">
                          <a:effectLst/>
                        </a:rPr>
                        <a:t>n</a:t>
                      </a:r>
                      <a:endParaRPr lang="tr-T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638359902"/>
                  </a:ext>
                </a:extLst>
              </a:tr>
              <a:tr h="282633">
                <a:tc vMerge="1">
                  <a:txBody>
                    <a:bodyPr/>
                    <a:lstStyle/>
                    <a:p>
                      <a:endParaRPr lang="tr-TR"/>
                    </a:p>
                  </a:txBody>
                  <a:tcPr/>
                </a:tc>
                <a:tc>
                  <a:txBody>
                    <a:bodyPr/>
                    <a:lstStyle/>
                    <a:p>
                      <a:pPr algn="just">
                        <a:lnSpc>
                          <a:spcPct val="150000"/>
                        </a:lnSpc>
                        <a:spcAft>
                          <a:spcPts val="0"/>
                        </a:spcAft>
                      </a:pPr>
                      <a:r>
                        <a:rPr lang="tr-TR" sz="1200">
                          <a:effectLst/>
                        </a:rPr>
                        <a:t>k</a:t>
                      </a:r>
                      <a:endParaRPr lang="tr-T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142506863"/>
                  </a:ext>
                </a:extLst>
              </a:tr>
              <a:tr h="282633">
                <a:tc vMerge="1">
                  <a:txBody>
                    <a:bodyPr/>
                    <a:lstStyle/>
                    <a:p>
                      <a:endParaRPr lang="tr-TR"/>
                    </a:p>
                  </a:txBody>
                  <a:tcPr/>
                </a:tc>
                <a:tc>
                  <a:txBody>
                    <a:bodyPr/>
                    <a:lstStyle/>
                    <a:p>
                      <a:pPr algn="just">
                        <a:lnSpc>
                          <a:spcPct val="150000"/>
                        </a:lnSpc>
                        <a:spcAft>
                          <a:spcPts val="0"/>
                        </a:spcAft>
                      </a:pPr>
                      <a:r>
                        <a:rPr lang="tr-TR" sz="1200">
                          <a:effectLst/>
                        </a:rPr>
                        <a:t>a</a:t>
                      </a:r>
                      <a:endParaRPr lang="tr-T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845309321"/>
                  </a:ext>
                </a:extLst>
              </a:tr>
              <a:tr h="287101">
                <a:tc vMerge="1">
                  <a:txBody>
                    <a:bodyPr/>
                    <a:lstStyle/>
                    <a:p>
                      <a:endParaRPr lang="tr-TR"/>
                    </a:p>
                  </a:txBody>
                  <a:tcPr/>
                </a:tc>
                <a:tc>
                  <a:txBody>
                    <a:bodyPr/>
                    <a:lstStyle/>
                    <a:p>
                      <a:pPr algn="just">
                        <a:lnSpc>
                          <a:spcPct val="150000"/>
                        </a:lnSpc>
                        <a:spcAft>
                          <a:spcPts val="0"/>
                        </a:spcAft>
                      </a:pPr>
                      <a:r>
                        <a:rPr lang="tr-TR" sz="1200">
                          <a:effectLst/>
                        </a:rPr>
                        <a:t>r</a:t>
                      </a:r>
                      <a:endParaRPr lang="tr-T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3747970"/>
                  </a:ext>
                </a:extLst>
              </a:tr>
              <a:tr h="446982">
                <a:tc vMerge="1">
                  <a:txBody>
                    <a:bodyPr/>
                    <a:lstStyle/>
                    <a:p>
                      <a:endParaRPr lang="tr-TR"/>
                    </a:p>
                  </a:txBody>
                  <a:tcPr/>
                </a:tc>
                <a:tc>
                  <a:txBody>
                    <a:bodyPr/>
                    <a:lstStyle/>
                    <a:p>
                      <a:pPr algn="just">
                        <a:lnSpc>
                          <a:spcPct val="150000"/>
                        </a:lnSpc>
                        <a:spcAft>
                          <a:spcPts val="0"/>
                        </a:spcAft>
                      </a:pPr>
                      <a:r>
                        <a:rPr lang="tr-TR" sz="1200" dirty="0">
                          <a:effectLst/>
                        </a:rPr>
                        <a:t>a</a:t>
                      </a:r>
                      <a:endParaRPr lang="tr-TR"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921211833"/>
                  </a:ext>
                </a:extLst>
              </a:tr>
            </a:tbl>
          </a:graphicData>
        </a:graphic>
      </p:graphicFrame>
    </p:spTree>
    <p:extLst>
      <p:ext uri="{BB962C8B-B14F-4D97-AF65-F5344CB8AC3E}">
        <p14:creationId xmlns:p14="http://schemas.microsoft.com/office/powerpoint/2010/main" val="16354142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Algoritma-44</a:t>
            </a:r>
            <a:endParaRPr lang="tr-TR" dirty="0"/>
          </a:p>
        </p:txBody>
      </p:sp>
      <p:sp>
        <p:nvSpPr>
          <p:cNvPr id="3" name="Content Placeholder 2"/>
          <p:cNvSpPr>
            <a:spLocks noGrp="1"/>
          </p:cNvSpPr>
          <p:nvPr>
            <p:ph idx="1"/>
          </p:nvPr>
        </p:nvSpPr>
        <p:spPr>
          <a:xfrm>
            <a:off x="838200" y="1450428"/>
            <a:ext cx="10515600" cy="4992413"/>
          </a:xfrm>
        </p:spPr>
        <p:txBody>
          <a:bodyPr>
            <a:normAutofit fontScale="70000" lnSpcReduction="20000"/>
          </a:bodyPr>
          <a:lstStyle/>
          <a:p>
            <a:pPr marL="0" indent="0">
              <a:buNone/>
            </a:pPr>
            <a:r>
              <a:rPr lang="tr-TR" b="1" dirty="0"/>
              <a:t>Soru:</a:t>
            </a:r>
            <a:r>
              <a:rPr lang="tr-TR" dirty="0"/>
              <a:t> Klavyeden girilen cümledeki kelime sayısını bularak ekrana yazdırınız.</a:t>
            </a:r>
          </a:p>
          <a:p>
            <a:pPr marL="0" indent="0">
              <a:buNone/>
            </a:pPr>
            <a:r>
              <a:rPr lang="tr-TR" dirty="0"/>
              <a:t>Çözüm: Bir cümlede normal şartlarda kelimeler arasında bir boşluk yer alır. Boşluk sayısı bulunursa çözüme ulaşılır.</a:t>
            </a:r>
          </a:p>
          <a:p>
            <a:pPr marL="0" indent="0">
              <a:buNone/>
            </a:pPr>
            <a:r>
              <a:rPr lang="tr-TR" dirty="0"/>
              <a:t>A10: Basla</a:t>
            </a:r>
          </a:p>
          <a:p>
            <a:pPr marL="0" indent="0">
              <a:buNone/>
            </a:pPr>
            <a:r>
              <a:rPr lang="tr-TR" dirty="0"/>
              <a:t>A20: cumle=””</a:t>
            </a:r>
          </a:p>
          <a:p>
            <a:pPr marL="0" indent="0">
              <a:buNone/>
            </a:pPr>
            <a:r>
              <a:rPr lang="tr-TR" dirty="0"/>
              <a:t>A25: kelmeSay=0</a:t>
            </a:r>
          </a:p>
          <a:p>
            <a:pPr marL="0" indent="0">
              <a:buNone/>
            </a:pPr>
            <a:r>
              <a:rPr lang="tr-TR" dirty="0"/>
              <a:t>A26: uzunluk=0</a:t>
            </a:r>
          </a:p>
          <a:p>
            <a:pPr marL="0" indent="0">
              <a:buNone/>
            </a:pPr>
            <a:r>
              <a:rPr lang="tr-TR" dirty="0"/>
              <a:t>A30: sayac=0</a:t>
            </a:r>
          </a:p>
          <a:p>
            <a:pPr marL="0" indent="0">
              <a:buNone/>
            </a:pPr>
            <a:r>
              <a:rPr lang="tr-TR" dirty="0"/>
              <a:t>A40: gir sayac</a:t>
            </a:r>
          </a:p>
          <a:p>
            <a:pPr marL="0" indent="0">
              <a:buNone/>
            </a:pPr>
            <a:r>
              <a:rPr lang="tr-TR" dirty="0"/>
              <a:t>A50: uzunluk=len(cumle)</a:t>
            </a:r>
          </a:p>
          <a:p>
            <a:pPr marL="0" indent="0">
              <a:buNone/>
            </a:pPr>
            <a:r>
              <a:rPr lang="tr-TR" dirty="0"/>
              <a:t>A60: sayac=sayac+1</a:t>
            </a:r>
          </a:p>
          <a:p>
            <a:pPr marL="0" indent="0">
              <a:buNone/>
            </a:pPr>
            <a:r>
              <a:rPr lang="tr-TR" dirty="0"/>
              <a:t>A70: Eger mid(cumle,sayac,1)=”  “ ise kelimeSay=kelimeSay+1</a:t>
            </a:r>
          </a:p>
          <a:p>
            <a:pPr marL="0" indent="0">
              <a:buNone/>
            </a:pPr>
            <a:r>
              <a:rPr lang="tr-TR" dirty="0"/>
              <a:t>A80: Eger sayac&lt;uzunlukise git A60</a:t>
            </a:r>
          </a:p>
          <a:p>
            <a:pPr marL="0" indent="0">
              <a:buNone/>
            </a:pPr>
            <a:r>
              <a:rPr lang="tr-TR" dirty="0"/>
              <a:t>A90: yaz kelimeSay+1 				-------	neden 1 eklendi ?</a:t>
            </a:r>
          </a:p>
          <a:p>
            <a:pPr marL="0" indent="0">
              <a:buNone/>
            </a:pPr>
            <a:r>
              <a:rPr lang="tr-TR" dirty="0"/>
              <a:t>A100: son</a:t>
            </a:r>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0203958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Algoritma-45</a:t>
            </a:r>
            <a:endParaRPr lang="tr-TR" dirty="0"/>
          </a:p>
        </p:txBody>
      </p:sp>
      <p:sp>
        <p:nvSpPr>
          <p:cNvPr id="3" name="Content Placeholder 2"/>
          <p:cNvSpPr>
            <a:spLocks noGrp="1"/>
          </p:cNvSpPr>
          <p:nvPr>
            <p:ph idx="1"/>
          </p:nvPr>
        </p:nvSpPr>
        <p:spPr>
          <a:xfrm>
            <a:off x="838200" y="1450428"/>
            <a:ext cx="10515600" cy="4992413"/>
          </a:xfrm>
        </p:spPr>
        <p:txBody>
          <a:bodyPr>
            <a:normAutofit fontScale="70000" lnSpcReduction="20000"/>
          </a:bodyPr>
          <a:lstStyle/>
          <a:p>
            <a:pPr marL="0" indent="0">
              <a:buNone/>
            </a:pPr>
            <a:r>
              <a:rPr lang="tr-TR" dirty="0"/>
              <a:t>Val(): Bu fonksiyon rakamlardan oluşmuş string ifadeyi  sayısal hale dönüştürür. ,string ifade rakam değilde bunun dışındaki karakterlerden birisi olursa sonuç sıfırdır.</a:t>
            </a:r>
          </a:p>
          <a:p>
            <a:pPr marL="0" indent="0">
              <a:buNone/>
            </a:pPr>
            <a:r>
              <a:rPr lang="tr-TR" b="1" dirty="0"/>
              <a:t> </a:t>
            </a:r>
            <a:endParaRPr lang="tr-TR" dirty="0"/>
          </a:p>
          <a:p>
            <a:pPr marL="0" indent="0">
              <a:buNone/>
            </a:pPr>
            <a:r>
              <a:rPr lang="tr-TR" b="1" dirty="0"/>
              <a:t>Örnek:</a:t>
            </a:r>
            <a:endParaRPr lang="tr-TR" dirty="0"/>
          </a:p>
          <a:p>
            <a:pPr marL="0" indent="0">
              <a:buNone/>
            </a:pPr>
            <a:r>
              <a:rPr lang="tr-TR" dirty="0"/>
              <a:t>Val(“321”)				sonuç 321 sayısıdır.</a:t>
            </a:r>
          </a:p>
          <a:p>
            <a:pPr marL="0" indent="0">
              <a:buNone/>
            </a:pPr>
            <a:r>
              <a:rPr lang="tr-TR" dirty="0"/>
              <a:t> </a:t>
            </a:r>
          </a:p>
          <a:p>
            <a:pPr marL="0" indent="0">
              <a:buNone/>
            </a:pPr>
            <a:r>
              <a:rPr lang="tr-TR" b="1" dirty="0"/>
              <a:t>Örnek:</a:t>
            </a:r>
            <a:endParaRPr lang="tr-TR" dirty="0"/>
          </a:p>
          <a:p>
            <a:pPr marL="0" indent="0">
              <a:buNone/>
            </a:pPr>
            <a:r>
              <a:rPr lang="tr-TR" dirty="0"/>
              <a:t>Sayi=”344”</a:t>
            </a:r>
          </a:p>
          <a:p>
            <a:pPr marL="0" indent="0">
              <a:buNone/>
            </a:pPr>
            <a:r>
              <a:rPr lang="tr-TR" dirty="0"/>
              <a:t>Val(sayi)				sonuç 344 sayısıdır.</a:t>
            </a:r>
          </a:p>
          <a:p>
            <a:pPr marL="0" indent="0">
              <a:buNone/>
            </a:pPr>
            <a:r>
              <a:rPr lang="tr-TR" dirty="0"/>
              <a:t> </a:t>
            </a:r>
          </a:p>
          <a:p>
            <a:pPr marL="0" indent="0">
              <a:buNone/>
            </a:pPr>
            <a:r>
              <a:rPr lang="tr-TR" b="1" dirty="0"/>
              <a:t>Örnek:</a:t>
            </a:r>
            <a:endParaRPr lang="tr-TR" dirty="0"/>
          </a:p>
          <a:p>
            <a:pPr marL="0" indent="0">
              <a:buNone/>
            </a:pPr>
            <a:r>
              <a:rPr lang="tr-TR" dirty="0"/>
              <a:t>Val(“onbir”)				sonuç 0 sayısıdır.</a:t>
            </a:r>
          </a:p>
          <a:p>
            <a:pPr marL="0" indent="0">
              <a:buNone/>
            </a:pPr>
            <a:r>
              <a:rPr lang="tr-TR" dirty="0"/>
              <a:t> </a:t>
            </a:r>
          </a:p>
          <a:p>
            <a:pPr marL="0" indent="0">
              <a:buNone/>
            </a:pPr>
            <a:r>
              <a:rPr lang="tr-TR" b="1" dirty="0"/>
              <a:t>Örnek:</a:t>
            </a:r>
            <a:endParaRPr lang="tr-TR" dirty="0"/>
          </a:p>
          <a:p>
            <a:pPr marL="0" indent="0">
              <a:buNone/>
            </a:pPr>
            <a:r>
              <a:rPr lang="tr-TR" dirty="0"/>
              <a:t>Val(“Ankara”)			sonuç 0 sayısıdır.</a:t>
            </a:r>
          </a:p>
          <a:p>
            <a:pPr marL="0" indent="0">
              <a:buNone/>
            </a:pP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22886399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Algoritma-46</a:t>
            </a:r>
            <a:endParaRPr lang="tr-TR" dirty="0"/>
          </a:p>
        </p:txBody>
      </p:sp>
      <p:sp>
        <p:nvSpPr>
          <p:cNvPr id="3" name="Content Placeholder 2"/>
          <p:cNvSpPr>
            <a:spLocks noGrp="1"/>
          </p:cNvSpPr>
          <p:nvPr>
            <p:ph idx="1"/>
          </p:nvPr>
        </p:nvSpPr>
        <p:spPr>
          <a:xfrm>
            <a:off x="838200" y="1450428"/>
            <a:ext cx="10515600" cy="4992413"/>
          </a:xfrm>
        </p:spPr>
        <p:txBody>
          <a:bodyPr>
            <a:normAutofit fontScale="92500" lnSpcReduction="10000"/>
          </a:bodyPr>
          <a:lstStyle/>
          <a:p>
            <a:pPr marL="0" indent="0">
              <a:buNone/>
            </a:pPr>
            <a:r>
              <a:rPr lang="tr-TR" b="1" dirty="0"/>
              <a:t>Str():</a:t>
            </a:r>
            <a:r>
              <a:rPr lang="tr-TR" dirty="0"/>
              <a:t> Bu fonksiyon sayıyı stringe dönüştürerek string fonksiyonların kullanılmasına olanak sağlar.</a:t>
            </a:r>
          </a:p>
          <a:p>
            <a:pPr marL="0" indent="0">
              <a:buNone/>
            </a:pPr>
            <a:r>
              <a:rPr lang="tr-TR" b="1" dirty="0"/>
              <a:t> </a:t>
            </a:r>
            <a:endParaRPr lang="tr-TR" dirty="0"/>
          </a:p>
          <a:p>
            <a:pPr marL="0" indent="0">
              <a:buNone/>
            </a:pPr>
            <a:r>
              <a:rPr lang="tr-TR" b="1" dirty="0"/>
              <a:t>Örnek:</a:t>
            </a:r>
            <a:endParaRPr lang="tr-TR" dirty="0"/>
          </a:p>
          <a:p>
            <a:pPr marL="0" indent="0">
              <a:buNone/>
            </a:pPr>
            <a:r>
              <a:rPr lang="tr-TR" dirty="0"/>
              <a:t>Str(25)					Sonuç string “25” olmaktadır. Bu sayı değildir. </a:t>
            </a:r>
          </a:p>
          <a:p>
            <a:pPr marL="0" indent="0">
              <a:buNone/>
            </a:pPr>
            <a:r>
              <a:rPr lang="tr-TR" dirty="0"/>
              <a:t> </a:t>
            </a:r>
          </a:p>
          <a:p>
            <a:pPr marL="0" indent="0">
              <a:buNone/>
            </a:pPr>
            <a:r>
              <a:rPr lang="tr-TR" b="1" dirty="0"/>
              <a:t>Örnek:</a:t>
            </a:r>
            <a:endParaRPr lang="tr-TR" dirty="0"/>
          </a:p>
          <a:p>
            <a:pPr marL="0" indent="0">
              <a:buNone/>
            </a:pPr>
            <a:r>
              <a:rPr lang="tr-TR" dirty="0"/>
              <a:t>Numara=34534</a:t>
            </a:r>
          </a:p>
          <a:p>
            <a:pPr marL="0" indent="0">
              <a:buNone/>
            </a:pPr>
            <a:r>
              <a:rPr lang="tr-TR" dirty="0"/>
              <a:t>Str(numara)				Sonuç string “34534” halini almaktadır. Numara değişkeni halen sayısaldır. Sadece içindeki bilgi alınmış stringe dönüştürülmüştür</a:t>
            </a:r>
            <a:endParaRPr lang="tr-TR" dirty="0" smtClean="0"/>
          </a:p>
          <a:p>
            <a:pPr marL="0" indent="0">
              <a:buNone/>
            </a:pPr>
            <a:endParaRPr lang="tr-TR" dirty="0"/>
          </a:p>
          <a:p>
            <a:pPr marL="0" indent="0">
              <a:buNone/>
            </a:pP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9833027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Algoritma-47</a:t>
            </a:r>
            <a:endParaRPr lang="tr-TR" dirty="0"/>
          </a:p>
        </p:txBody>
      </p:sp>
      <p:sp>
        <p:nvSpPr>
          <p:cNvPr id="3" name="Content Placeholder 2"/>
          <p:cNvSpPr>
            <a:spLocks noGrp="1"/>
          </p:cNvSpPr>
          <p:nvPr>
            <p:ph idx="1"/>
          </p:nvPr>
        </p:nvSpPr>
        <p:spPr>
          <a:xfrm>
            <a:off x="838200" y="1450428"/>
            <a:ext cx="10515600" cy="4992413"/>
          </a:xfrm>
        </p:spPr>
        <p:txBody>
          <a:bodyPr>
            <a:normAutofit fontScale="55000" lnSpcReduction="20000"/>
          </a:bodyPr>
          <a:lstStyle/>
          <a:p>
            <a:pPr marL="0" indent="0">
              <a:buNone/>
            </a:pPr>
            <a:r>
              <a:rPr lang="tr-TR" b="1" dirty="0"/>
              <a:t>Soru:</a:t>
            </a:r>
            <a:r>
              <a:rPr lang="tr-TR" dirty="0"/>
              <a:t> Klavyeden girilen sayının rakamları toplamını ekrana yazdırınız.</a:t>
            </a:r>
          </a:p>
          <a:p>
            <a:pPr marL="0" indent="0">
              <a:buNone/>
            </a:pPr>
            <a:r>
              <a:rPr lang="tr-TR" dirty="0"/>
              <a:t>Çözüm: Sayı stringe dönüştürülür,  rakamları tek tek ele alınır, sayıya dönüştürülür ve toplamı bulunur.</a:t>
            </a:r>
          </a:p>
          <a:p>
            <a:pPr marL="0" indent="0">
              <a:buNone/>
            </a:pPr>
            <a:r>
              <a:rPr lang="tr-TR" dirty="0"/>
              <a:t>A10: Basla</a:t>
            </a:r>
          </a:p>
          <a:p>
            <a:pPr marL="0" indent="0">
              <a:buNone/>
            </a:pPr>
            <a:r>
              <a:rPr lang="tr-TR" dirty="0"/>
              <a:t>A20: sayi=0</a:t>
            </a:r>
          </a:p>
          <a:p>
            <a:pPr marL="0" indent="0">
              <a:buNone/>
            </a:pPr>
            <a:r>
              <a:rPr lang="tr-TR" dirty="0"/>
              <a:t>A25: sSayi=””</a:t>
            </a:r>
          </a:p>
          <a:p>
            <a:pPr marL="0" indent="0">
              <a:buNone/>
            </a:pPr>
            <a:r>
              <a:rPr lang="tr-TR" dirty="0"/>
              <a:t>A26: uzunluk=0</a:t>
            </a:r>
          </a:p>
          <a:p>
            <a:pPr marL="0" indent="0">
              <a:buNone/>
            </a:pPr>
            <a:r>
              <a:rPr lang="tr-TR" dirty="0"/>
              <a:t>A28: toplam=0</a:t>
            </a:r>
          </a:p>
          <a:p>
            <a:pPr marL="0" indent="0">
              <a:buNone/>
            </a:pPr>
            <a:r>
              <a:rPr lang="tr-TR" dirty="0"/>
              <a:t>A30: sayac=0</a:t>
            </a:r>
          </a:p>
          <a:p>
            <a:pPr marL="0" indent="0">
              <a:buNone/>
            </a:pPr>
            <a:r>
              <a:rPr lang="tr-TR" dirty="0"/>
              <a:t>A40: gir sayi</a:t>
            </a:r>
          </a:p>
          <a:p>
            <a:pPr marL="0" indent="0">
              <a:buNone/>
            </a:pPr>
            <a:r>
              <a:rPr lang="tr-TR" dirty="0"/>
              <a:t>A45: sSayi=str(sayi)				sayi içindeki değer alınır, stringe dönüştürülür</a:t>
            </a:r>
          </a:p>
          <a:p>
            <a:pPr marL="0" indent="0">
              <a:buNone/>
            </a:pPr>
            <a:r>
              <a:rPr lang="tr-TR" dirty="0"/>
              <a:t>A50: uzunluk=len(sSayi)</a:t>
            </a:r>
          </a:p>
          <a:p>
            <a:pPr marL="0" indent="0">
              <a:buNone/>
            </a:pPr>
            <a:r>
              <a:rPr lang="tr-TR" dirty="0"/>
              <a:t>A60: sayac=sayac+1</a:t>
            </a:r>
          </a:p>
          <a:p>
            <a:pPr marL="0" indent="0">
              <a:buNone/>
            </a:pPr>
            <a:r>
              <a:rPr lang="tr-TR" dirty="0"/>
              <a:t>A70: toplam=toplam+val(mid(sSayi,sayac,1))	</a:t>
            </a:r>
            <a:r>
              <a:rPr lang="tr-TR" dirty="0" smtClean="0"/>
              <a:t>	alınan </a:t>
            </a:r>
            <a:r>
              <a:rPr lang="tr-TR" dirty="0"/>
              <a:t>basamak sayiya dönüştürülür		</a:t>
            </a:r>
          </a:p>
          <a:p>
            <a:pPr marL="0" indent="0">
              <a:buNone/>
            </a:pPr>
            <a:r>
              <a:rPr lang="tr-TR" dirty="0"/>
              <a:t>A80: Eger sayac&lt;uzunluk ise git A60</a:t>
            </a:r>
          </a:p>
          <a:p>
            <a:pPr marL="0" indent="0">
              <a:buNone/>
            </a:pPr>
            <a:r>
              <a:rPr lang="tr-TR" dirty="0"/>
              <a:t>A90: yaz toplam 							</a:t>
            </a:r>
          </a:p>
          <a:p>
            <a:pPr marL="0" indent="0">
              <a:buNone/>
            </a:pPr>
            <a:r>
              <a:rPr lang="tr-TR" dirty="0"/>
              <a:t>A100: </a:t>
            </a:r>
            <a:r>
              <a:rPr lang="tr-TR" dirty="0" smtClean="0"/>
              <a:t>son</a:t>
            </a:r>
            <a:endParaRPr lang="tr-TR" dirty="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23511823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Algoritma-48</a:t>
            </a:r>
            <a:endParaRPr lang="tr-TR" dirty="0"/>
          </a:p>
        </p:txBody>
      </p:sp>
      <p:sp>
        <p:nvSpPr>
          <p:cNvPr id="3" name="Content Placeholder 2"/>
          <p:cNvSpPr>
            <a:spLocks noGrp="1"/>
          </p:cNvSpPr>
          <p:nvPr>
            <p:ph idx="1"/>
          </p:nvPr>
        </p:nvSpPr>
        <p:spPr>
          <a:xfrm>
            <a:off x="838200" y="1450428"/>
            <a:ext cx="10515600" cy="4992413"/>
          </a:xfrm>
        </p:spPr>
        <p:txBody>
          <a:bodyPr>
            <a:normAutofit/>
          </a:bodyPr>
          <a:lstStyle/>
          <a:p>
            <a:pPr marL="0" indent="0">
              <a:buNone/>
            </a:pPr>
            <a:r>
              <a:rPr lang="tr-TR" b="1" dirty="0"/>
              <a:t>\:</a:t>
            </a:r>
            <a:r>
              <a:rPr lang="tr-TR" dirty="0"/>
              <a:t> Bu işaret bir fonksiyon gibi davranır. Bir sayının diğer bir sayıya bölümünden oluşan bölümün tam kısmını verir. Tam bölme olarak bilinir. Normal / işleminde bölüm kesirlidir.</a:t>
            </a:r>
          </a:p>
          <a:p>
            <a:pPr marL="0" indent="0">
              <a:buNone/>
            </a:pPr>
            <a:r>
              <a:rPr lang="tr-TR" b="1" dirty="0"/>
              <a:t>Örnek:</a:t>
            </a:r>
            <a:endParaRPr lang="tr-TR" dirty="0"/>
          </a:p>
          <a:p>
            <a:pPr marL="0" indent="0">
              <a:buNone/>
            </a:pPr>
            <a:r>
              <a:rPr lang="tr-TR" dirty="0"/>
              <a:t>3\2	sonuç 1 dir.</a:t>
            </a:r>
          </a:p>
          <a:p>
            <a:pPr marL="0" indent="0">
              <a:buNone/>
            </a:pPr>
            <a:r>
              <a:rPr lang="tr-TR" dirty="0"/>
              <a:t>7\3	sonuç 2 dir.</a:t>
            </a:r>
          </a:p>
          <a:p>
            <a:pPr marL="0" indent="0">
              <a:buNone/>
            </a:pPr>
            <a:r>
              <a:rPr lang="tr-TR" dirty="0"/>
              <a:t>7/3	sonuç 2.33 dür.</a:t>
            </a:r>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201328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Algoritma-5</a:t>
            </a:r>
            <a:endParaRPr lang="tr-TR" dirty="0"/>
          </a:p>
        </p:txBody>
      </p:sp>
      <p:sp>
        <p:nvSpPr>
          <p:cNvPr id="3" name="Content Placeholder 2"/>
          <p:cNvSpPr>
            <a:spLocks noGrp="1"/>
          </p:cNvSpPr>
          <p:nvPr>
            <p:ph idx="1"/>
          </p:nvPr>
        </p:nvSpPr>
        <p:spPr/>
        <p:txBody>
          <a:bodyPr>
            <a:normAutofit lnSpcReduction="10000"/>
          </a:bodyPr>
          <a:lstStyle/>
          <a:p>
            <a:pPr marL="0" indent="0">
              <a:buNone/>
            </a:pPr>
            <a:r>
              <a:rPr lang="tr-TR" b="1" dirty="0" smtClean="0"/>
              <a:t>Değişken kavramı</a:t>
            </a:r>
          </a:p>
          <a:p>
            <a:pPr marL="0" indent="0">
              <a:buNone/>
            </a:pPr>
            <a:r>
              <a:rPr lang="tr-TR" dirty="0"/>
              <a:t>Kağıdınıza matris şeklinde küçük kutucuklar çizelim. Bu kutucukların içerisine sayı, harflerden ya da her ikisinden oluşan bilgiler yazalım.</a:t>
            </a:r>
          </a:p>
          <a:p>
            <a:pPr marL="0" indent="0">
              <a:buNone/>
            </a:pPr>
            <a:endParaRPr lang="tr-TR" dirty="0"/>
          </a:p>
          <a:p>
            <a:pPr marL="0" indent="0">
              <a:buNone/>
            </a:pPr>
            <a:endParaRPr lang="tr-TR" dirty="0" smtClean="0"/>
          </a:p>
          <a:p>
            <a:pPr marL="0" indent="0">
              <a:buNone/>
            </a:pPr>
            <a:r>
              <a:rPr lang="tr-TR" dirty="0" smtClean="0"/>
              <a:t>Şimdi </a:t>
            </a:r>
            <a:r>
              <a:rPr lang="tr-TR" dirty="0"/>
              <a:t>burada her kutucuğun bir isminin olması gereklidir. Kutucuklarda dikkat edilirse iki adet 23 sayısı, iki adet de Gül ifadesi  var. Bu ifadeler farklı anlamlar taşımaktadır. “Gül” ifadelerinden birisi insan ismi iken diğer bir çiçek ismidir, ama hangisi ?</a:t>
            </a:r>
          </a:p>
          <a:p>
            <a:pPr marL="0" indent="0">
              <a:buNone/>
            </a:pPr>
            <a:r>
              <a:rPr lang="tr-TR" dirty="0"/>
              <a:t>Bu karışıklığı önlemek için kutucukların birer isimleri olsaydı.</a:t>
            </a:r>
          </a:p>
          <a:p>
            <a:pPr marL="0" lvl="0" indent="0">
              <a:buNone/>
            </a:pPr>
            <a:endParaRPr lang="tr-TR" dirty="0" smtClean="0"/>
          </a:p>
          <a:p>
            <a:pPr marL="514350" lvl="0" indent="-514350">
              <a:buFont typeface="+mj-lt"/>
              <a:buAutoNum type="arabicPeriod"/>
            </a:pPr>
            <a:endParaRPr lang="tr-TR" dirty="0"/>
          </a:p>
          <a:p>
            <a:pPr marL="0" indent="0">
              <a:buNone/>
            </a:pPr>
            <a:endParaRPr lang="tr-TR" dirty="0"/>
          </a:p>
          <a:p>
            <a:pPr marL="0" indent="0">
              <a:buNone/>
            </a:pPr>
            <a:endParaRPr lang="tr-TR" dirty="0"/>
          </a:p>
        </p:txBody>
      </p:sp>
      <p:graphicFrame>
        <p:nvGraphicFramePr>
          <p:cNvPr id="4" name="Table 3"/>
          <p:cNvGraphicFramePr>
            <a:graphicFrameLocks noGrp="1"/>
          </p:cNvGraphicFramePr>
          <p:nvPr>
            <p:extLst>
              <p:ext uri="{D42A27DB-BD31-4B8C-83A1-F6EECF244321}">
                <p14:modId xmlns:p14="http://schemas.microsoft.com/office/powerpoint/2010/main" val="2141774871"/>
              </p:ext>
            </p:extLst>
          </p:nvPr>
        </p:nvGraphicFramePr>
        <p:xfrm>
          <a:off x="1126478" y="3266153"/>
          <a:ext cx="2413635" cy="735141"/>
        </p:xfrm>
        <a:graphic>
          <a:graphicData uri="http://schemas.openxmlformats.org/drawingml/2006/table">
            <a:tbl>
              <a:tblPr bandRow="1">
                <a:tableStyleId>{5C22544A-7EE6-4342-B048-85BDC9FD1C3A}</a:tableStyleId>
              </a:tblPr>
              <a:tblGrid>
                <a:gridCol w="789305">
                  <a:extLst>
                    <a:ext uri="{9D8B030D-6E8A-4147-A177-3AD203B41FA5}">
                      <a16:colId xmlns:a16="http://schemas.microsoft.com/office/drawing/2014/main" val="2570314212"/>
                    </a:ext>
                  </a:extLst>
                </a:gridCol>
                <a:gridCol w="723900">
                  <a:extLst>
                    <a:ext uri="{9D8B030D-6E8A-4147-A177-3AD203B41FA5}">
                      <a16:colId xmlns:a16="http://schemas.microsoft.com/office/drawing/2014/main" val="3514542274"/>
                    </a:ext>
                  </a:extLst>
                </a:gridCol>
                <a:gridCol w="900430">
                  <a:extLst>
                    <a:ext uri="{9D8B030D-6E8A-4147-A177-3AD203B41FA5}">
                      <a16:colId xmlns:a16="http://schemas.microsoft.com/office/drawing/2014/main" val="2819256787"/>
                    </a:ext>
                  </a:extLst>
                </a:gridCol>
              </a:tblGrid>
              <a:tr h="0">
                <a:tc>
                  <a:txBody>
                    <a:bodyPr/>
                    <a:lstStyle/>
                    <a:p>
                      <a:pPr algn="just">
                        <a:lnSpc>
                          <a:spcPct val="150000"/>
                        </a:lnSpc>
                        <a:spcAft>
                          <a:spcPts val="0"/>
                        </a:spcAft>
                      </a:pPr>
                      <a:r>
                        <a:rPr lang="tr-TR" sz="1200">
                          <a:effectLst/>
                        </a:rPr>
                        <a:t>Ayşe</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Kerem</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23</a:t>
                      </a:r>
                      <a:endParaRPr lang="tr-T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757650257"/>
                  </a:ext>
                </a:extLst>
              </a:tr>
              <a:tr h="0">
                <a:tc>
                  <a:txBody>
                    <a:bodyPr/>
                    <a:lstStyle/>
                    <a:p>
                      <a:pPr algn="just">
                        <a:lnSpc>
                          <a:spcPct val="150000"/>
                        </a:lnSpc>
                        <a:spcAft>
                          <a:spcPts val="0"/>
                        </a:spcAft>
                      </a:pPr>
                      <a:r>
                        <a:rPr lang="tr-TR" sz="1200">
                          <a:effectLst/>
                        </a:rPr>
                        <a:t>Gül</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35</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Gül</a:t>
                      </a:r>
                      <a:endParaRPr lang="tr-T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566385872"/>
                  </a:ext>
                </a:extLst>
              </a:tr>
              <a:tr h="0">
                <a:tc>
                  <a:txBody>
                    <a:bodyPr/>
                    <a:lstStyle/>
                    <a:p>
                      <a:pPr algn="just">
                        <a:lnSpc>
                          <a:spcPct val="150000"/>
                        </a:lnSpc>
                        <a:spcAft>
                          <a:spcPts val="0"/>
                        </a:spcAft>
                      </a:pPr>
                      <a:r>
                        <a:rPr lang="tr-TR" sz="1200">
                          <a:effectLst/>
                        </a:rPr>
                        <a:t>No:21</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23</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tr-TR" sz="1200" dirty="0">
                          <a:effectLst/>
                        </a:rPr>
                        <a:t>Atmaca15</a:t>
                      </a:r>
                      <a:endParaRPr lang="tr-TR"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101315957"/>
                  </a:ext>
                </a:extLst>
              </a:tr>
            </a:tbl>
          </a:graphicData>
        </a:graphic>
      </p:graphicFrame>
    </p:spTree>
    <p:extLst>
      <p:ext uri="{BB962C8B-B14F-4D97-AF65-F5344CB8AC3E}">
        <p14:creationId xmlns:p14="http://schemas.microsoft.com/office/powerpoint/2010/main" val="18240588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Algoritma-49</a:t>
            </a:r>
            <a:endParaRPr lang="tr-TR" dirty="0"/>
          </a:p>
        </p:txBody>
      </p:sp>
      <p:sp>
        <p:nvSpPr>
          <p:cNvPr id="3" name="Content Placeholder 2"/>
          <p:cNvSpPr>
            <a:spLocks noGrp="1"/>
          </p:cNvSpPr>
          <p:nvPr>
            <p:ph idx="1"/>
          </p:nvPr>
        </p:nvSpPr>
        <p:spPr>
          <a:xfrm>
            <a:off x="838200" y="1450428"/>
            <a:ext cx="10515600" cy="4992413"/>
          </a:xfrm>
        </p:spPr>
        <p:txBody>
          <a:bodyPr>
            <a:normAutofit/>
          </a:bodyPr>
          <a:lstStyle/>
          <a:p>
            <a:pPr marL="0" indent="0">
              <a:buNone/>
            </a:pPr>
            <a:r>
              <a:rPr lang="tr-TR" b="1" dirty="0"/>
              <a:t>\:</a:t>
            </a:r>
            <a:r>
              <a:rPr lang="tr-TR" dirty="0"/>
              <a:t> Bu işaret bir fonksiyon gibi davranır. Bir sayının diğer bir sayıya bölümünden oluşan bölümün tam kısmını verir. Tam bölme olarak bilinir. Normal / işleminde bölüm kesirlidir.</a:t>
            </a:r>
          </a:p>
          <a:p>
            <a:pPr marL="0" indent="0">
              <a:buNone/>
            </a:pPr>
            <a:r>
              <a:rPr lang="tr-TR" b="1" dirty="0"/>
              <a:t>Örnek:</a:t>
            </a:r>
            <a:endParaRPr lang="tr-TR" dirty="0"/>
          </a:p>
          <a:p>
            <a:pPr marL="0" indent="0">
              <a:buNone/>
            </a:pPr>
            <a:r>
              <a:rPr lang="tr-TR" dirty="0"/>
              <a:t>3\2	sonuç 1 dir.</a:t>
            </a:r>
          </a:p>
          <a:p>
            <a:pPr marL="0" indent="0">
              <a:buNone/>
            </a:pPr>
            <a:r>
              <a:rPr lang="tr-TR" dirty="0"/>
              <a:t>7\3	sonuç 2 dir.</a:t>
            </a:r>
          </a:p>
          <a:p>
            <a:pPr marL="0" indent="0">
              <a:buNone/>
            </a:pPr>
            <a:r>
              <a:rPr lang="tr-TR" dirty="0"/>
              <a:t>7/3	sonuç 2.33 dür.</a:t>
            </a:r>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82123920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Algoritma-50</a:t>
            </a:r>
            <a:endParaRPr lang="tr-TR" dirty="0"/>
          </a:p>
        </p:txBody>
      </p:sp>
      <p:sp>
        <p:nvSpPr>
          <p:cNvPr id="3" name="Content Placeholder 2"/>
          <p:cNvSpPr>
            <a:spLocks noGrp="1"/>
          </p:cNvSpPr>
          <p:nvPr>
            <p:ph idx="1"/>
          </p:nvPr>
        </p:nvSpPr>
        <p:spPr>
          <a:xfrm>
            <a:off x="838200" y="1450428"/>
            <a:ext cx="10515600" cy="4992413"/>
          </a:xfrm>
        </p:spPr>
        <p:txBody>
          <a:bodyPr>
            <a:normAutofit/>
          </a:bodyPr>
          <a:lstStyle/>
          <a:p>
            <a:pPr marL="0" indent="0">
              <a:buNone/>
            </a:pPr>
            <a:r>
              <a:rPr lang="tr-TR" b="1" dirty="0"/>
              <a:t>Soru:</a:t>
            </a:r>
            <a:r>
              <a:rPr lang="tr-TR" dirty="0"/>
              <a:t> İki basamaklı sayılar içerisinde 7’nin katlarını ekrana yazdırınız.</a:t>
            </a:r>
          </a:p>
          <a:p>
            <a:pPr marL="0" indent="0">
              <a:buNone/>
            </a:pPr>
            <a:r>
              <a:rPr lang="tr-TR" dirty="0"/>
              <a:t>Çözüm: Bu sorunun iki farklı çözümü mevcuttur. İki basamaklı sayılar 10 dan başlar 99 kadar devam eder. Burada \ işaretini kullanarak çözüme gidelim.</a:t>
            </a:r>
          </a:p>
          <a:p>
            <a:pPr marL="0" indent="0">
              <a:buNone/>
            </a:pPr>
            <a:r>
              <a:rPr lang="tr-TR" dirty="0"/>
              <a:t>A10: Basla</a:t>
            </a:r>
          </a:p>
          <a:p>
            <a:pPr marL="0" indent="0">
              <a:buNone/>
            </a:pPr>
            <a:r>
              <a:rPr lang="tr-TR" dirty="0"/>
              <a:t>A20: sayac=0</a:t>
            </a:r>
          </a:p>
          <a:p>
            <a:pPr marL="0" indent="0">
              <a:buNone/>
            </a:pPr>
            <a:r>
              <a:rPr lang="tr-TR" dirty="0"/>
              <a:t>A30: sayac=sayac+1</a:t>
            </a:r>
          </a:p>
          <a:p>
            <a:pPr marL="0" indent="0">
              <a:buNone/>
            </a:pPr>
            <a:r>
              <a:rPr lang="tr-TR" dirty="0"/>
              <a:t>A40: Eger sayac/7=sayac\7 ise Yaz sayac		</a:t>
            </a:r>
          </a:p>
          <a:p>
            <a:pPr marL="0" indent="0">
              <a:buNone/>
            </a:pPr>
            <a:r>
              <a:rPr lang="tr-TR" dirty="0"/>
              <a:t>A50: Eger sayac&lt;99 ise git A30							</a:t>
            </a:r>
          </a:p>
          <a:p>
            <a:pPr marL="0" indent="0">
              <a:buNone/>
            </a:pPr>
            <a:r>
              <a:rPr lang="tr-TR" dirty="0"/>
              <a:t>A60: son</a:t>
            </a:r>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9401326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Algoritma-51</a:t>
            </a:r>
            <a:endParaRPr lang="tr-TR" dirty="0"/>
          </a:p>
        </p:txBody>
      </p:sp>
      <p:sp>
        <p:nvSpPr>
          <p:cNvPr id="3" name="Content Placeholder 2"/>
          <p:cNvSpPr>
            <a:spLocks noGrp="1"/>
          </p:cNvSpPr>
          <p:nvPr>
            <p:ph idx="1"/>
          </p:nvPr>
        </p:nvSpPr>
        <p:spPr>
          <a:xfrm>
            <a:off x="838200" y="1450428"/>
            <a:ext cx="10515600" cy="4992413"/>
          </a:xfrm>
        </p:spPr>
        <p:txBody>
          <a:bodyPr>
            <a:normAutofit/>
          </a:bodyPr>
          <a:lstStyle/>
          <a:p>
            <a:pPr marL="0" indent="0">
              <a:buNone/>
            </a:pPr>
            <a:r>
              <a:rPr lang="tr-TR" b="1" dirty="0"/>
              <a:t>&amp;:</a:t>
            </a:r>
            <a:r>
              <a:rPr lang="tr-TR" dirty="0"/>
              <a:t> Bu fonksiyon string ifadeleri birleştirmek için kullanılır.</a:t>
            </a:r>
          </a:p>
          <a:p>
            <a:pPr marL="0" indent="0">
              <a:buNone/>
            </a:pPr>
            <a:endParaRPr lang="tr-TR" b="1" dirty="0" smtClean="0"/>
          </a:p>
          <a:p>
            <a:pPr marL="0" indent="0">
              <a:buNone/>
            </a:pPr>
            <a:r>
              <a:rPr lang="tr-TR" b="1" dirty="0" smtClean="0"/>
              <a:t>Örnek</a:t>
            </a:r>
            <a:r>
              <a:rPr lang="tr-TR" b="1" dirty="0"/>
              <a:t>:</a:t>
            </a:r>
            <a:endParaRPr lang="tr-TR" dirty="0"/>
          </a:p>
          <a:p>
            <a:pPr marL="0" indent="0">
              <a:buNone/>
            </a:pPr>
            <a:r>
              <a:rPr lang="tr-TR" dirty="0"/>
              <a:t>Adres1=”Dögol cad”</a:t>
            </a:r>
          </a:p>
          <a:p>
            <a:pPr marL="0" indent="0">
              <a:buNone/>
            </a:pPr>
            <a:r>
              <a:rPr lang="tr-TR" dirty="0"/>
              <a:t>Adres2=” No:5 tandoğan”</a:t>
            </a:r>
          </a:p>
          <a:p>
            <a:pPr marL="0" indent="0">
              <a:buNone/>
            </a:pPr>
            <a:r>
              <a:rPr lang="tr-TR" dirty="0"/>
              <a:t>Adres= adres1 &amp; adres2		iki bilgi birleştirilip adres değişkenine atanmıştır.</a:t>
            </a:r>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1650870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Algoritma-52</a:t>
            </a:r>
            <a:endParaRPr lang="tr-TR" dirty="0"/>
          </a:p>
        </p:txBody>
      </p:sp>
      <p:sp>
        <p:nvSpPr>
          <p:cNvPr id="3" name="Content Placeholder 2"/>
          <p:cNvSpPr>
            <a:spLocks noGrp="1"/>
          </p:cNvSpPr>
          <p:nvPr>
            <p:ph idx="1"/>
          </p:nvPr>
        </p:nvSpPr>
        <p:spPr>
          <a:xfrm>
            <a:off x="838200" y="1450428"/>
            <a:ext cx="10515600" cy="4992413"/>
          </a:xfrm>
        </p:spPr>
        <p:txBody>
          <a:bodyPr>
            <a:normAutofit fontScale="92500" lnSpcReduction="20000"/>
          </a:bodyPr>
          <a:lstStyle/>
          <a:p>
            <a:pPr marL="0" indent="0">
              <a:buNone/>
            </a:pPr>
            <a:r>
              <a:rPr lang="tr-TR" b="1" dirty="0"/>
              <a:t>Soru:</a:t>
            </a:r>
            <a:r>
              <a:rPr lang="tr-TR" dirty="0"/>
              <a:t>  Klavyeden ayrı ayrı girilen ad ve soyadın arasına bir boşluk koyarak ekrana yazdırınız.</a:t>
            </a:r>
          </a:p>
          <a:p>
            <a:pPr marL="0" indent="0">
              <a:buNone/>
            </a:pPr>
            <a:r>
              <a:rPr lang="tr-TR" dirty="0"/>
              <a:t>Çözüm:</a:t>
            </a:r>
          </a:p>
          <a:p>
            <a:pPr marL="0" indent="0">
              <a:buNone/>
            </a:pPr>
            <a:r>
              <a:rPr lang="tr-TR" dirty="0"/>
              <a:t>A10: Basla</a:t>
            </a:r>
          </a:p>
          <a:p>
            <a:pPr marL="0" indent="0">
              <a:buNone/>
            </a:pPr>
            <a:r>
              <a:rPr lang="tr-TR" dirty="0"/>
              <a:t>A20: ad=””</a:t>
            </a:r>
          </a:p>
          <a:p>
            <a:pPr marL="0" indent="0">
              <a:buNone/>
            </a:pPr>
            <a:r>
              <a:rPr lang="tr-TR" dirty="0"/>
              <a:t>A30: soyad=””</a:t>
            </a:r>
          </a:p>
          <a:p>
            <a:pPr marL="0" indent="0">
              <a:buNone/>
            </a:pPr>
            <a:r>
              <a:rPr lang="tr-TR" dirty="0"/>
              <a:t>A40: butun=””		</a:t>
            </a:r>
          </a:p>
          <a:p>
            <a:pPr marL="0" indent="0">
              <a:buNone/>
            </a:pPr>
            <a:r>
              <a:rPr lang="tr-TR" dirty="0"/>
              <a:t>A50: Gir ad							</a:t>
            </a:r>
          </a:p>
          <a:p>
            <a:pPr marL="0" indent="0">
              <a:buNone/>
            </a:pPr>
            <a:r>
              <a:rPr lang="tr-TR" dirty="0"/>
              <a:t>A60: Gir soyad</a:t>
            </a:r>
          </a:p>
          <a:p>
            <a:pPr marL="0" indent="0">
              <a:buNone/>
            </a:pPr>
            <a:r>
              <a:rPr lang="tr-TR" dirty="0"/>
              <a:t>A70: butun=ad &amp; “ “ &amp; soyad</a:t>
            </a:r>
          </a:p>
          <a:p>
            <a:pPr marL="0" indent="0">
              <a:buNone/>
            </a:pPr>
            <a:r>
              <a:rPr lang="tr-TR" dirty="0"/>
              <a:t>A80: Yaz butun</a:t>
            </a:r>
          </a:p>
          <a:p>
            <a:pPr marL="0" indent="0">
              <a:buNone/>
            </a:pPr>
            <a:r>
              <a:rPr lang="tr-TR" dirty="0"/>
              <a:t>A90: son</a:t>
            </a:r>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11897612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Algoritma-53</a:t>
            </a:r>
            <a:endParaRPr lang="tr-TR" dirty="0"/>
          </a:p>
        </p:txBody>
      </p:sp>
      <p:sp>
        <p:nvSpPr>
          <p:cNvPr id="3" name="Content Placeholder 2"/>
          <p:cNvSpPr>
            <a:spLocks noGrp="1"/>
          </p:cNvSpPr>
          <p:nvPr>
            <p:ph idx="1"/>
          </p:nvPr>
        </p:nvSpPr>
        <p:spPr>
          <a:xfrm>
            <a:off x="838200" y="1450428"/>
            <a:ext cx="10515600" cy="4992413"/>
          </a:xfrm>
        </p:spPr>
        <p:txBody>
          <a:bodyPr>
            <a:normAutofit fontScale="85000" lnSpcReduction="20000"/>
          </a:bodyPr>
          <a:lstStyle/>
          <a:p>
            <a:pPr marL="0" indent="0">
              <a:buNone/>
            </a:pPr>
            <a:r>
              <a:rPr lang="tr-TR" b="1" dirty="0"/>
              <a:t>Soru:</a:t>
            </a:r>
            <a:r>
              <a:rPr lang="tr-TR" dirty="0"/>
              <a:t> Klavyeden girilen cümlenin kelimelerini alt alta yazdırınız.</a:t>
            </a:r>
          </a:p>
          <a:p>
            <a:pPr marL="0" indent="0">
              <a:buNone/>
            </a:pPr>
            <a:r>
              <a:rPr lang="tr-TR" dirty="0"/>
              <a:t>Çözüm: Bu çözümde cümledeki boşluklardan yaralanılacaktır.</a:t>
            </a:r>
          </a:p>
          <a:p>
            <a:pPr marL="0" indent="0">
              <a:buNone/>
            </a:pPr>
            <a:r>
              <a:rPr lang="tr-TR" dirty="0"/>
              <a:t>A10: Basla</a:t>
            </a:r>
          </a:p>
          <a:p>
            <a:pPr marL="0" indent="0">
              <a:buNone/>
            </a:pPr>
            <a:r>
              <a:rPr lang="tr-TR" dirty="0"/>
              <a:t>A20: cumle=””</a:t>
            </a:r>
          </a:p>
          <a:p>
            <a:pPr marL="0" indent="0">
              <a:buNone/>
            </a:pPr>
            <a:r>
              <a:rPr lang="tr-TR" dirty="0"/>
              <a:t>A30: uzunluk=0</a:t>
            </a:r>
          </a:p>
          <a:p>
            <a:pPr marL="0" indent="0">
              <a:buNone/>
            </a:pPr>
            <a:r>
              <a:rPr lang="tr-TR" dirty="0"/>
              <a:t>A40: sayac=0		</a:t>
            </a:r>
          </a:p>
          <a:p>
            <a:pPr marL="0" indent="0">
              <a:buNone/>
            </a:pPr>
            <a:r>
              <a:rPr lang="tr-TR" dirty="0"/>
              <a:t>A50: Gir cumle							</a:t>
            </a:r>
          </a:p>
          <a:p>
            <a:pPr marL="0" indent="0">
              <a:buNone/>
            </a:pPr>
            <a:r>
              <a:rPr lang="tr-TR" dirty="0"/>
              <a:t>A60: sayac=sayac+1</a:t>
            </a:r>
          </a:p>
          <a:p>
            <a:pPr marL="0" indent="0">
              <a:buNone/>
            </a:pPr>
            <a:r>
              <a:rPr lang="tr-TR" dirty="0"/>
              <a:t>A70: kelime=kelime &amp; mid(cumle,sayac,1)</a:t>
            </a:r>
          </a:p>
          <a:p>
            <a:pPr marL="0" indent="0">
              <a:buNone/>
            </a:pPr>
            <a:r>
              <a:rPr lang="tr-TR" dirty="0"/>
              <a:t>A80: Eger mid(cumle,sayac,1)=” “ ise yaz kelime </a:t>
            </a:r>
          </a:p>
          <a:p>
            <a:pPr marL="0" indent="0">
              <a:buNone/>
            </a:pPr>
            <a:r>
              <a:rPr lang="tr-TR" dirty="0"/>
              <a:t>A90: Eger mid(cumle,sayac,1)=” “ ise kelime=””			Bu satır neden ?</a:t>
            </a:r>
          </a:p>
          <a:p>
            <a:pPr marL="0" indent="0">
              <a:buNone/>
            </a:pPr>
            <a:r>
              <a:rPr lang="tr-TR" dirty="0"/>
              <a:t>A100: Eger sayac&lt;len(cumle) ise git A60</a:t>
            </a:r>
          </a:p>
          <a:p>
            <a:pPr marL="0" indent="0">
              <a:buNone/>
            </a:pPr>
            <a:r>
              <a:rPr lang="tr-TR" dirty="0"/>
              <a:t>A110: son</a:t>
            </a:r>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283322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Algoritma-6</a:t>
            </a:r>
            <a:endParaRPr lang="tr-TR" dirty="0"/>
          </a:p>
        </p:txBody>
      </p:sp>
      <p:sp>
        <p:nvSpPr>
          <p:cNvPr id="3" name="Content Placeholder 2"/>
          <p:cNvSpPr>
            <a:spLocks noGrp="1"/>
          </p:cNvSpPr>
          <p:nvPr>
            <p:ph idx="1"/>
          </p:nvPr>
        </p:nvSpPr>
        <p:spPr/>
        <p:txBody>
          <a:bodyPr>
            <a:normAutofit lnSpcReduction="10000"/>
          </a:bodyPr>
          <a:lstStyle/>
          <a:p>
            <a:pPr marL="0" indent="0">
              <a:buNone/>
            </a:pPr>
            <a:r>
              <a:rPr lang="tr-TR" b="1" dirty="0" smtClean="0"/>
              <a:t>Değişken kavramı</a:t>
            </a:r>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r>
              <a:rPr lang="tr-TR" dirty="0"/>
              <a:t>Artık kutucukları karıştırmak gibi bir durum söz konusu değildir. </a:t>
            </a:r>
          </a:p>
          <a:p>
            <a:pPr marL="0" indent="0">
              <a:buNone/>
            </a:pPr>
            <a:r>
              <a:rPr lang="tr-TR" dirty="0"/>
              <a:t>Adı kutucuğunda ne var?</a:t>
            </a:r>
          </a:p>
          <a:p>
            <a:pPr marL="0" indent="0">
              <a:buNone/>
            </a:pPr>
            <a:r>
              <a:rPr lang="tr-TR" dirty="0"/>
              <a:t>Çiçek kutucuğunda ?</a:t>
            </a:r>
          </a:p>
          <a:p>
            <a:pPr marL="0" indent="0">
              <a:buNone/>
            </a:pPr>
            <a:r>
              <a:rPr lang="tr-TR" dirty="0"/>
              <a:t>Bugün ayın kaçıdır denildiğinde gün kutusu buna cevap verecektir.</a:t>
            </a:r>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05312" y="1928161"/>
            <a:ext cx="4150109" cy="2186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65138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Algoritma-7</a:t>
            </a:r>
            <a:endParaRPr lang="tr-TR" dirty="0"/>
          </a:p>
        </p:txBody>
      </p:sp>
      <p:sp>
        <p:nvSpPr>
          <p:cNvPr id="3" name="Content Placeholder 2"/>
          <p:cNvSpPr>
            <a:spLocks noGrp="1"/>
          </p:cNvSpPr>
          <p:nvPr>
            <p:ph idx="1"/>
          </p:nvPr>
        </p:nvSpPr>
        <p:spPr/>
        <p:txBody>
          <a:bodyPr>
            <a:normAutofit/>
          </a:bodyPr>
          <a:lstStyle/>
          <a:p>
            <a:pPr marL="0" indent="0">
              <a:buNone/>
            </a:pPr>
            <a:r>
              <a:rPr lang="tr-TR" b="1" dirty="0" smtClean="0"/>
              <a:t>Değişken Türleri</a:t>
            </a:r>
          </a:p>
          <a:p>
            <a:pPr marL="0" indent="0">
              <a:buNone/>
            </a:pPr>
            <a:r>
              <a:rPr lang="tr-TR" dirty="0"/>
              <a:t>Yukarıda bahsettiğimiz kutucukların içerisine koyacağımız bilginin türüne denilir. Şimdilik iki türlü bilgiden bahsedeceğiz. Bunlar;</a:t>
            </a:r>
          </a:p>
          <a:p>
            <a:r>
              <a:rPr lang="tr-TR" b="1" dirty="0"/>
              <a:t>Sayısal bilgi: </a:t>
            </a:r>
            <a:r>
              <a:rPr lang="tr-TR" dirty="0"/>
              <a:t>0 ile 9 arasındaki rakamlardan ve sadece nokta işaretinden oluşmaktadır.</a:t>
            </a:r>
          </a:p>
          <a:p>
            <a:r>
              <a:rPr lang="tr-TR" b="1" dirty="0"/>
              <a:t>String bilgi (alfasayısal):</a:t>
            </a:r>
            <a:r>
              <a:rPr lang="tr-TR" dirty="0"/>
              <a:t> Harfler, simgeler, noktalama işaretleri, boşluk ve rakamlardan oluşmaktadır.</a:t>
            </a:r>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991707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Algoritma-8</a:t>
            </a:r>
            <a:endParaRPr lang="tr-TR" dirty="0"/>
          </a:p>
        </p:txBody>
      </p:sp>
      <p:sp>
        <p:nvSpPr>
          <p:cNvPr id="3" name="Content Placeholder 2"/>
          <p:cNvSpPr>
            <a:spLocks noGrp="1"/>
          </p:cNvSpPr>
          <p:nvPr>
            <p:ph idx="1"/>
          </p:nvPr>
        </p:nvSpPr>
        <p:spPr/>
        <p:txBody>
          <a:bodyPr>
            <a:normAutofit fontScale="92500" lnSpcReduction="10000"/>
          </a:bodyPr>
          <a:lstStyle/>
          <a:p>
            <a:pPr marL="0" indent="0">
              <a:buNone/>
            </a:pPr>
            <a:r>
              <a:rPr lang="tr-TR" b="1" dirty="0" smtClean="0"/>
              <a:t>Değişken </a:t>
            </a:r>
            <a:r>
              <a:rPr lang="tr-TR" b="1" dirty="0"/>
              <a:t>Tanımlama:</a:t>
            </a:r>
            <a:endParaRPr lang="tr-TR" dirty="0"/>
          </a:p>
          <a:p>
            <a:pPr marL="0" indent="0">
              <a:buNone/>
            </a:pPr>
            <a:r>
              <a:rPr lang="tr-TR" dirty="0"/>
              <a:t>Algoritma yazmaya başlarken bilgilerin mutlaka bir değişkende saklanması gereklidir. Bundan dolayı hangi tür bilgi saklanacaksa öncelikle bellekte ona yer ayırmamız gerekmektedir.</a:t>
            </a:r>
          </a:p>
          <a:p>
            <a:r>
              <a:rPr lang="tr-TR" dirty="0"/>
              <a:t>Örneğin 0.20 litre su taşımak istenirse, bir su bardağını </a:t>
            </a:r>
            <a:r>
              <a:rPr lang="tr-TR" dirty="0" smtClean="0"/>
              <a:t>züccaciyeden </a:t>
            </a:r>
            <a:r>
              <a:rPr lang="tr-TR" dirty="0"/>
              <a:t>almanız gerekmez mi? </a:t>
            </a:r>
            <a:endParaRPr lang="tr-TR" dirty="0" smtClean="0"/>
          </a:p>
          <a:p>
            <a:pPr marL="0" indent="0">
              <a:buNone/>
            </a:pPr>
            <a:r>
              <a:rPr lang="tr-TR" dirty="0" smtClean="0"/>
              <a:t>Bu </a:t>
            </a:r>
            <a:r>
              <a:rPr lang="tr-TR" dirty="0"/>
              <a:t>suyu taşımak için süzgeç alır mısınız ? </a:t>
            </a:r>
            <a:endParaRPr lang="tr-TR" dirty="0" smtClean="0"/>
          </a:p>
          <a:p>
            <a:pPr marL="0" indent="0">
              <a:buNone/>
            </a:pPr>
            <a:endParaRPr lang="tr-TR" dirty="0"/>
          </a:p>
          <a:p>
            <a:pPr marL="0" indent="0">
              <a:buNone/>
            </a:pPr>
            <a:r>
              <a:rPr lang="tr-TR" dirty="0" smtClean="0"/>
              <a:t>Fakat </a:t>
            </a:r>
            <a:r>
              <a:rPr lang="tr-TR" dirty="0"/>
              <a:t>bir miktar nohut için bardak ya da süzgeç alınabilir. O zaman işe başlamadan önce taşıyacağımız nesne için doğru kabı seçmemiz gereklidir. Bu işleme de tanımlama denilmektedir.</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510702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Algoritma-9</a:t>
            </a:r>
            <a:endParaRPr lang="tr-TR" dirty="0"/>
          </a:p>
        </p:txBody>
      </p:sp>
      <p:sp>
        <p:nvSpPr>
          <p:cNvPr id="3" name="Content Placeholder 2"/>
          <p:cNvSpPr>
            <a:spLocks noGrp="1"/>
          </p:cNvSpPr>
          <p:nvPr>
            <p:ph idx="1"/>
          </p:nvPr>
        </p:nvSpPr>
        <p:spPr/>
        <p:txBody>
          <a:bodyPr>
            <a:normAutofit fontScale="92500" lnSpcReduction="20000"/>
          </a:bodyPr>
          <a:lstStyle/>
          <a:p>
            <a:pPr marL="0" indent="0">
              <a:buNone/>
            </a:pPr>
            <a:r>
              <a:rPr lang="tr-TR" b="1" dirty="0" smtClean="0"/>
              <a:t>Değişken </a:t>
            </a:r>
            <a:r>
              <a:rPr lang="tr-TR" b="1" dirty="0"/>
              <a:t>Tanımlama:</a:t>
            </a:r>
            <a:endParaRPr lang="tr-TR" dirty="0"/>
          </a:p>
          <a:p>
            <a:pPr marL="0" indent="0">
              <a:buNone/>
            </a:pPr>
            <a:r>
              <a:rPr lang="tr-TR" dirty="0"/>
              <a:t>Bellekte saklayacağımız bilgi sayısal bilgi ise şu şekilde; örneğin boy bilgisi için</a:t>
            </a:r>
          </a:p>
          <a:p>
            <a:pPr marL="0" indent="0">
              <a:buNone/>
            </a:pPr>
            <a:r>
              <a:rPr lang="tr-TR" dirty="0">
                <a:solidFill>
                  <a:srgbClr val="FF0000"/>
                </a:solidFill>
              </a:rPr>
              <a:t>Boy=0</a:t>
            </a:r>
            <a:r>
              <a:rPr lang="tr-TR" dirty="0"/>
              <a:t> </a:t>
            </a:r>
          </a:p>
          <a:p>
            <a:pPr marL="0" indent="0">
              <a:buNone/>
            </a:pPr>
            <a:r>
              <a:rPr lang="tr-TR" dirty="0"/>
              <a:t> </a:t>
            </a:r>
          </a:p>
          <a:p>
            <a:pPr marL="0" indent="0">
              <a:buNone/>
            </a:pPr>
            <a:r>
              <a:rPr lang="tr-TR" dirty="0"/>
              <a:t>Kişi adresini bellekte saklayacak olursak ta</a:t>
            </a:r>
          </a:p>
          <a:p>
            <a:pPr marL="0" indent="0">
              <a:buNone/>
            </a:pPr>
            <a:r>
              <a:rPr lang="tr-TR" dirty="0"/>
              <a:t>Adres=””	ya da</a:t>
            </a:r>
          </a:p>
          <a:p>
            <a:pPr marL="0" indent="0">
              <a:buNone/>
            </a:pPr>
            <a:r>
              <a:rPr lang="tr-TR" dirty="0">
                <a:solidFill>
                  <a:srgbClr val="FF0000"/>
                </a:solidFill>
              </a:rPr>
              <a:t>Adres=”degol cad. no:5”</a:t>
            </a:r>
          </a:p>
          <a:p>
            <a:pPr marL="0" indent="0">
              <a:buNone/>
            </a:pPr>
            <a:r>
              <a:rPr lang="tr-TR" dirty="0"/>
              <a:t> </a:t>
            </a:r>
          </a:p>
          <a:p>
            <a:pPr marL="0" indent="0">
              <a:buNone/>
            </a:pPr>
            <a:r>
              <a:rPr lang="tr-TR" dirty="0"/>
              <a:t>Şeklide yazılarak iki değişken için bilgisayar belleğinde yer ayırt etmiş oluruz. Burada yapılan işlem bir kutucuk olsun adı  boy, bilgi türü de sayısal olsun denilmiştir. </a:t>
            </a:r>
            <a:r>
              <a:rPr lang="tr-TR" dirty="0">
                <a:solidFill>
                  <a:srgbClr val="FF0000"/>
                </a:solidFill>
              </a:rPr>
              <a:t>Sayısal bilgiler tırnaksız, string bilgiler tırnaklı olarak yazılır. </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lvl="0" indent="0">
              <a:buNone/>
            </a:pPr>
            <a:endParaRPr lang="tr-TR" dirty="0" smtClean="0"/>
          </a:p>
          <a:p>
            <a:pPr marL="0" lv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41678957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419</TotalTime>
  <Words>2782</Words>
  <Application>Microsoft Office PowerPoint</Application>
  <PresentationFormat>Widescreen</PresentationFormat>
  <Paragraphs>927</Paragraphs>
  <Slides>54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54</vt:i4>
      </vt:variant>
    </vt:vector>
  </HeadingPairs>
  <TitlesOfParts>
    <vt:vector size="60" baseType="lpstr">
      <vt:lpstr>Arial</vt:lpstr>
      <vt:lpstr>Calibri</vt:lpstr>
      <vt:lpstr>Calibri Light</vt:lpstr>
      <vt:lpstr>Times New Roman</vt:lpstr>
      <vt:lpstr>Wingdings</vt:lpstr>
      <vt:lpstr>Office Theme</vt:lpstr>
      <vt:lpstr>Algoritma-1</vt:lpstr>
      <vt:lpstr>Algoritma-2</vt:lpstr>
      <vt:lpstr>Algoritma-3</vt:lpstr>
      <vt:lpstr>Algoritma-4</vt:lpstr>
      <vt:lpstr>Algoritma-5</vt:lpstr>
      <vt:lpstr>Algoritma-6</vt:lpstr>
      <vt:lpstr>Algoritma-7</vt:lpstr>
      <vt:lpstr>Algoritma-8</vt:lpstr>
      <vt:lpstr>Algoritma-9</vt:lpstr>
      <vt:lpstr>Algoritma-10</vt:lpstr>
      <vt:lpstr>Algoritma-11</vt:lpstr>
      <vt:lpstr>Algoritma-12</vt:lpstr>
      <vt:lpstr>Algoritma-13</vt:lpstr>
      <vt:lpstr>Algoritma-14</vt:lpstr>
      <vt:lpstr>Algoritma-15</vt:lpstr>
      <vt:lpstr>Algoritma-16</vt:lpstr>
      <vt:lpstr>Algoritma-17</vt:lpstr>
      <vt:lpstr>Algoritma-18</vt:lpstr>
      <vt:lpstr>Algoritma-19</vt:lpstr>
      <vt:lpstr>Algoritma-20</vt:lpstr>
      <vt:lpstr>Algoritma-21</vt:lpstr>
      <vt:lpstr>Algoritma-22</vt:lpstr>
      <vt:lpstr>Algoritma-23</vt:lpstr>
      <vt:lpstr>Algoritma-23</vt:lpstr>
      <vt:lpstr>Algoritma-24</vt:lpstr>
      <vt:lpstr>Algoritma-25</vt:lpstr>
      <vt:lpstr>Algoritma-26</vt:lpstr>
      <vt:lpstr>Algoritma-27</vt:lpstr>
      <vt:lpstr>Algoritma-28</vt:lpstr>
      <vt:lpstr>Algoritma-29</vt:lpstr>
      <vt:lpstr>Algoritma-30</vt:lpstr>
      <vt:lpstr>Algoritma-31</vt:lpstr>
      <vt:lpstr>Algoritma-32</vt:lpstr>
      <vt:lpstr>Algoritma-33</vt:lpstr>
      <vt:lpstr>Algoritma-34</vt:lpstr>
      <vt:lpstr>Algoritma-35</vt:lpstr>
      <vt:lpstr>Algoritma-36</vt:lpstr>
      <vt:lpstr>Algoritma-37</vt:lpstr>
      <vt:lpstr>Algoritma-38</vt:lpstr>
      <vt:lpstr>Algoritma-39</vt:lpstr>
      <vt:lpstr>Algoritma-40</vt:lpstr>
      <vt:lpstr>Algoritma-41</vt:lpstr>
      <vt:lpstr>Algoritma-42</vt:lpstr>
      <vt:lpstr>Algoritma-43</vt:lpstr>
      <vt:lpstr>Algoritma-44</vt:lpstr>
      <vt:lpstr>Algoritma-45</vt:lpstr>
      <vt:lpstr>Algoritma-46</vt:lpstr>
      <vt:lpstr>Algoritma-47</vt:lpstr>
      <vt:lpstr>Algoritma-48</vt:lpstr>
      <vt:lpstr>Algoritma-49</vt:lpstr>
      <vt:lpstr>Algoritma-50</vt:lpstr>
      <vt:lpstr>Algoritma-51</vt:lpstr>
      <vt:lpstr>Algoritma-52</vt:lpstr>
      <vt:lpstr>Algoritma-53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AST205 Bilgisayar Programlama</dc:title>
  <dc:creator>Yahya</dc:creator>
  <cp:lastModifiedBy>Yahya</cp:lastModifiedBy>
  <cp:revision>129</cp:revision>
  <dcterms:created xsi:type="dcterms:W3CDTF">2018-03-21T13:03:14Z</dcterms:created>
  <dcterms:modified xsi:type="dcterms:W3CDTF">2018-05-11T13:51:30Z</dcterms:modified>
</cp:coreProperties>
</file>