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5D0B70D-BC6F-44BE-B322-1941EA482E8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3302400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5D0B70D-BC6F-44BE-B322-1941EA482E8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261933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5D0B70D-BC6F-44BE-B322-1941EA482E8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EF4EE77-DFD1-4897-B2DC-92113C775CF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65125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5D0B70D-BC6F-44BE-B322-1941EA482E8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31952002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5D0B70D-BC6F-44BE-B322-1941EA482E8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EF4EE77-DFD1-4897-B2DC-92113C775CF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107671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5D0B70D-BC6F-44BE-B322-1941EA482E8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611622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5D0B70D-BC6F-44BE-B322-1941EA482E8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3623119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5D0B70D-BC6F-44BE-B322-1941EA482E8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4162909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5D0B70D-BC6F-44BE-B322-1941EA482E8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3062105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5D0B70D-BC6F-44BE-B322-1941EA482E8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3964888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5D0B70D-BC6F-44BE-B322-1941EA482E8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886700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5D0B70D-BC6F-44BE-B322-1941EA482E8F}" type="datetimeFigureOut">
              <a:rPr lang="tr-TR" smtClean="0"/>
              <a:t>23.08.2020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2741401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5D0B70D-BC6F-44BE-B322-1941EA482E8F}" type="datetimeFigureOut">
              <a:rPr lang="tr-TR" smtClean="0"/>
              <a:t>23.08.2020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1907642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D0B70D-BC6F-44BE-B322-1941EA482E8F}" type="datetimeFigureOut">
              <a:rPr lang="tr-TR" smtClean="0"/>
              <a:t>23.08.2020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309541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5D0B70D-BC6F-44BE-B322-1941EA482E8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396716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5D0B70D-BC6F-44BE-B322-1941EA482E8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EF4EE77-DFD1-4897-B2DC-92113C775CFF}" type="slidenum">
              <a:rPr lang="tr-TR" smtClean="0"/>
              <a:t>‹#›</a:t>
            </a:fld>
            <a:endParaRPr lang="tr-TR"/>
          </a:p>
        </p:txBody>
      </p:sp>
    </p:spTree>
    <p:extLst>
      <p:ext uri="{BB962C8B-B14F-4D97-AF65-F5344CB8AC3E}">
        <p14:creationId xmlns:p14="http://schemas.microsoft.com/office/powerpoint/2010/main" val="1195499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5D0B70D-BC6F-44BE-B322-1941EA482E8F}" type="datetimeFigureOut">
              <a:rPr lang="tr-TR" smtClean="0"/>
              <a:t>23.08.2020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EF4EE77-DFD1-4897-B2DC-92113C775CFF}" type="slidenum">
              <a:rPr lang="tr-TR" smtClean="0"/>
              <a:t>‹#›</a:t>
            </a:fld>
            <a:endParaRPr lang="tr-TR"/>
          </a:p>
        </p:txBody>
      </p:sp>
    </p:spTree>
    <p:extLst>
      <p:ext uri="{BB962C8B-B14F-4D97-AF65-F5344CB8AC3E}">
        <p14:creationId xmlns:p14="http://schemas.microsoft.com/office/powerpoint/2010/main" val="269260348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YARGITAY KARARLARI</a:t>
            </a:r>
            <a:endParaRPr lang="tr-TR" dirty="0"/>
          </a:p>
        </p:txBody>
      </p:sp>
      <p:sp>
        <p:nvSpPr>
          <p:cNvPr id="3" name="İçerik Yer Tutucusu 2"/>
          <p:cNvSpPr>
            <a:spLocks noGrp="1"/>
          </p:cNvSpPr>
          <p:nvPr>
            <p:ph idx="1"/>
          </p:nvPr>
        </p:nvSpPr>
        <p:spPr>
          <a:xfrm>
            <a:off x="2589212" y="1648691"/>
            <a:ext cx="8915400" cy="4262531"/>
          </a:xfrm>
        </p:spPr>
        <p:txBody>
          <a:bodyPr>
            <a:normAutofit fontScale="92500" lnSpcReduction="20000"/>
          </a:bodyPr>
          <a:lstStyle/>
          <a:p>
            <a:pPr algn="just"/>
            <a:r>
              <a:rPr lang="tr-TR" b="1" dirty="0" err="1" smtClean="0"/>
              <a:t>Yarg</a:t>
            </a:r>
            <a:r>
              <a:rPr lang="tr-TR" b="1" dirty="0" smtClean="0"/>
              <a:t>. 11. HD,</a:t>
            </a:r>
            <a:r>
              <a:rPr lang="tr-TR" b="1" dirty="0" smtClean="0">
                <a:solidFill>
                  <a:srgbClr val="222222"/>
                </a:solidFill>
                <a:latin typeface="Verdana" panose="020B0604030504040204" pitchFamily="34" charset="0"/>
              </a:rPr>
              <a:t> T. 20/11/2019,</a:t>
            </a:r>
            <a:r>
              <a:rPr lang="tr-TR" b="1" dirty="0" smtClean="0"/>
              <a:t>  E. </a:t>
            </a:r>
            <a:r>
              <a:rPr lang="tr-TR" b="1" dirty="0" smtClean="0">
                <a:solidFill>
                  <a:srgbClr val="222222"/>
                </a:solidFill>
                <a:latin typeface="Verdana" panose="020B0604030504040204" pitchFamily="34" charset="0"/>
              </a:rPr>
              <a:t>2019/285, K. 2019/7339.</a:t>
            </a:r>
            <a:endParaRPr lang="tr-TR" dirty="0" smtClean="0"/>
          </a:p>
          <a:p>
            <a:pPr algn="just"/>
            <a:r>
              <a:rPr lang="tr-TR" dirty="0" smtClean="0"/>
              <a:t>«</a:t>
            </a:r>
            <a:r>
              <a:rPr lang="tr-TR" dirty="0"/>
              <a:t>Somut olayda davacının sadece senaryo yazarı ve yapımcısı olarak, üç boyutlu “Havuç” tiplemesi üzerinde hem FSEK 4/1f-8 anlamında güzel sanat eseri sahibi olduğu, hem de davacı tarafından senaryo yazımı sırasında oluşturulan “Havuç” edebi karakteri/tiplemesi üzerinde FSEK 83.maddesi kapsamında eser alameti olarak hak sahibi olduğu anlaşılmaktadır. Dosyada mevcut bilirkişi raporlarına göre, davalının, davacı tarafından oluşturulan “Havuç” tipleme eserinde yer alan karakteri andıracak şekilde, aynen onun gibi, kızıl renkli ve kısa saçlı, yüzünde çiller bulunan, dans eden çocuk görünümlü, “Havuç” olarak isimlendirilmiş/</a:t>
            </a:r>
            <a:r>
              <a:rPr lang="tr-TR" dirty="0" err="1"/>
              <a:t>tiplendirilmiş</a:t>
            </a:r>
            <a:r>
              <a:rPr lang="tr-TR" dirty="0"/>
              <a:t> olan ve FSEK 4/1 f- 8 anlamında tipleme, 4/1 f - 4 anlamında da uygulamalı el sanatı mahiyetindeki oyuncak bebeği izinsiz oluşturmak suretiyle davacı eser sahibinin FSEK 21.maddesinden kaynaklanan işleme hakkını ihlal ettiği ve bu bebekleri piyasaya sunduğu, eylemin bu haliyle FSEK uyarınca mali haklara tecavüz, hem de başkalarının iş ürünlerinden izin siz yararlanma anlamında haksız rekabet niteliğinde olduğu halde, Bölge Adliye Mahkemesince, İlk Derece Mahkemesi Kararı kaldırılarak, hatalı gerekçe ile eser sahibine daha az koruma sağlayan FSEK 83.maddesi uyarınca hüküm kurulması doğru olmamış ve hükmün bu nedenle temyiz eden davacı yararına bozulması gerekmiştir</a:t>
            </a:r>
            <a:r>
              <a:rPr lang="tr-TR" dirty="0" smtClean="0"/>
              <a:t>.»</a:t>
            </a:r>
            <a:endParaRPr lang="tr-TR" dirty="0"/>
          </a:p>
        </p:txBody>
      </p:sp>
    </p:spTree>
    <p:extLst>
      <p:ext uri="{BB962C8B-B14F-4D97-AF65-F5344CB8AC3E}">
        <p14:creationId xmlns:p14="http://schemas.microsoft.com/office/powerpoint/2010/main" val="3031714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61309" y="444001"/>
            <a:ext cx="8995876" cy="1280890"/>
          </a:xfrm>
        </p:spPr>
        <p:txBody>
          <a:bodyPr>
            <a:normAutofit/>
          </a:bodyPr>
          <a:lstStyle/>
          <a:p>
            <a:r>
              <a:rPr lang="tr-TR" dirty="0" smtClean="0"/>
              <a:t> </a:t>
            </a:r>
            <a:r>
              <a:rPr lang="tr-TR" dirty="0" err="1" smtClean="0"/>
              <a:t>Yarg</a:t>
            </a:r>
            <a:r>
              <a:rPr lang="tr-TR" dirty="0" smtClean="0"/>
              <a:t>. 11. HD, T. 21.10.2019,</a:t>
            </a:r>
            <a:br>
              <a:rPr lang="tr-TR" dirty="0" smtClean="0"/>
            </a:br>
            <a:r>
              <a:rPr lang="tr-TR" dirty="0" smtClean="0"/>
              <a:t> E</a:t>
            </a:r>
            <a:r>
              <a:rPr lang="tr-TR" dirty="0"/>
              <a:t>. 2018/5325, K. </a:t>
            </a:r>
            <a:r>
              <a:rPr lang="tr-TR" dirty="0" smtClean="0"/>
              <a:t>2019/6552</a:t>
            </a:r>
            <a:endParaRPr lang="tr-TR" dirty="0"/>
          </a:p>
        </p:txBody>
      </p:sp>
      <p:sp>
        <p:nvSpPr>
          <p:cNvPr id="3" name="İçerik Yer Tutucusu 2"/>
          <p:cNvSpPr>
            <a:spLocks noGrp="1"/>
          </p:cNvSpPr>
          <p:nvPr>
            <p:ph idx="1"/>
          </p:nvPr>
        </p:nvSpPr>
        <p:spPr>
          <a:xfrm>
            <a:off x="1898073" y="1620982"/>
            <a:ext cx="9606539" cy="5237018"/>
          </a:xfrm>
        </p:spPr>
        <p:txBody>
          <a:bodyPr>
            <a:normAutofit/>
          </a:bodyPr>
          <a:lstStyle/>
          <a:p>
            <a:pPr algn="just"/>
            <a:r>
              <a:rPr lang="tr-TR" dirty="0" smtClean="0"/>
              <a:t>«</a:t>
            </a:r>
            <a:r>
              <a:rPr lang="tr-TR" dirty="0">
                <a:solidFill>
                  <a:srgbClr val="222222"/>
                </a:solidFill>
                <a:latin typeface="Verdana" panose="020B0604030504040204" pitchFamily="34" charset="0"/>
              </a:rPr>
              <a:t>5846 sayılı </a:t>
            </a:r>
            <a:r>
              <a:rPr lang="tr-TR" dirty="0" err="1">
                <a:solidFill>
                  <a:srgbClr val="222222"/>
                </a:solidFill>
                <a:latin typeface="Verdana" panose="020B0604030504040204" pitchFamily="34" charset="0"/>
              </a:rPr>
              <a:t>FSEK'in</a:t>
            </a:r>
            <a:r>
              <a:rPr lang="tr-TR" dirty="0">
                <a:solidFill>
                  <a:srgbClr val="222222"/>
                </a:solidFill>
                <a:latin typeface="Verdana" panose="020B0604030504040204" pitchFamily="34" charset="0"/>
              </a:rPr>
              <a:t> 2/1. maddesi uyarınca, sahibinin hususiyetini yansıtması şartıyla herhangi bir şekilde dil ve yazıyla ifade olunan eserler ilim ve edebiyat eseri kapsamında korunmaktadır. Bu kapsamanda özgün matematik soru ve cevaplarının da ilim ve edebiyat eseri olarak dikkate alınması gerekmekte olup, Mahkemece matematik soru ve cevaplarının eser mahiyetinde olmadığına ilişkin değerlendirmeyle karar verilmesi doğru olmamıştır.</a:t>
            </a:r>
            <a:r>
              <a:rPr lang="tr-TR" dirty="0"/>
              <a:t/>
            </a:r>
            <a:br>
              <a:rPr lang="tr-TR" dirty="0"/>
            </a:br>
            <a:r>
              <a:rPr lang="tr-TR" dirty="0">
                <a:solidFill>
                  <a:srgbClr val="222222"/>
                </a:solidFill>
                <a:latin typeface="Verdana" panose="020B0604030504040204" pitchFamily="34" charset="0"/>
              </a:rPr>
              <a:t>Kanun'un birlikte eser sahipliğini düzenleyen 10. maddesindeki, "Birden fazla kimsenin iştirakiyle vücuda getirilen eserin ayrılmaz bir bütün teşkil etmesi halinde, eser sahipliğinin onu vücuda getirenlerin oluşturduğu birliğe ait olacağı, bir sözleşmede veya hizmet şartlarında veya eser meydana getirildiğinde yürürlükte olan herhangi bir yasada aksi öngörülmediği takdirde eser üzerindeki hakların eser sahipliğini oluşturan gerçek veya tüzel kişiler tarafından kullanılacağı ve eser sahiplerinden her birinin, birlik menfaatlerine tecavüz edildiği takdirde tek başına hareket edebileceği" yönündeki düzenleme karşısında davaya konu soru bankası kitaplarında hangi soruların davacı tarafından hazırlandığının ispat edilemediğine dair gerekçe de </a:t>
            </a:r>
            <a:r>
              <a:rPr lang="tr-TR" dirty="0" smtClean="0">
                <a:solidFill>
                  <a:srgbClr val="222222"/>
                </a:solidFill>
                <a:latin typeface="Verdana" panose="020B0604030504040204" pitchFamily="34" charset="0"/>
              </a:rPr>
              <a:t>yerinde olmamıştır.» .</a:t>
            </a:r>
            <a:r>
              <a:rPr lang="tr-TR" dirty="0"/>
              <a:t/>
            </a:r>
            <a:br>
              <a:rPr lang="tr-TR" dirty="0"/>
            </a:br>
            <a:endParaRPr lang="tr-TR" dirty="0"/>
          </a:p>
        </p:txBody>
      </p:sp>
    </p:spTree>
    <p:extLst>
      <p:ext uri="{BB962C8B-B14F-4D97-AF65-F5344CB8AC3E}">
        <p14:creationId xmlns:p14="http://schemas.microsoft.com/office/powerpoint/2010/main" val="516699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11. HD, T. </a:t>
            </a:r>
            <a:r>
              <a:rPr lang="tr-TR" dirty="0"/>
              <a:t>25/09/2019, </a:t>
            </a:r>
            <a:r>
              <a:rPr lang="tr-TR" dirty="0" smtClean="0"/>
              <a:t/>
            </a:r>
            <a:br>
              <a:rPr lang="tr-TR" dirty="0" smtClean="0"/>
            </a:br>
            <a:r>
              <a:rPr lang="tr-TR" dirty="0" smtClean="0"/>
              <a:t>E</a:t>
            </a:r>
            <a:r>
              <a:rPr lang="tr-TR" dirty="0"/>
              <a:t>. </a:t>
            </a:r>
            <a:r>
              <a:rPr lang="tr-TR" dirty="0" smtClean="0"/>
              <a:t>2018/4156, K. </a:t>
            </a:r>
            <a:r>
              <a:rPr lang="tr-TR" dirty="0"/>
              <a:t>2019/5851</a:t>
            </a:r>
          </a:p>
        </p:txBody>
      </p:sp>
      <p:sp>
        <p:nvSpPr>
          <p:cNvPr id="3" name="İçerik Yer Tutucusu 2"/>
          <p:cNvSpPr>
            <a:spLocks noGrp="1"/>
          </p:cNvSpPr>
          <p:nvPr>
            <p:ph idx="1"/>
          </p:nvPr>
        </p:nvSpPr>
        <p:spPr/>
        <p:txBody>
          <a:bodyPr>
            <a:normAutofit fontScale="85000" lnSpcReduction="20000"/>
          </a:bodyPr>
          <a:lstStyle/>
          <a:p>
            <a:pPr algn="just"/>
            <a:r>
              <a:rPr lang="tr-TR" dirty="0" smtClean="0"/>
              <a:t>«</a:t>
            </a:r>
            <a:r>
              <a:rPr lang="tr-TR" dirty="0">
                <a:solidFill>
                  <a:srgbClr val="222222"/>
                </a:solidFill>
                <a:latin typeface="Verdana" panose="020B0604030504040204" pitchFamily="34" charset="0"/>
              </a:rPr>
              <a:t>Somut olayda davacının sadece senaryo yazarı olduğu ve yazmış olduğu senaryoda yer alan “Balkız, Kara, Sivri, Örgülü, Dede-</a:t>
            </a:r>
            <a:r>
              <a:rPr lang="tr-TR" dirty="0" err="1">
                <a:solidFill>
                  <a:srgbClr val="222222"/>
                </a:solidFill>
                <a:latin typeface="Verdana" panose="020B0604030504040204" pitchFamily="34" charset="0"/>
              </a:rPr>
              <a:t>Bilgecan</a:t>
            </a:r>
            <a:r>
              <a:rPr lang="tr-TR" dirty="0">
                <a:solidFill>
                  <a:srgbClr val="222222"/>
                </a:solidFill>
                <a:latin typeface="Verdana" panose="020B0604030504040204" pitchFamily="34" charset="0"/>
              </a:rPr>
              <a:t>, Kirpi-Prenses, </a:t>
            </a:r>
            <a:r>
              <a:rPr lang="tr-TR" dirty="0" err="1">
                <a:solidFill>
                  <a:srgbClr val="222222"/>
                </a:solidFill>
                <a:latin typeface="Verdana" panose="020B0604030504040204" pitchFamily="34" charset="0"/>
              </a:rPr>
              <a:t>Balkızın</a:t>
            </a:r>
            <a:r>
              <a:rPr lang="tr-TR" dirty="0">
                <a:solidFill>
                  <a:srgbClr val="222222"/>
                </a:solidFill>
                <a:latin typeface="Verdana" panose="020B0604030504040204" pitchFamily="34" charset="0"/>
              </a:rPr>
              <a:t> Annesi, Sinek, İnatçı, Tomurcuk, Kısa-Huysuz, Uzun, </a:t>
            </a:r>
            <a:r>
              <a:rPr lang="tr-TR" dirty="0" err="1">
                <a:solidFill>
                  <a:srgbClr val="222222"/>
                </a:solidFill>
                <a:latin typeface="Verdana" panose="020B0604030504040204" pitchFamily="34" charset="0"/>
              </a:rPr>
              <a:t>Karavezir</a:t>
            </a:r>
            <a:r>
              <a:rPr lang="tr-TR" dirty="0">
                <a:solidFill>
                  <a:srgbClr val="222222"/>
                </a:solidFill>
                <a:latin typeface="Verdana" panose="020B0604030504040204" pitchFamily="34" charset="0"/>
              </a:rPr>
              <a:t>” </a:t>
            </a:r>
            <a:r>
              <a:rPr lang="tr-TR" dirty="0" err="1">
                <a:solidFill>
                  <a:srgbClr val="222222"/>
                </a:solidFill>
                <a:latin typeface="Verdana" panose="020B0604030504040204" pitchFamily="34" charset="0"/>
              </a:rPr>
              <a:t>çizgifilm</a:t>
            </a:r>
            <a:r>
              <a:rPr lang="tr-TR" dirty="0">
                <a:solidFill>
                  <a:srgbClr val="222222"/>
                </a:solidFill>
                <a:latin typeface="Verdana" panose="020B0604030504040204" pitchFamily="34" charset="0"/>
              </a:rPr>
              <a:t> karakterlerini oluşturduğu, ancak söz konusu karakterlerin grafik görünümlerinin başkalarınca oluşturulduğu ve davacının çizgi film grafikleri ve görüntüleri üzerinde bir hakkının bulunmadığı, bu durumda davacı tarafından senaryo yazımı sırasında oluşturulan edebi karakter adlarının ancak FSEK 83. maddesi kapsamında eser alametleri kapsamında korunabileceği anlaşılmaktadır.</a:t>
            </a:r>
            <a:r>
              <a:rPr lang="tr-TR" dirty="0"/>
              <a:t/>
            </a:r>
            <a:br>
              <a:rPr lang="tr-TR" dirty="0"/>
            </a:br>
            <a:r>
              <a:rPr lang="tr-TR" dirty="0">
                <a:solidFill>
                  <a:srgbClr val="222222"/>
                </a:solidFill>
                <a:latin typeface="Verdana" panose="020B0604030504040204" pitchFamily="34" charset="0"/>
              </a:rPr>
              <a:t>Eserden doğan mali haklar, bir kere devredildikten sonra, gerek eserin ad ve alametleri, gerekse o eserin bir parçası olan anlık görüntüler veya FSEK 4/1 f. – 8 anlamında eser tiplemeleri gibi eserin bölünmez parçalarına (mütemmim cüz) dayalı mali hakların devredilmediği söylenemez. O halde, yasal yoldan mali hakları devrolunan eserin kullanılması çerçevesinde, eserden doğan alametin ve tiplemelerin kullanımının da hukuka uygun kabul edilmesi gerektiği halde, Mahkemece, davacının, davaya konu eserin tipleme kullanımından doğan hakkını devretmediği gerekçesiyle ve FSEK 52. maddesine yanlış anlam verilmek suretiyle davanın kabulüne karar verilmesi doğru olmamış ve bu sebeple kararın temyiz eden davalılar lehine bozulması gerekmiştir</a:t>
            </a:r>
            <a:r>
              <a:rPr lang="tr-TR" dirty="0" smtClean="0">
                <a:solidFill>
                  <a:srgbClr val="222222"/>
                </a:solidFill>
                <a:latin typeface="Verdana" panose="020B0604030504040204" pitchFamily="34" charset="0"/>
              </a:rPr>
              <a:t>.»</a:t>
            </a:r>
            <a:endParaRPr lang="tr-TR" dirty="0"/>
          </a:p>
        </p:txBody>
      </p:sp>
    </p:spTree>
    <p:extLst>
      <p:ext uri="{BB962C8B-B14F-4D97-AF65-F5344CB8AC3E}">
        <p14:creationId xmlns:p14="http://schemas.microsoft.com/office/powerpoint/2010/main" val="323617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11. HD, T. </a:t>
            </a:r>
            <a:r>
              <a:rPr lang="tr-TR" dirty="0"/>
              <a:t>16/09/2019, </a:t>
            </a:r>
            <a:r>
              <a:rPr lang="tr-TR" dirty="0" smtClean="0"/>
              <a:t/>
            </a:r>
            <a:br>
              <a:rPr lang="tr-TR" dirty="0" smtClean="0"/>
            </a:br>
            <a:r>
              <a:rPr lang="tr-TR" dirty="0" smtClean="0"/>
              <a:t>E</a:t>
            </a:r>
            <a:r>
              <a:rPr lang="tr-TR" dirty="0"/>
              <a:t>. </a:t>
            </a:r>
            <a:r>
              <a:rPr lang="tr-TR" dirty="0" smtClean="0"/>
              <a:t>2019/3300, K. </a:t>
            </a:r>
            <a:r>
              <a:rPr lang="tr-TR" dirty="0"/>
              <a:t>2019/5443</a:t>
            </a:r>
          </a:p>
        </p:txBody>
      </p:sp>
      <p:sp>
        <p:nvSpPr>
          <p:cNvPr id="3" name="İçerik Yer Tutucusu 2"/>
          <p:cNvSpPr>
            <a:spLocks noGrp="1"/>
          </p:cNvSpPr>
          <p:nvPr>
            <p:ph idx="1"/>
          </p:nvPr>
        </p:nvSpPr>
        <p:spPr/>
        <p:txBody>
          <a:bodyPr>
            <a:normAutofit fontScale="85000" lnSpcReduction="20000"/>
          </a:bodyPr>
          <a:lstStyle/>
          <a:p>
            <a:pPr algn="just"/>
            <a:r>
              <a:rPr lang="tr-TR" dirty="0" smtClean="0"/>
              <a:t>«</a:t>
            </a:r>
            <a:r>
              <a:rPr lang="tr-TR" dirty="0">
                <a:solidFill>
                  <a:srgbClr val="222222"/>
                </a:solidFill>
                <a:latin typeface="Verdana" panose="020B0604030504040204" pitchFamily="34" charset="0"/>
              </a:rPr>
              <a:t>1-Asıl ve birleşen davalar, mimari projeye aykırılık nedeniyle eski hale getirme, maddi ve manevi tazminat istemine ilişkindir. 5846 sayılı </a:t>
            </a:r>
            <a:r>
              <a:rPr lang="tr-TR" dirty="0"/>
              <a:t>Fikir ve Sanat Eserleri Kanunu</a:t>
            </a:r>
            <a:r>
              <a:rPr lang="tr-TR" dirty="0">
                <a:solidFill>
                  <a:srgbClr val="222222"/>
                </a:solidFill>
                <a:latin typeface="Verdana" panose="020B0604030504040204" pitchFamily="34" charset="0"/>
              </a:rPr>
              <a:t>'nun 4/1. maddesine göre eserin güzel sanat eseri olarak nitelendirilebilmesi için estetik değere sahip olması gerekmektedir. Ancak, mahkemenin bozma sonrası aldığı ve hükme esas bilirkişi raporunda davaya konu yapının estetik değer taşıyıp taşımadığı hususu yeterince değerlendirilmediği gibi, gerekçeli kararda da bu husus tartışılmamıştır. Bu bağlamda, mahkemece, davaya konu yapının 5846 sayılı </a:t>
            </a:r>
            <a:r>
              <a:rPr lang="tr-TR" dirty="0"/>
              <a:t>Fikir ve Sanat Eserleri Kanunu</a:t>
            </a:r>
            <a:r>
              <a:rPr lang="tr-TR" dirty="0">
                <a:solidFill>
                  <a:srgbClr val="222222"/>
                </a:solidFill>
                <a:latin typeface="Verdana" panose="020B0604030504040204" pitchFamily="34" charset="0"/>
              </a:rPr>
              <a:t> kapsamında estetik değere sahip olup olmadığı hususunda gerekirse ek bir bilirkişi raporu alınarak değerlendirilme yapılması, mimari eser olduğu iddia edilen binaların güzel sanat eseri olup olmadığının gerekçeli kararda denetlemeye elverişli şekilde değerlendirilmesi ve sonucuna göre bir karar verilmesi gerekirken, bozma ilamına uyulmasına rağmen gereği yerine getirilmeyerek eksik incelemeye dayalı olarak yazılı gerekçeyle karar verilmesi doğru olmamış ve kararın davalılar yararına bozulmasını gerektirmiştir.</a:t>
            </a:r>
            <a:r>
              <a:rPr lang="tr-TR" dirty="0"/>
              <a:t/>
            </a:r>
            <a:br>
              <a:rPr lang="tr-TR" dirty="0"/>
            </a:br>
            <a:r>
              <a:rPr lang="tr-TR" dirty="0">
                <a:solidFill>
                  <a:srgbClr val="222222"/>
                </a:solidFill>
                <a:latin typeface="Verdana" panose="020B0604030504040204" pitchFamily="34" charset="0"/>
              </a:rPr>
              <a:t>2-Kabule göre de, davacı vekili dava dilekçesinde maddi ve manevi tazminatın dava tarihinden itibaren işleyecek yasal faiz ile birlikle tahsilini talep etmiş olmasına karşılık, mahkemece maddi ve manevi tazminat taleplerinin kabulüne karar verilmesine rağmen davacı yararına yasal faize hükmedilmemesi doğru olmamış ve kararın bu nedenle de davacı yararına bozulmasını gerektirmiştir</a:t>
            </a:r>
            <a:r>
              <a:rPr lang="tr-TR" dirty="0" smtClean="0">
                <a:solidFill>
                  <a:srgbClr val="222222"/>
                </a:solidFill>
                <a:latin typeface="Verdana" panose="020B0604030504040204" pitchFamily="34" charset="0"/>
              </a:rPr>
              <a:t>.»</a:t>
            </a:r>
            <a:endParaRPr lang="tr-TR" dirty="0"/>
          </a:p>
        </p:txBody>
      </p:sp>
    </p:spTree>
    <p:extLst>
      <p:ext uri="{BB962C8B-B14F-4D97-AF65-F5344CB8AC3E}">
        <p14:creationId xmlns:p14="http://schemas.microsoft.com/office/powerpoint/2010/main" val="2702760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11. HD, T</a:t>
            </a:r>
            <a:r>
              <a:rPr lang="tr-TR" dirty="0"/>
              <a:t>. 20/05/2019, </a:t>
            </a:r>
            <a:r>
              <a:rPr lang="tr-TR" dirty="0" smtClean="0"/>
              <a:t/>
            </a:r>
            <a:br>
              <a:rPr lang="tr-TR" dirty="0" smtClean="0"/>
            </a:br>
            <a:r>
              <a:rPr lang="tr-TR" dirty="0" smtClean="0"/>
              <a:t>E. 2018/1591, K. </a:t>
            </a:r>
            <a:r>
              <a:rPr lang="tr-TR" dirty="0"/>
              <a:t>2019/3938</a:t>
            </a:r>
          </a:p>
        </p:txBody>
      </p:sp>
      <p:sp>
        <p:nvSpPr>
          <p:cNvPr id="3" name="İçerik Yer Tutucusu 2"/>
          <p:cNvSpPr>
            <a:spLocks noGrp="1"/>
          </p:cNvSpPr>
          <p:nvPr>
            <p:ph idx="1"/>
          </p:nvPr>
        </p:nvSpPr>
        <p:spPr/>
        <p:txBody>
          <a:bodyPr>
            <a:normAutofit fontScale="92500" lnSpcReduction="20000"/>
          </a:bodyPr>
          <a:lstStyle/>
          <a:p>
            <a:pPr algn="just"/>
            <a:r>
              <a:rPr lang="tr-TR" dirty="0" smtClean="0"/>
              <a:t>«</a:t>
            </a:r>
            <a:r>
              <a:rPr lang="tr-TR" dirty="0">
                <a:solidFill>
                  <a:srgbClr val="222222"/>
                </a:solidFill>
                <a:latin typeface="Verdana" panose="020B0604030504040204" pitchFamily="34" charset="0"/>
              </a:rPr>
              <a:t>2- Dosyada taraflar arasında imzalanan ve imzası ikrar olunan hem 20.11.2012 tarihli “Basım Yayım Sözleşmesi”, hem de 27.02.2013 tarihli “Basım Yayım Sözleşmesi” başlıklı sözleşmelerin bulunduğu, davacı tarafın ise dava dilekçesinde açıkça sonraki tarihli ikinci sözleşmenin ihlali nedeniyle dava açıldığı halde mahkemece, 20.11.2012 tarihli sözleşme esas alınarak yapılan hesaba göre karar verilmesi karşısında talepten başkasına karar verilmiş olunması </a:t>
            </a:r>
            <a:r>
              <a:rPr lang="tr-TR" dirty="0" err="1">
                <a:solidFill>
                  <a:srgbClr val="222222"/>
                </a:solidFill>
                <a:latin typeface="Verdana" panose="020B0604030504040204" pitchFamily="34" charset="0"/>
              </a:rPr>
              <a:t>HMK’nın</a:t>
            </a:r>
            <a:r>
              <a:rPr lang="tr-TR" dirty="0">
                <a:solidFill>
                  <a:srgbClr val="222222"/>
                </a:solidFill>
                <a:latin typeface="Verdana" panose="020B0604030504040204" pitchFamily="34" charset="0"/>
              </a:rPr>
              <a:t> 26.maddesine göre doğru olmamış ve hükmün bu nedenle davacı taraf yararına bozulması gerekmiştir.</a:t>
            </a:r>
            <a:r>
              <a:rPr lang="tr-TR" dirty="0"/>
              <a:t/>
            </a:r>
            <a:br>
              <a:rPr lang="tr-TR" dirty="0"/>
            </a:br>
            <a:r>
              <a:rPr lang="tr-TR" dirty="0">
                <a:solidFill>
                  <a:srgbClr val="222222"/>
                </a:solidFill>
                <a:latin typeface="Verdana" panose="020B0604030504040204" pitchFamily="34" charset="0"/>
              </a:rPr>
              <a:t>3- Tazminat hesabı yönünden davacının dayandığı 27.02.2013 tarihli Sözleşmenin 5.maddesi uyarınca, basılan eser üzerindeki kapak fiyatından öncelikle KDV’nin düşülmesi suretiyle çıplak bedelin tespiti, gerçek baskı sayısı ile kitap bedelinin çarpımı sonucu bulunacak rakamın %5’inin telif bedeli olarak davacıya ödenmesinin kararlaştırılmasına rağmen mahkemece uyulan bilirkişi raporunda, kitabın 8 ayrı yazarı olduğu gerekçesiyle söz konusu telif bedelinin 1/8’i davacıya ödenecek şekilde hesap yapılması doğru olmamış ve hükmün bu sebeple davacı yararına bozulması gerekmiştir</a:t>
            </a:r>
            <a:r>
              <a:rPr lang="tr-TR" dirty="0" smtClean="0">
                <a:solidFill>
                  <a:srgbClr val="222222"/>
                </a:solidFill>
                <a:latin typeface="Verdana" panose="020B0604030504040204" pitchFamily="34" charset="0"/>
              </a:rPr>
              <a:t>.»</a:t>
            </a:r>
            <a:endParaRPr lang="tr-TR" dirty="0"/>
          </a:p>
        </p:txBody>
      </p:sp>
    </p:spTree>
    <p:extLst>
      <p:ext uri="{BB962C8B-B14F-4D97-AF65-F5344CB8AC3E}">
        <p14:creationId xmlns:p14="http://schemas.microsoft.com/office/powerpoint/2010/main" val="2539024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11. HD, T</a:t>
            </a:r>
            <a:r>
              <a:rPr lang="tr-TR" dirty="0"/>
              <a:t>. 15/05/2019, </a:t>
            </a:r>
            <a:r>
              <a:rPr lang="tr-TR" dirty="0" smtClean="0"/>
              <a:t/>
            </a:r>
            <a:br>
              <a:rPr lang="tr-TR" dirty="0" smtClean="0"/>
            </a:br>
            <a:r>
              <a:rPr lang="tr-TR" dirty="0" smtClean="0"/>
              <a:t>E. 2018/1815, K. </a:t>
            </a:r>
            <a:r>
              <a:rPr lang="tr-TR" dirty="0"/>
              <a:t>2019/3810</a:t>
            </a:r>
          </a:p>
        </p:txBody>
      </p:sp>
      <p:sp>
        <p:nvSpPr>
          <p:cNvPr id="3" name="İçerik Yer Tutucusu 2"/>
          <p:cNvSpPr>
            <a:spLocks noGrp="1"/>
          </p:cNvSpPr>
          <p:nvPr>
            <p:ph idx="1"/>
          </p:nvPr>
        </p:nvSpPr>
        <p:spPr/>
        <p:txBody>
          <a:bodyPr/>
          <a:lstStyle/>
          <a:p>
            <a:pPr algn="just"/>
            <a:r>
              <a:rPr lang="tr-TR" dirty="0" smtClean="0"/>
              <a:t>«</a:t>
            </a:r>
            <a:r>
              <a:rPr lang="tr-TR" dirty="0"/>
              <a:t>Somut olayda davacı tarafın süt ve süt ürünleri ile ilgili olarak inek figürünü yaygın olarak tanıtım ve reklamlarında kullanmış olması, başkalarının da özgün inek figürünü süt ve süt ürünlerinde kullanmasına ve marka olarak tescil ettirmesine engel teşkil etmeyecektir. Davalının marka başvurusuna konu olan şekil işaretinin intihal suretiyle çoğaltılmış bir eser olduğu iddia ve ispat edilmediğinden davanın reddi gerekirken Mahkemece yazılı gerekçeyle kabulüne karar verilmesi doğru olmamış kararın davalı Türk Patent ve Marka Kurumu yararına bozulması gerekmiştir</a:t>
            </a:r>
            <a:r>
              <a:rPr lang="tr-TR" dirty="0" smtClean="0"/>
              <a:t>.»</a:t>
            </a:r>
            <a:endParaRPr lang="tr-TR" dirty="0"/>
          </a:p>
        </p:txBody>
      </p:sp>
    </p:spTree>
    <p:extLst>
      <p:ext uri="{BB962C8B-B14F-4D97-AF65-F5344CB8AC3E}">
        <p14:creationId xmlns:p14="http://schemas.microsoft.com/office/powerpoint/2010/main" val="4127551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HGK, </a:t>
            </a:r>
            <a:r>
              <a:rPr lang="tr-TR" dirty="0"/>
              <a:t>T. 04.04.2019, </a:t>
            </a:r>
            <a:r>
              <a:rPr lang="tr-TR" dirty="0" smtClean="0"/>
              <a:t/>
            </a:r>
            <a:br>
              <a:rPr lang="tr-TR" dirty="0" smtClean="0"/>
            </a:br>
            <a:r>
              <a:rPr lang="tr-TR" dirty="0" smtClean="0"/>
              <a:t>E</a:t>
            </a:r>
            <a:r>
              <a:rPr lang="tr-TR" dirty="0"/>
              <a:t>. </a:t>
            </a:r>
            <a:r>
              <a:rPr lang="tr-TR" dirty="0" smtClean="0"/>
              <a:t>2017/10,  K. 2019/401</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a:t>
            </a:r>
            <a:r>
              <a:rPr lang="tr-TR" dirty="0">
                <a:solidFill>
                  <a:srgbClr val="222222"/>
                </a:solidFill>
                <a:latin typeface="Verdana" panose="020B0604030504040204" pitchFamily="34" charset="0"/>
              </a:rPr>
              <a:t>Hâkimler ve Savcılar Yüksek Kurulu’nun (HSYK) 24.03.2005 tarihli ve 188 sayılı kararında fikri ve sınai haklar hukuk mahkemeleri konusunda İstanbul ve Ankara'da kurulup, faaliyete geçirilen fikri ve</a:t>
            </a:r>
            <a:r>
              <a:rPr lang="tr-TR" dirty="0"/>
              <a:t/>
            </a:r>
            <a:br>
              <a:rPr lang="tr-TR" dirty="0"/>
            </a:br>
            <a:r>
              <a:rPr lang="tr-TR" dirty="0">
                <a:solidFill>
                  <a:srgbClr val="222222"/>
                </a:solidFill>
                <a:latin typeface="Verdana" panose="020B0604030504040204" pitchFamily="34" charset="0"/>
              </a:rPr>
              <a:t>sınai haklar hukuk mahkemelerinin, 5846 sayılı </a:t>
            </a:r>
            <a:r>
              <a:rPr lang="tr-TR" dirty="0"/>
              <a:t>Fikir ve Sanat Eserleri Kanunu</a:t>
            </a:r>
            <a:r>
              <a:rPr lang="tr-TR" dirty="0">
                <a:solidFill>
                  <a:srgbClr val="222222"/>
                </a:solidFill>
                <a:latin typeface="Verdana" panose="020B0604030504040204" pitchFamily="34" charset="0"/>
              </a:rPr>
              <a:t> ile 551 sayılı Patent Haklarının Korunması, 554 sayılı Endüstriyel Tasarımların Korunması, 555 sayılı Coğrafi İşaretlerin Korunması, 556 sayılı Markaların Korunması Hakkında Kanun Hükmündeki Kararnamelerinden kaynaklanan hukuk davaları için ihtisas mahkemeleri olarak belirlenmesine, yargı çevrelerinin ise kuruldukları yerin mülki hudutları olarak tespit edilmesine; fikri ve sınai haklar hukuk mahkemesi kurulmayan yerlerde, yukarıda zikredilen Kanun ve Kanun Hükmünde Kararnamelerden kaynaklanan hukuk davaları için; bir asliye hukuk mahkemesi olan yerlerde bu mahkemenin, ikiden fazla asliye hukuk mahkemesi bulunan yerlerde ise 3 numaralı asliye hukuk mahkemesinin yetkilendirilmesine, ilgili mahkemelerin yargı çevrelerinin ise adli yargı adalet komisyonlarının merkez ve mülhakatları olan ilçeleri kapsayacak şekilde belirlenmesine karar verilmiştir. Halihazırda açılmış davaların yeni kurulan mahkemeye devredileceğine ilişkin bir düzenleme mevcut değildir.</a:t>
            </a:r>
            <a:r>
              <a:rPr lang="tr-TR" dirty="0"/>
              <a:t/>
            </a:r>
            <a:br>
              <a:rPr lang="tr-TR" dirty="0"/>
            </a:br>
            <a:r>
              <a:rPr lang="tr-TR" dirty="0">
                <a:solidFill>
                  <a:srgbClr val="222222"/>
                </a:solidFill>
                <a:latin typeface="Verdana" panose="020B0604030504040204" pitchFamily="34" charset="0"/>
              </a:rPr>
              <a:t>O hâlde, yeni bir mahkemenin faaliyete geçirildiği tarihten önce derdest bulunan davaların, istek üzerine veya doğrudan doğruya görevsizlik ya da gönderme kararı ile yeni kurulan mahkemeye gönderilmesine olanak bulunmamaktadır</a:t>
            </a:r>
            <a:r>
              <a:rPr lang="tr-TR" dirty="0" smtClean="0">
                <a:solidFill>
                  <a:srgbClr val="222222"/>
                </a:solidFill>
                <a:latin typeface="Verdana" panose="020B0604030504040204" pitchFamily="34" charset="0"/>
              </a:rPr>
              <a:t>.»</a:t>
            </a:r>
            <a:endParaRPr lang="tr-TR" dirty="0"/>
          </a:p>
        </p:txBody>
      </p:sp>
    </p:spTree>
    <p:extLst>
      <p:ext uri="{BB962C8B-B14F-4D97-AF65-F5344CB8AC3E}">
        <p14:creationId xmlns:p14="http://schemas.microsoft.com/office/powerpoint/2010/main" val="3200426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11. HD, T</a:t>
            </a:r>
            <a:r>
              <a:rPr lang="tr-TR" dirty="0"/>
              <a:t>. 01.04.2019, </a:t>
            </a:r>
            <a:r>
              <a:rPr lang="tr-TR" dirty="0" smtClean="0"/>
              <a:t/>
            </a:r>
            <a:br>
              <a:rPr lang="tr-TR" dirty="0" smtClean="0"/>
            </a:br>
            <a:r>
              <a:rPr lang="tr-TR" dirty="0" smtClean="0"/>
              <a:t>E</a:t>
            </a:r>
            <a:r>
              <a:rPr lang="tr-TR" dirty="0"/>
              <a:t>. </a:t>
            </a:r>
            <a:r>
              <a:rPr lang="tr-TR" dirty="0" smtClean="0"/>
              <a:t>2018/479,  K. 2019/2456</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smtClean="0"/>
              <a:t>«</a:t>
            </a:r>
            <a:r>
              <a:rPr lang="tr-TR" dirty="0" smtClean="0">
                <a:solidFill>
                  <a:srgbClr val="222222"/>
                </a:solidFill>
                <a:latin typeface="Verdana" panose="020B0604030504040204" pitchFamily="34" charset="0"/>
              </a:rPr>
              <a:t>2- </a:t>
            </a:r>
            <a:r>
              <a:rPr lang="tr-TR" dirty="0">
                <a:solidFill>
                  <a:srgbClr val="222222"/>
                </a:solidFill>
                <a:latin typeface="Verdana" panose="020B0604030504040204" pitchFamily="34" charset="0"/>
              </a:rPr>
              <a:t>Dava, davacıya ait fotoğrafın izinsiz kullanımından kaynaklı maddi ve manevi tazminat talebine ilişkin olup, mahkemece, maddi tazminat talebinin reddine, manevi tazminat talebinin ise kısmen kabulüne dair verilen karar, Dairemizin 2015/8209 Esas, 2016/3068 Karar </a:t>
            </a:r>
            <a:r>
              <a:rPr lang="tr-TR" dirty="0" err="1">
                <a:solidFill>
                  <a:srgbClr val="222222"/>
                </a:solidFill>
                <a:latin typeface="Verdana" panose="020B0604030504040204" pitchFamily="34" charset="0"/>
              </a:rPr>
              <a:t>no</a:t>
            </a:r>
            <a:r>
              <a:rPr lang="tr-TR" dirty="0">
                <a:solidFill>
                  <a:srgbClr val="222222"/>
                </a:solidFill>
                <a:latin typeface="Verdana" panose="020B0604030504040204" pitchFamily="34" charset="0"/>
              </a:rPr>
              <a:t> sayılı 21.03.216 tarihli ilamı ile; ''...davacının fotoğrafının izin alınmadan davalılar tarafından ticari amaçlı olarak reklamda kullanılması </a:t>
            </a:r>
            <a:r>
              <a:rPr lang="tr-TR" dirty="0" err="1">
                <a:solidFill>
                  <a:srgbClr val="222222"/>
                </a:solidFill>
                <a:latin typeface="Verdana" panose="020B0604030504040204" pitchFamily="34" charset="0"/>
              </a:rPr>
              <a:t>FSEK’in</a:t>
            </a:r>
            <a:r>
              <a:rPr lang="tr-TR" dirty="0">
                <a:solidFill>
                  <a:srgbClr val="222222"/>
                </a:solidFill>
                <a:latin typeface="Verdana" panose="020B0604030504040204" pitchFamily="34" charset="0"/>
              </a:rPr>
              <a:t> 86. maddesi ve </a:t>
            </a:r>
            <a:r>
              <a:rPr lang="tr-TR" dirty="0" err="1">
                <a:solidFill>
                  <a:srgbClr val="222222"/>
                </a:solidFill>
                <a:latin typeface="Verdana" panose="020B0604030504040204" pitchFamily="34" charset="0"/>
              </a:rPr>
              <a:t>TMK’nın</a:t>
            </a:r>
            <a:r>
              <a:rPr lang="tr-TR" dirty="0">
                <a:solidFill>
                  <a:srgbClr val="222222"/>
                </a:solidFill>
                <a:latin typeface="Verdana" panose="020B0604030504040204" pitchFamily="34" charset="0"/>
              </a:rPr>
              <a:t> 24. maddesi kapsamında davacının kişilik haklarına tecavüz teşkil etmekte ve davacının maddi ve manevi tazminat talep hakkı bulunmaktadır. O halde, mahkemece, davacının içinde bulunduğu şartlar göz önüne alınıp gerekli inceleme ve değerlendirme yapılarak davalıların haksız kullanımları karşılığı uygun bir maddi tazminat ile bununla orantılı manevi tazminata hükmedilmesi gerekirken, yazılı şekilde karar verilmesi doğru görülmemiş,...'' olduğu gerekçesiyle bozulmuş olup, bozmaya </a:t>
            </a:r>
            <a:r>
              <a:rPr lang="tr-TR" dirty="0" err="1">
                <a:solidFill>
                  <a:srgbClr val="222222"/>
                </a:solidFill>
                <a:latin typeface="Verdana" panose="020B0604030504040204" pitchFamily="34" charset="0"/>
              </a:rPr>
              <a:t>uyalarak</a:t>
            </a:r>
            <a:r>
              <a:rPr lang="tr-TR" dirty="0">
                <a:solidFill>
                  <a:srgbClr val="222222"/>
                </a:solidFill>
                <a:latin typeface="Verdana" panose="020B0604030504040204" pitchFamily="34" charset="0"/>
              </a:rPr>
              <a:t> yapılan yargılama neticesinde, bozma ilamının gereğini yerine getirecek nitelikte, davalıların haksız kullanımlarının karşılığı maddi tazminatı tespit eden bilirkişi raporu alınarak, belirlenen maddi tazminat ile orantılı manevi tazminat miktarının da mahkemece takdir edilmesi gerekirken, maddi tazminat miktarı konusunda gerekli araştırma ve inceleme yapılmaksızın, yazılı şekilde maddi tazminatın kabulü ile belirli miktar manevi tazminata takdir edilmesi isabetli olmamış olup, kararın anılan nedenle bozulması gerekmiştir</a:t>
            </a:r>
            <a:r>
              <a:rPr lang="tr-TR" dirty="0" smtClean="0">
                <a:solidFill>
                  <a:srgbClr val="222222"/>
                </a:solidFill>
                <a:latin typeface="Verdana" panose="020B0604030504040204" pitchFamily="34" charset="0"/>
              </a:rPr>
              <a:t>.»</a:t>
            </a:r>
            <a:endParaRPr lang="tr-TR" dirty="0"/>
          </a:p>
        </p:txBody>
      </p:sp>
    </p:spTree>
    <p:extLst>
      <p:ext uri="{BB962C8B-B14F-4D97-AF65-F5344CB8AC3E}">
        <p14:creationId xmlns:p14="http://schemas.microsoft.com/office/powerpoint/2010/main" val="152350469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55</TotalTime>
  <Words>855</Words>
  <Application>Microsoft Office PowerPoint</Application>
  <PresentationFormat>Geniş ekran</PresentationFormat>
  <Paragraphs>17</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Century Gothic</vt:lpstr>
      <vt:lpstr>Verdana</vt:lpstr>
      <vt:lpstr>Wingdings 3</vt:lpstr>
      <vt:lpstr>Duman</vt:lpstr>
      <vt:lpstr>YARGITAY KARARLARI</vt:lpstr>
      <vt:lpstr> Yarg. 11. HD, T. 21.10.2019,  E. 2018/5325, K. 2019/6552</vt:lpstr>
      <vt:lpstr>Yarg. 11. HD, T. 25/09/2019,  E. 2018/4156, K. 2019/5851</vt:lpstr>
      <vt:lpstr>Yarg. 11. HD, T. 16/09/2019,  E. 2019/3300, K. 2019/5443</vt:lpstr>
      <vt:lpstr>Yarg. 11. HD, T. 20/05/2019,  E. 2018/1591, K. 2019/3938</vt:lpstr>
      <vt:lpstr>Yarg. 11. HD, T. 15/05/2019,  E. 2018/1815, K. 2019/3810</vt:lpstr>
      <vt:lpstr>Yarg. HGK, T. 04.04.2019,  E. 2017/10,  K. 2019/401</vt:lpstr>
      <vt:lpstr>Yarg. 11. HD, T. 01.04.2019,  E. 2018/479,  K. 2019/2456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YARGITAY KARARLARI</dc:title>
  <dc:creator>Pc</dc:creator>
  <cp:lastModifiedBy>Pc</cp:lastModifiedBy>
  <cp:revision>6</cp:revision>
  <dcterms:created xsi:type="dcterms:W3CDTF">2020-08-23T13:16:52Z</dcterms:created>
  <dcterms:modified xsi:type="dcterms:W3CDTF">2020-08-23T14:12:36Z</dcterms:modified>
</cp:coreProperties>
</file>