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89" r:id="rId3"/>
  </p:sldMasterIdLst>
  <p:notesMasterIdLst>
    <p:notesMasterId r:id="rId13"/>
  </p:notesMasterIdLst>
  <p:handoutMasterIdLst>
    <p:handoutMasterId r:id="rId14"/>
  </p:handoutMasterIdLst>
  <p:sldIdLst>
    <p:sldId id="676" r:id="rId4"/>
    <p:sldId id="609" r:id="rId5"/>
    <p:sldId id="669" r:id="rId6"/>
    <p:sldId id="670" r:id="rId7"/>
    <p:sldId id="671" r:id="rId8"/>
    <p:sldId id="672" r:id="rId9"/>
    <p:sldId id="673" r:id="rId10"/>
    <p:sldId id="674" r:id="rId11"/>
    <p:sldId id="675"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userDrawn="1">
          <p15:clr>
            <a:srgbClr val="A4A3A4"/>
          </p15:clr>
        </p15:guide>
        <p15:guide id="2" pos="2857"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03FAE"/>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73" autoAdjust="0"/>
    <p:restoredTop sz="94660"/>
  </p:normalViewPr>
  <p:slideViewPr>
    <p:cSldViewPr snapToGrid="0">
      <p:cViewPr varScale="1">
        <p:scale>
          <a:sx n="83" d="100"/>
          <a:sy n="83" d="100"/>
        </p:scale>
        <p:origin x="-1668" y="-84"/>
      </p:cViewPr>
      <p:guideLst>
        <p:guide orient="horz" pos="2160"/>
        <p:guide pos="2857"/>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p:cViewPr varScale="1">
        <p:scale>
          <a:sx n="64" d="100"/>
          <a:sy n="64" d="100"/>
        </p:scale>
        <p:origin x="339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4DEB3403-51FA-4010-975A-92E4C2B0B2A1}" type="datetimeFigureOut">
              <a:rPr lang="tr-TR" smtClean="0"/>
              <a:t>19.02.2020</a:t>
            </a:fld>
            <a:endParaRPr lang="tr-TR"/>
          </a:p>
        </p:txBody>
      </p:sp>
      <p:sp>
        <p:nvSpPr>
          <p:cNvPr id="4" name="Altbilgi Yer Tutucusu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tr-TR"/>
          </a:p>
        </p:txBody>
      </p:sp>
      <p:sp>
        <p:nvSpPr>
          <p:cNvPr id="5" name="Slayt Numarası Yer Tutucusu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A025271F-2A3F-44CE-9661-3F380E12CB38}" type="slidenum">
              <a:rPr lang="tr-TR" smtClean="0"/>
              <a:t>‹#›</a:t>
            </a:fld>
            <a:endParaRPr lang="tr-TR"/>
          </a:p>
        </p:txBody>
      </p:sp>
    </p:spTree>
    <p:extLst>
      <p:ext uri="{BB962C8B-B14F-4D97-AF65-F5344CB8AC3E}">
        <p14:creationId xmlns:p14="http://schemas.microsoft.com/office/powerpoint/2010/main" val="1752078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2/19/2020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ctrTitle"/>
          </p:nvPr>
        </p:nvSpPr>
        <p:spPr>
          <a:xfrm>
            <a:off x="762000" y="3200400"/>
            <a:ext cx="7543800" cy="1524000"/>
          </a:xfrm>
        </p:spPr>
        <p:txBody>
          <a:bodyPr>
            <a:noAutofit/>
          </a:bodyPr>
          <a:lstStyle>
            <a:lvl1pPr>
              <a:defRPr sz="6000"/>
            </a:lvl1pPr>
          </a:lstStyle>
          <a:p>
            <a:r>
              <a:rPr lang="tr-TR" smtClean="0"/>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100">
                <a:solidFill>
                  <a:schemeClr val="tx2"/>
                </a:solidFill>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324808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2619868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2/19/2020</a:t>
            </a:fld>
            <a:endParaRPr lang="tr-TR"/>
          </a:p>
        </p:txBody>
      </p:sp>
      <p:sp>
        <p:nvSpPr>
          <p:cNvPr id="8" name="Footer Placeholder 7"/>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2/19/2020</a:t>
            </a:fld>
            <a:endParaRPr lang="tr-TR"/>
          </a:p>
        </p:txBody>
      </p:sp>
      <p:sp>
        <p:nvSpPr>
          <p:cNvPr id="4" name="Footer Placeholder 3"/>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2/19/2020</a:t>
            </a:fld>
            <a:endParaRPr lang="tr-TR"/>
          </a:p>
        </p:txBody>
      </p:sp>
      <p:sp>
        <p:nvSpPr>
          <p:cNvPr id="3" name="Footer Placeholder 2"/>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050348" y="213719"/>
            <a:ext cx="6781800" cy="1600200"/>
          </a:xfrm>
        </p:spPr>
        <p:txBody>
          <a:bodyPr>
            <a:normAutofit/>
          </a:bodyPr>
          <a:lstStyle>
            <a:lvl1pPr algn="ctr">
              <a:defRPr lang="tr-TR" sz="1800" b="1" kern="1200" dirty="0" smtClean="0">
                <a:solidFill>
                  <a:schemeClr val="tx1">
                    <a:lumMod val="95000"/>
                    <a:lumOff val="5000"/>
                  </a:schemeClr>
                </a:solidFill>
                <a:latin typeface="+mn-lt"/>
                <a:ea typeface="+mn-ea"/>
                <a:cs typeface="+mn-cs"/>
              </a:defRPr>
            </a:lvl1pPr>
          </a:lstStyle>
          <a:p>
            <a:r>
              <a:rPr lang="tr-TR" dirty="0" smtClean="0"/>
              <a:t>Asıl başlık stili için tıklatın</a:t>
            </a:r>
            <a:endParaRPr lang="en-US" dirty="0"/>
          </a:p>
        </p:txBody>
      </p:sp>
      <p:sp>
        <p:nvSpPr>
          <p:cNvPr id="3" name="Content Placeholder 2"/>
          <p:cNvSpPr>
            <a:spLocks noGrp="1"/>
          </p:cNvSpPr>
          <p:nvPr>
            <p:ph idx="1"/>
          </p:nvPr>
        </p:nvSpPr>
        <p:spPr>
          <a:xfrm>
            <a:off x="838200" y="2003703"/>
            <a:ext cx="7543800" cy="3886200"/>
          </a:xfrm>
        </p:spPr>
        <p:txBody>
          <a:bodyPr/>
          <a:lstStyle>
            <a:lvl1pPr marL="205740" indent="-205740">
              <a:buClrTx/>
              <a:buFont typeface="Wingdings" panose="05000000000000000000" pitchFamily="2" charset="2"/>
              <a:buChar char="Ø"/>
              <a:defRPr sz="1500">
                <a:solidFill>
                  <a:schemeClr val="tx1"/>
                </a:solidFill>
              </a:defRPr>
            </a:lvl1pPr>
            <a:lvl2pPr marL="445770" indent="-205740">
              <a:buClrTx/>
              <a:buFont typeface="Wingdings" panose="05000000000000000000" pitchFamily="2" charset="2"/>
              <a:buChar char="Ø"/>
              <a:defRPr>
                <a:solidFill>
                  <a:schemeClr val="tx1"/>
                </a:solidFill>
              </a:defRPr>
            </a:lvl2pPr>
            <a:lvl3pPr marL="651510" indent="-171450">
              <a:buClrTx/>
              <a:buFont typeface="Wingdings" panose="05000000000000000000" pitchFamily="2" charset="2"/>
              <a:buChar char="Ø"/>
              <a:defRPr>
                <a:solidFill>
                  <a:schemeClr val="tx1"/>
                </a:solidFill>
              </a:defRPr>
            </a:lvl3pPr>
            <a:lvl4pPr marL="857250" indent="-171450">
              <a:buClrTx/>
              <a:buFont typeface="Wingdings" panose="05000000000000000000" pitchFamily="2" charset="2"/>
              <a:buChar char="Ø"/>
              <a:defRPr>
                <a:solidFill>
                  <a:schemeClr val="tx1"/>
                </a:solidFill>
              </a:defRPr>
            </a:lvl4pPr>
            <a:lvl5pPr marL="1028700" indent="-171450">
              <a:buClrTx/>
              <a:buFont typeface="Wingdings" panose="05000000000000000000" pitchFamily="2" charset="2"/>
              <a:buChar char="Ø"/>
              <a:defRPr>
                <a:solidFill>
                  <a:schemeClr val="tx1"/>
                </a:solidFill>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2/19/2020</a:t>
            </a:fld>
            <a:endParaRPr lang="tr-TR"/>
          </a:p>
        </p:txBody>
      </p:sp>
      <p:sp>
        <p:nvSpPr>
          <p:cNvPr id="6" name="Footer Placeholder 5"/>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2/19/2020</a:t>
            </a:fld>
            <a:endParaRPr lang="tr-TR"/>
          </a:p>
        </p:txBody>
      </p:sp>
      <p:sp>
        <p:nvSpPr>
          <p:cNvPr id="5" name="Footer Placeholder 4"/>
          <p:cNvSpPr>
            <a:spLocks noGrp="1"/>
          </p:cNvSpPr>
          <p:nvPr>
            <p:ph type="ftr" sz="quarter" idx="11"/>
          </p:nvPr>
        </p:nvSpPr>
        <p:spPr/>
        <p:txBody>
          <a:body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2/19/2020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Metin Yer Tutucusu 2"/>
          <p:cNvSpPr>
            <a:spLocks noGrp="1"/>
          </p:cNvSpPr>
          <p:nvPr>
            <p:ph type="body" sz="half" idx="1"/>
          </p:nvPr>
        </p:nvSpPr>
        <p:spPr>
          <a:xfrm>
            <a:off x="457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4648200" y="1600202"/>
            <a:ext cx="4038600" cy="453072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2/19/2020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smtClean="0"/>
              <a:t>Asıl başlık stili için tıklatın</a:t>
            </a:r>
            <a:endParaRPr lang="tr-TR"/>
          </a:p>
        </p:txBody>
      </p:sp>
      <p:sp>
        <p:nvSpPr>
          <p:cNvPr id="3" name="Tablo Yer Tutucusu 2"/>
          <p:cNvSpPr>
            <a:spLocks noGrp="1"/>
          </p:cNvSpPr>
          <p:nvPr>
            <p:ph type="tbl" idx="1"/>
          </p:nvPr>
        </p:nvSpPr>
        <p:spPr>
          <a:xfrm>
            <a:off x="457200" y="1600202"/>
            <a:ext cx="8229600" cy="4530725"/>
          </a:xfrm>
        </p:spPr>
        <p:txBody>
          <a:bodyPr/>
          <a:lstStyle/>
          <a:p>
            <a:pPr lvl="0"/>
            <a:r>
              <a:rPr lang="tr-TR" noProof="0" smtClean="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2/19/2020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smtClean="0"/>
              <a:t>Asıl başlık stili için tıklatın</a:t>
            </a:r>
            <a:endParaRPr lang="tr-TR"/>
          </a:p>
        </p:txBody>
      </p:sp>
      <p:sp>
        <p:nvSpPr>
          <p:cNvPr id="3" name="İçerik Yer Tutucusu 2"/>
          <p:cNvSpPr>
            <a:spLocks noGrp="1"/>
          </p:cNvSpPr>
          <p:nvPr>
            <p:ph sz="quarter" idx="1"/>
          </p:nvPr>
        </p:nvSpPr>
        <p:spPr>
          <a:xfrm>
            <a:off x="457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quarter" idx="2"/>
          </p:nvPr>
        </p:nvSpPr>
        <p:spPr>
          <a:xfrm>
            <a:off x="4648200" y="1600202"/>
            <a:ext cx="4038600" cy="2189163"/>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İçerik Yer Tutucusu 4"/>
          <p:cNvSpPr>
            <a:spLocks noGrp="1"/>
          </p:cNvSpPr>
          <p:nvPr>
            <p:ph sz="quarter" idx="3"/>
          </p:nvPr>
        </p:nvSpPr>
        <p:spPr>
          <a:xfrm>
            <a:off x="457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İçerik Yer Tutucusu 5"/>
          <p:cNvSpPr>
            <a:spLocks noGrp="1"/>
          </p:cNvSpPr>
          <p:nvPr>
            <p:ph sz="quarter" idx="4"/>
          </p:nvPr>
        </p:nvSpPr>
        <p:spPr>
          <a:xfrm>
            <a:off x="4648200" y="3941763"/>
            <a:ext cx="4038600" cy="218916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2/19/2020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smtClean="0"/>
              <a:t>Prof. Dr. Harun TANRIVERMİŞ, Yrd. Doç. Dr. Yeşim ALİEFENDİOĞLU Ekonomi I 2016-2017 Güz Dönemi</a:t>
            </a:r>
            <a:endParaRPr lang="tr-T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dirty="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dirty="0" smtClean="0"/>
              <a:t>Asıl başlık stili için tıklatın</a:t>
            </a:r>
            <a:endParaRPr lang="tr-TR" dirty="0"/>
          </a:p>
        </p:txBody>
      </p:sp>
    </p:spTree>
    <p:extLst>
      <p:ext uri="{BB962C8B-B14F-4D97-AF65-F5344CB8AC3E}">
        <p14:creationId xmlns:p14="http://schemas.microsoft.com/office/powerpoint/2010/main" val="36181988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3722005629"/>
      </p:ext>
    </p:extLst>
  </p:cSld>
  <p:clrMapOvr>
    <a:masterClrMapping/>
  </p:clrMapOvr>
  <p:hf sldNum="0" hd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2/19/2020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25052684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 name="Title 1"/>
          <p:cNvSpPr>
            <a:spLocks noGrp="1"/>
          </p:cNvSpPr>
          <p:nvPr>
            <p:ph type="title"/>
          </p:nvPr>
        </p:nvSpPr>
        <p:spPr>
          <a:xfrm>
            <a:off x="762000" y="3276600"/>
            <a:ext cx="7543800" cy="1676400"/>
          </a:xfrm>
        </p:spPr>
        <p:txBody>
          <a:bodyPr anchor="b" anchorCtr="0"/>
          <a:lstStyle>
            <a:lvl1pPr algn="l">
              <a:defRPr sz="405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100">
                <a:solidFill>
                  <a:schemeClr val="tx2"/>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2/19/2020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8186513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100" b="0">
                <a:latin typeface="+mj-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tr-TR" smtClean="0"/>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2/19/2020</a:t>
            </a:fld>
            <a:endParaRPr lang="en-US"/>
          </a:p>
        </p:txBody>
      </p:sp>
      <p:sp>
        <p:nvSpPr>
          <p:cNvPr id="8" name="Footer Placeholder 7"/>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2/19/2020</a:t>
            </a:fld>
            <a:endParaRPr lang="en-US"/>
          </a:p>
        </p:txBody>
      </p:sp>
      <p:sp>
        <p:nvSpPr>
          <p:cNvPr id="4" name="Footer Placeholder 3"/>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2/19/2020</a:t>
            </a:fld>
            <a:endParaRPr lang="en-US"/>
          </a:p>
        </p:txBody>
      </p:sp>
      <p:sp>
        <p:nvSpPr>
          <p:cNvPr id="3" name="Footer Placeholder 2"/>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4050" b="0"/>
            </a:lvl1pPr>
          </a:lstStyle>
          <a:p>
            <a:r>
              <a:rPr lang="tr-TR" smtClean="0"/>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1800"/>
            </a:lvl1pPr>
            <a:lvl2pPr>
              <a:defRPr sz="1650"/>
            </a:lvl2pPr>
            <a:lvl3pPr>
              <a:defRPr sz="1500"/>
            </a:lvl3pPr>
            <a:lvl4pPr>
              <a:defRPr sz="1350"/>
            </a:lvl4pPr>
            <a:lvl5pPr>
              <a:defRPr sz="1350"/>
            </a:lvl5pPr>
            <a:lvl6pPr>
              <a:defRPr sz="1500"/>
            </a:lvl6pPr>
            <a:lvl7pPr>
              <a:defRPr sz="1500"/>
            </a:lvl7pPr>
            <a:lvl8pPr>
              <a:defRPr sz="1500"/>
            </a:lvl8pPr>
            <a:lvl9pPr>
              <a:defRPr sz="15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1575">
                <a:solidFill>
                  <a:schemeClr val="tx2"/>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4050" b="0"/>
            </a:lvl1pPr>
          </a:lstStyle>
          <a:p>
            <a:r>
              <a:rPr lang="tr-TR" smtClean="0"/>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tr-TR" smtClean="0"/>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2/19/2020</a:t>
            </a:fld>
            <a:endParaRPr lang="en-US"/>
          </a:p>
        </p:txBody>
      </p:sp>
      <p:sp>
        <p:nvSpPr>
          <p:cNvPr id="6" name="Footer Placeholder 5"/>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6" Type="http://schemas.openxmlformats.org/officeDocument/2006/relationships/theme" Target="../theme/theme2.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5" Type="http://schemas.openxmlformats.org/officeDocument/2006/relationships/slideLayout" Target="../slideLayouts/slideLayout2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slideLayout" Target="../slideLayouts/slideLayout2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29.xml"/><Relationship Id="rId2" Type="http://schemas.openxmlformats.org/officeDocument/2006/relationships/slideLayout" Target="../slideLayouts/slideLayout28.xml"/><Relationship Id="rId1" Type="http://schemas.openxmlformats.org/officeDocument/2006/relationships/slideLayout" Target="../slideLayouts/slideLayout27.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D5BA3AE7-9ECF-44E5-AA35-A658ADA8F751}" type="datetime1">
              <a:rPr lang="en-US" smtClean="0"/>
              <a:t>2/19/2020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900" b="1">
                <a:solidFill>
                  <a:schemeClr val="tx2">
                    <a:lumMod val="90000"/>
                    <a:lumOff val="10000"/>
                  </a:schemeClr>
                </a:solidFill>
                <a:latin typeface="+mn-lt"/>
              </a:defRPr>
            </a:lvl1pPr>
          </a:lstStyle>
          <a:p>
            <a:fld id="{39369955-C8A4-4023-9F6B-3A82C0FA9480}" type="datetime1">
              <a:rPr lang="en-US" smtClean="0"/>
              <a:t>2/19/2020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900" b="1">
                <a:solidFill>
                  <a:schemeClr val="tx2">
                    <a:lumMod val="90000"/>
                    <a:lumOff val="10000"/>
                  </a:schemeClr>
                </a:solidFill>
              </a:defRPr>
            </a:lvl1pPr>
          </a:lstStyle>
          <a:p>
            <a:r>
              <a:rPr lang="tr-TR" smtClean="0"/>
              <a:t>Prof. Dr. Harun TANRIVERMİŞ, Yrd. Doç. Dr. Yeşim ALİEFENDİOĞLU Ekonomi I 2016-2017 Güz Dönemi</a:t>
            </a:r>
            <a:endParaRPr lang="tr-T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18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685800" rtl="0" eaLnBrk="1" latinLnBrk="0" hangingPunct="1">
        <a:spcBef>
          <a:spcPct val="0"/>
        </a:spcBef>
        <a:buNone/>
        <a:defRPr sz="405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05740" indent="-205740" algn="l" defTabSz="6858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1pPr>
      <a:lvl2pPr marL="445770" indent="-205740" algn="l" defTabSz="685800" rtl="0" eaLnBrk="1" latinLnBrk="0" hangingPunct="1">
        <a:spcBef>
          <a:spcPct val="20000"/>
        </a:spcBef>
        <a:buClr>
          <a:schemeClr val="accent1"/>
        </a:buClr>
        <a:buFont typeface="Arial" pitchFamily="34" charset="0"/>
        <a:buChar char="•"/>
        <a:defRPr sz="1650" kern="1200">
          <a:solidFill>
            <a:schemeClr val="tx2"/>
          </a:solidFill>
          <a:latin typeface="+mn-lt"/>
          <a:ea typeface="+mn-ea"/>
          <a:cs typeface="+mn-cs"/>
        </a:defRPr>
      </a:lvl2pPr>
      <a:lvl3pPr marL="651510" indent="-171450" algn="l" defTabSz="685800" rtl="0" eaLnBrk="1" latinLnBrk="0" hangingPunct="1">
        <a:spcBef>
          <a:spcPct val="20000"/>
        </a:spcBef>
        <a:buClr>
          <a:schemeClr val="accent1"/>
        </a:buClr>
        <a:buFont typeface="Arial" pitchFamily="34" charset="0"/>
        <a:buChar char="•"/>
        <a:defRPr sz="1500" kern="1200">
          <a:solidFill>
            <a:schemeClr val="tx2"/>
          </a:solidFill>
          <a:latin typeface="+mn-lt"/>
          <a:ea typeface="+mn-ea"/>
          <a:cs typeface="+mn-cs"/>
        </a:defRPr>
      </a:lvl3pPr>
      <a:lvl4pPr marL="857250" indent="-171450" algn="l" defTabSz="685800" rtl="0" eaLnBrk="1" latinLnBrk="0" hangingPunct="1">
        <a:spcBef>
          <a:spcPct val="20000"/>
        </a:spcBef>
        <a:buClr>
          <a:schemeClr val="accent1"/>
        </a:buClr>
        <a:buFont typeface="Arial" pitchFamily="34" charset="0"/>
        <a:buChar char="•"/>
        <a:defRPr sz="1350" kern="1200">
          <a:solidFill>
            <a:schemeClr val="tx2"/>
          </a:solidFill>
          <a:latin typeface="+mn-lt"/>
          <a:ea typeface="+mn-ea"/>
          <a:cs typeface="+mn-cs"/>
        </a:defRPr>
      </a:lvl4pPr>
      <a:lvl5pPr marL="1028700" indent="-171450" algn="l" defTabSz="685800" rtl="0" eaLnBrk="1" latinLnBrk="0" hangingPunct="1">
        <a:spcBef>
          <a:spcPct val="20000"/>
        </a:spcBef>
        <a:buClr>
          <a:schemeClr val="accent1"/>
        </a:buClr>
        <a:buFont typeface="Arial" pitchFamily="34" charset="0"/>
        <a:buChar char="•"/>
        <a:defRPr sz="1350" kern="1200" baseline="0">
          <a:solidFill>
            <a:schemeClr val="tx2"/>
          </a:solidFill>
          <a:latin typeface="+mn-lt"/>
          <a:ea typeface="+mn-ea"/>
          <a:cs typeface="+mn-cs"/>
        </a:defRPr>
      </a:lvl5pPr>
      <a:lvl6pPr marL="123444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6pPr>
      <a:lvl7pPr marL="1426464"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7pPr>
      <a:lvl8pPr marL="164592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8pPr>
      <a:lvl9pPr marL="1851660" indent="-171450" algn="l" defTabSz="685800" rtl="0" eaLnBrk="1" latinLnBrk="0" hangingPunct="1">
        <a:spcBef>
          <a:spcPct val="20000"/>
        </a:spcBef>
        <a:buClr>
          <a:schemeClr val="accent1"/>
        </a:buClr>
        <a:buFont typeface="Arial" pitchFamily="34" charset="0"/>
        <a:buChar char="•"/>
        <a:defRPr sz="1200" kern="1200">
          <a:solidFill>
            <a:schemeClr val="tx2"/>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911264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Lst>
  <p:hf sldNum="0" hdr="0" dt="0"/>
  <p:txStyles>
    <p:titleStyle>
      <a:lvl1pPr algn="l" rtl="0" eaLnBrk="1" fontAlgn="base" hangingPunct="1">
        <a:lnSpc>
          <a:spcPct val="90000"/>
        </a:lnSpc>
        <a:spcBef>
          <a:spcPct val="0"/>
        </a:spcBef>
        <a:spcAft>
          <a:spcPct val="0"/>
        </a:spcAft>
        <a:defRPr lang="tr-TR" sz="15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3429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6858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0287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371600" algn="l" rtl="0" eaLnBrk="1" fontAlgn="base" hangingPunct="1">
        <a:lnSpc>
          <a:spcPct val="90000"/>
        </a:lnSpc>
        <a:spcBef>
          <a:spcPct val="0"/>
        </a:spcBef>
        <a:spcAft>
          <a:spcPct val="0"/>
        </a:spcAft>
        <a:defRPr sz="15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171450" indent="-171450" algn="l" rtl="0" eaLnBrk="1" fontAlgn="base" hangingPunct="1">
        <a:lnSpc>
          <a:spcPct val="90000"/>
        </a:lnSpc>
        <a:spcBef>
          <a:spcPts val="750"/>
        </a:spcBef>
        <a:spcAft>
          <a:spcPct val="0"/>
        </a:spcAft>
        <a:buFont typeface="Arial" panose="020B0604020202020204" pitchFamily="34" charset="0"/>
        <a:buChar char="•"/>
        <a:defRPr sz="2100" kern="1200">
          <a:solidFill>
            <a:schemeClr val="tx1"/>
          </a:solidFill>
          <a:latin typeface="+mn-lt"/>
          <a:ea typeface="+mn-ea"/>
          <a:cs typeface="+mn-cs"/>
        </a:defRPr>
      </a:lvl1pPr>
      <a:lvl2pPr marL="514350" indent="-171450" algn="l" rtl="0" eaLnBrk="1" fontAlgn="base" hangingPunct="1">
        <a:lnSpc>
          <a:spcPct val="90000"/>
        </a:lnSpc>
        <a:spcBef>
          <a:spcPts val="375"/>
        </a:spcBef>
        <a:spcAft>
          <a:spcPct val="0"/>
        </a:spcAft>
        <a:buFont typeface="Arial" panose="020B0604020202020204" pitchFamily="34" charset="0"/>
        <a:buChar char="•"/>
        <a:defRPr sz="1800" kern="1200">
          <a:solidFill>
            <a:schemeClr val="tx1"/>
          </a:solidFill>
          <a:latin typeface="+mn-lt"/>
          <a:ea typeface="+mn-ea"/>
          <a:cs typeface="+mn-cs"/>
        </a:defRPr>
      </a:lvl2pPr>
      <a:lvl3pPr marL="857250" indent="-171450" algn="l" rtl="0" eaLnBrk="1" fontAlgn="base" hangingPunct="1">
        <a:lnSpc>
          <a:spcPct val="90000"/>
        </a:lnSpc>
        <a:spcBef>
          <a:spcPts val="375"/>
        </a:spcBef>
        <a:spcAft>
          <a:spcPct val="0"/>
        </a:spcAft>
        <a:buFont typeface="Arial" panose="020B0604020202020204" pitchFamily="34" charset="0"/>
        <a:buChar char="•"/>
        <a:defRPr sz="1500" kern="1200">
          <a:solidFill>
            <a:schemeClr val="tx1"/>
          </a:solidFill>
          <a:latin typeface="+mn-lt"/>
          <a:ea typeface="+mn-ea"/>
          <a:cs typeface="+mn-cs"/>
        </a:defRPr>
      </a:lvl3pPr>
      <a:lvl4pPr marL="12001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4pPr>
      <a:lvl5pPr marL="1543050" indent="-171450" algn="l" rtl="0" eaLnBrk="1" fontAlgn="base" hangingPunct="1">
        <a:lnSpc>
          <a:spcPct val="90000"/>
        </a:lnSpc>
        <a:spcBef>
          <a:spcPts val="375"/>
        </a:spcBef>
        <a:spcAft>
          <a:spcPct val="0"/>
        </a:spcAft>
        <a:buFont typeface="Arial" panose="020B0604020202020204" pitchFamily="34" charset="0"/>
        <a:buChar char="•"/>
        <a:defRPr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tr-TR"/>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850011"/>
          </a:xfrm>
          <a:prstGeom prst="rect">
            <a:avLst/>
          </a:prstGeom>
        </p:spPr>
        <p:txBody>
          <a:bodyPr wrap="square">
            <a:spAutoFit/>
          </a:bodyPr>
          <a:lstStyle/>
          <a:p>
            <a:pPr marL="0" lvl="1" algn="ctr">
              <a:spcBef>
                <a:spcPct val="20000"/>
              </a:spcBef>
              <a:buClr>
                <a:schemeClr val="accent1"/>
              </a:buClr>
            </a:pPr>
            <a:r>
              <a:rPr lang="tr-TR" sz="3200" b="1" dirty="0"/>
              <a:t>GGY407</a:t>
            </a:r>
          </a:p>
          <a:p>
            <a:pPr marL="0" lvl="1" algn="ctr">
              <a:spcBef>
                <a:spcPct val="20000"/>
              </a:spcBef>
              <a:buClr>
                <a:schemeClr val="accent1"/>
              </a:buClr>
            </a:pPr>
            <a:endParaRPr lang="tr-TR" sz="3200" b="1" dirty="0"/>
          </a:p>
          <a:p>
            <a:pPr marL="0" lvl="1" algn="ctr">
              <a:spcBef>
                <a:spcPct val="20000"/>
              </a:spcBef>
              <a:buClr>
                <a:schemeClr val="accent1"/>
              </a:buClr>
            </a:pPr>
            <a:r>
              <a:rPr lang="tr-TR" sz="3200" b="1" dirty="0"/>
              <a:t>Değerleme ve Finansal Raporlama Standartları ve Meslek Etiği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latin typeface="Arial" panose="020B0604020202020204" pitchFamily="34" charset="0"/>
                <a:ea typeface="Times New Roman" panose="02020603050405020304" pitchFamily="18" charset="0"/>
                <a:cs typeface="Arial" panose="020B0604020202020204" pitchFamily="34" charset="0"/>
              </a:rPr>
              <a:t>Prof. Dr. Harun </a:t>
            </a:r>
            <a:r>
              <a:rPr lang="tr-TR" sz="1600" b="1" dirty="0" err="1" smtClean="0">
                <a:latin typeface="Arial" panose="020B0604020202020204" pitchFamily="34" charset="0"/>
                <a:ea typeface="Times New Roman" panose="02020603050405020304" pitchFamily="18" charset="0"/>
                <a:cs typeface="Arial" panose="020B0604020202020204" pitchFamily="34" charset="0"/>
              </a:rPr>
              <a:t>TANRIVERMİŞ&amp;Doç</a:t>
            </a:r>
            <a:r>
              <a:rPr lang="tr-TR" sz="1600" b="1" dirty="0" smtClean="0">
                <a:latin typeface="Arial" panose="020B0604020202020204" pitchFamily="34" charset="0"/>
                <a:ea typeface="Times New Roman" panose="02020603050405020304" pitchFamily="18" charset="0"/>
                <a:cs typeface="Arial" panose="020B0604020202020204" pitchFamily="34" charset="0"/>
              </a:rPr>
              <a:t>. Dr</a:t>
            </a:r>
            <a:r>
              <a:rPr lang="tr-TR" sz="1600" b="1" dirty="0">
                <a:latin typeface="Arial" panose="020B0604020202020204" pitchFamily="34" charset="0"/>
                <a:ea typeface="Times New Roman" panose="02020603050405020304" pitchFamily="18" charset="0"/>
                <a:cs typeface="Arial" panose="020B0604020202020204" pitchFamily="34" charset="0"/>
              </a:rPr>
              <a:t>. </a:t>
            </a:r>
            <a:r>
              <a:rPr lang="tr-TR" sz="1600" b="1" dirty="0" smtClean="0">
                <a:latin typeface="Arial" panose="020B0604020202020204" pitchFamily="34" charset="0"/>
                <a:ea typeface="Times New Roman" panose="02020603050405020304" pitchFamily="18" charset="0"/>
                <a:cs typeface="Arial" panose="020B0604020202020204" pitchFamily="34" charset="0"/>
              </a:rPr>
              <a:t>Erol DEMİR</a:t>
            </a:r>
            <a:endParaRPr lang="tr-TR" sz="1600" b="1" dirty="0">
              <a:latin typeface="Arial" panose="020B0604020202020204" pitchFamily="34" charset="0"/>
              <a:ea typeface="Times New Roman" panose="02020603050405020304" pitchFamily="18" charset="0"/>
              <a:cs typeface="Arial" panose="020B0604020202020204" pitchFamily="34" charset="0"/>
            </a:endParaRPr>
          </a:p>
          <a:p>
            <a:pPr algn="ctr">
              <a:spcAft>
                <a:spcPts val="0"/>
              </a:spcAft>
            </a:pPr>
            <a:r>
              <a:rPr lang="tr-TR" sz="1600" dirty="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p>
        </p:txBody>
      </p:sp>
    </p:spTree>
    <p:extLst>
      <p:ext uri="{BB962C8B-B14F-4D97-AF65-F5344CB8AC3E}">
        <p14:creationId xmlns:p14="http://schemas.microsoft.com/office/powerpoint/2010/main" val="23475255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50000"/>
              </a:lnSpc>
              <a:spcBef>
                <a:spcPts val="600"/>
              </a:spcBef>
              <a:spcAft>
                <a:spcPts val="600"/>
              </a:spcAft>
              <a:buFont typeface="Wingdings" panose="05000000000000000000" pitchFamily="2" charset="2"/>
              <a:buChar char="Ø"/>
            </a:pPr>
            <a:r>
              <a:rPr lang="tr-TR" b="1" spc="-50" dirty="0" err="1">
                <a:solidFill>
                  <a:srgbClr val="000000"/>
                </a:solidFill>
                <a:ea typeface="Trebuchet MS" panose="020B0603020202020204" pitchFamily="34" charset="0"/>
                <a:cs typeface="Trebuchet MS" panose="020B0603020202020204" pitchFamily="34" charset="0"/>
              </a:rPr>
              <a:t>TEGoVA</a:t>
            </a:r>
            <a:r>
              <a:rPr lang="tr-TR" b="1" spc="-50" dirty="0">
                <a:solidFill>
                  <a:srgbClr val="000000"/>
                </a:solidFill>
                <a:ea typeface="Trebuchet MS" panose="020B0603020202020204" pitchFamily="34" charset="0"/>
                <a:cs typeface="Trebuchet MS" panose="020B0603020202020204" pitchFamily="34" charset="0"/>
              </a:rPr>
              <a:t>:</a:t>
            </a:r>
            <a:r>
              <a:rPr lang="tr-TR" spc="-50" dirty="0">
                <a:solidFill>
                  <a:srgbClr val="000000"/>
                </a:solidFill>
                <a:ea typeface="Trebuchet MS" panose="020B0603020202020204" pitchFamily="34" charset="0"/>
                <a:cs typeface="Trebuchet MS" panose="020B0603020202020204" pitchFamily="34" charset="0"/>
              </a:rPr>
              <a:t> Gayrimenkul değerleme piyasasında standartlar, etik ve kalite için ça</a:t>
            </a:r>
            <a:r>
              <a:rPr lang="tr-TR" b="1" spc="-50" dirty="0">
                <a:solidFill>
                  <a:srgbClr val="000000"/>
                </a:solidFill>
                <a:ea typeface="Trebuchet MS" panose="020B0603020202020204" pitchFamily="34" charset="0"/>
                <a:cs typeface="Trebuchet MS" panose="020B0603020202020204" pitchFamily="34" charset="0"/>
              </a:rPr>
              <a:t>l</a:t>
            </a:r>
            <a:r>
              <a:rPr lang="tr-TR" spc="-50" dirty="0">
                <a:solidFill>
                  <a:srgbClr val="000000"/>
                </a:solidFill>
                <a:ea typeface="Trebuchet MS" panose="020B0603020202020204" pitchFamily="34" charset="0"/>
                <a:cs typeface="Trebuchet MS" panose="020B0603020202020204" pitchFamily="34" charset="0"/>
              </a:rPr>
              <a:t>ışan profesyonel kuruluşlar topluluğudur. Avrupa düzeyinde örgütlenmiş, Avrupa ülkelerinde faaliyet gösteren değerleme kuruluşları arasında koordinasyon ve işbirliği sağlamak ve değerleme alanında standart bazı kuralları koymak için kurulmuştur (</a:t>
            </a:r>
            <a:r>
              <a:rPr lang="tr-TR" spc="-50" dirty="0" err="1">
                <a:solidFill>
                  <a:srgbClr val="000000"/>
                </a:solidFill>
                <a:ea typeface="Trebuchet MS" panose="020B0603020202020204" pitchFamily="34" charset="0"/>
                <a:cs typeface="Trebuchet MS" panose="020B0603020202020204" pitchFamily="34" charset="0"/>
              </a:rPr>
              <a:t>Tanrıvermiş</a:t>
            </a:r>
            <a:r>
              <a:rPr lang="tr-TR" spc="-50" dirty="0">
                <a:solidFill>
                  <a:srgbClr val="000000"/>
                </a:solidFill>
                <a:ea typeface="Trebuchet MS" panose="020B0603020202020204" pitchFamily="34" charset="0"/>
                <a:cs typeface="Trebuchet MS" panose="020B0603020202020204" pitchFamily="34" charset="0"/>
              </a:rPr>
              <a:t>, 2017).</a:t>
            </a:r>
            <a:endParaRPr lang="tr-TR" sz="1800" dirty="0"/>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Avrupa Değerleme Birlikleri Grubu</a:t>
            </a:r>
          </a:p>
          <a:p>
            <a:pPr marL="0" lvl="1" algn="ctr">
              <a:spcBef>
                <a:spcPct val="20000"/>
              </a:spcBef>
              <a:buClr>
                <a:schemeClr val="accent1"/>
              </a:buClr>
            </a:pPr>
            <a:r>
              <a:rPr lang="tr-TR" sz="2400" b="1" dirty="0" err="1">
                <a:solidFill>
                  <a:schemeClr val="tx2"/>
                </a:solidFill>
              </a:rPr>
              <a:t>The</a:t>
            </a:r>
            <a:r>
              <a:rPr lang="tr-TR" sz="2400" b="1" dirty="0">
                <a:solidFill>
                  <a:schemeClr val="tx2"/>
                </a:solidFill>
              </a:rPr>
              <a:t> </a:t>
            </a:r>
            <a:r>
              <a:rPr lang="tr-TR" sz="2400" b="1" dirty="0" err="1">
                <a:solidFill>
                  <a:schemeClr val="tx2"/>
                </a:solidFill>
              </a:rPr>
              <a:t>European</a:t>
            </a:r>
            <a:r>
              <a:rPr lang="tr-TR" sz="2400" b="1" dirty="0">
                <a:solidFill>
                  <a:schemeClr val="tx2"/>
                </a:solidFill>
              </a:rPr>
              <a:t> </a:t>
            </a:r>
            <a:r>
              <a:rPr lang="tr-TR" sz="2400" b="1" dirty="0" err="1">
                <a:solidFill>
                  <a:schemeClr val="tx2"/>
                </a:solidFill>
              </a:rPr>
              <a:t>Group</a:t>
            </a:r>
            <a:r>
              <a:rPr lang="tr-TR" sz="2400" b="1" dirty="0">
                <a:solidFill>
                  <a:schemeClr val="tx2"/>
                </a:solidFill>
              </a:rPr>
              <a:t> of </a:t>
            </a:r>
            <a:r>
              <a:rPr lang="tr-TR" sz="2400" b="1" dirty="0" err="1">
                <a:solidFill>
                  <a:schemeClr val="tx2"/>
                </a:solidFill>
              </a:rPr>
              <a:t>Valuers</a:t>
            </a:r>
            <a:r>
              <a:rPr lang="tr-TR" sz="2400" b="1" dirty="0">
                <a:solidFill>
                  <a:schemeClr val="tx2"/>
                </a:solidFill>
              </a:rPr>
              <a:t>' </a:t>
            </a:r>
            <a:r>
              <a:rPr lang="tr-TR" sz="2400" b="1" dirty="0" err="1">
                <a:solidFill>
                  <a:schemeClr val="tx2"/>
                </a:solidFill>
              </a:rPr>
              <a:t>Associations</a:t>
            </a:r>
            <a:r>
              <a:rPr lang="tr-TR" sz="2400" b="1" dirty="0">
                <a:solidFill>
                  <a:schemeClr val="tx2"/>
                </a:solidFill>
              </a:rPr>
              <a:t> (</a:t>
            </a:r>
            <a:r>
              <a:rPr lang="tr-TR" sz="2400" b="1" dirty="0" err="1">
                <a:solidFill>
                  <a:schemeClr val="tx2"/>
                </a:solidFill>
              </a:rPr>
              <a:t>TEGoVA</a:t>
            </a:r>
            <a:r>
              <a:rPr lang="tr-TR" sz="2400" b="1" dirty="0">
                <a:solidFill>
                  <a:schemeClr val="tx2"/>
                </a:solidFill>
              </a:rPr>
              <a:t>)</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56206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67713"/>
            <a:ext cx="8517837" cy="4468903"/>
          </a:xfrm>
        </p:spPr>
        <p:txBody>
          <a:bodyPr anchor="t">
            <a:noAutofit/>
          </a:bodyPr>
          <a:lstStyle/>
          <a:p>
            <a:pPr marL="342900" indent="-342900" algn="just">
              <a:lnSpc>
                <a:spcPct val="150000"/>
              </a:lnSpc>
              <a:spcBef>
                <a:spcPts val="600"/>
              </a:spcBef>
              <a:spcAft>
                <a:spcPts val="600"/>
              </a:spcAft>
              <a:buFont typeface="Wingdings" panose="05000000000000000000" pitchFamily="2" charset="2"/>
              <a:buChar char="Ø"/>
            </a:pPr>
            <a:r>
              <a:rPr lang="tr-TR" spc="-50" dirty="0" err="1">
                <a:solidFill>
                  <a:srgbClr val="000000"/>
                </a:solidFill>
                <a:ea typeface="Trebuchet MS" panose="020B0603020202020204" pitchFamily="34" charset="0"/>
                <a:cs typeface="Trebuchet MS" panose="020B0603020202020204" pitchFamily="34" charset="0"/>
              </a:rPr>
              <a:t>TEGoVA</a:t>
            </a:r>
            <a:r>
              <a:rPr lang="tr-TR" spc="-50" dirty="0">
                <a:solidFill>
                  <a:srgbClr val="000000"/>
                </a:solidFill>
                <a:ea typeface="Trebuchet MS" panose="020B0603020202020204" pitchFamily="34" charset="0"/>
                <a:cs typeface="Trebuchet MS" panose="020B0603020202020204" pitchFamily="34" charset="0"/>
              </a:rPr>
              <a:t> tam üyeler, ortak üyeler ve gözlemci üyeler olmak üzere üç üyelik kategorisine sahiptir. Bu kapsamda, Avrupa Birliği uzmanlarını temsil eden kuruluşlar tam üye, Avrupa Birliği dışındaki ülkelerden gelen uzmanları temsil eden kuruluşlar ise ortak üye veya gözlemci üye olabilmektedirler. Gerçek kişiler </a:t>
            </a:r>
            <a:r>
              <a:rPr lang="tr-TR" spc="-50" dirty="0" err="1">
                <a:solidFill>
                  <a:srgbClr val="000000"/>
                </a:solidFill>
                <a:ea typeface="Trebuchet MS" panose="020B0603020202020204" pitchFamily="34" charset="0"/>
                <a:cs typeface="Trebuchet MS" panose="020B0603020202020204" pitchFamily="34" charset="0"/>
              </a:rPr>
              <a:t>TEGoVA</a:t>
            </a:r>
            <a:r>
              <a:rPr lang="tr-TR" spc="-50" dirty="0">
                <a:solidFill>
                  <a:srgbClr val="000000"/>
                </a:solidFill>
                <a:ea typeface="Trebuchet MS" panose="020B0603020202020204" pitchFamily="34" charset="0"/>
                <a:cs typeface="Trebuchet MS" panose="020B0603020202020204" pitchFamily="34" charset="0"/>
              </a:rPr>
              <a:t>’ ya üye olamamaktadırlar. Tam üyelik dışındaki üyelerin genel kurulda oy kullanma hakkı bulunmamaktadır (Amca, 2016).</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tr-TR" sz="2400" b="1" dirty="0">
                <a:solidFill>
                  <a:schemeClr val="tx2"/>
                </a:solidFill>
              </a:rPr>
              <a:t>Avrupa Değerleme Birlikleri Grubu</a:t>
            </a:r>
          </a:p>
          <a:p>
            <a:pPr marL="0" lvl="1" algn="ctr">
              <a:spcBef>
                <a:spcPct val="20000"/>
              </a:spcBef>
              <a:buClr>
                <a:schemeClr val="accent1"/>
              </a:buClr>
            </a:pPr>
            <a:r>
              <a:rPr lang="tr-TR" sz="2400" b="1" dirty="0" err="1">
                <a:solidFill>
                  <a:schemeClr val="tx2"/>
                </a:solidFill>
              </a:rPr>
              <a:t>The</a:t>
            </a:r>
            <a:r>
              <a:rPr lang="tr-TR" sz="2400" b="1" dirty="0">
                <a:solidFill>
                  <a:schemeClr val="tx2"/>
                </a:solidFill>
              </a:rPr>
              <a:t> </a:t>
            </a:r>
            <a:r>
              <a:rPr lang="tr-TR" sz="2400" b="1" dirty="0" err="1">
                <a:solidFill>
                  <a:schemeClr val="tx2"/>
                </a:solidFill>
              </a:rPr>
              <a:t>European</a:t>
            </a:r>
            <a:r>
              <a:rPr lang="tr-TR" sz="2400" b="1" dirty="0">
                <a:solidFill>
                  <a:schemeClr val="tx2"/>
                </a:solidFill>
              </a:rPr>
              <a:t> </a:t>
            </a:r>
            <a:r>
              <a:rPr lang="tr-TR" sz="2400" b="1" dirty="0" err="1">
                <a:solidFill>
                  <a:schemeClr val="tx2"/>
                </a:solidFill>
              </a:rPr>
              <a:t>Group</a:t>
            </a:r>
            <a:r>
              <a:rPr lang="tr-TR" sz="2400" b="1" dirty="0">
                <a:solidFill>
                  <a:schemeClr val="tx2"/>
                </a:solidFill>
              </a:rPr>
              <a:t> of </a:t>
            </a:r>
            <a:r>
              <a:rPr lang="tr-TR" sz="2400" b="1" dirty="0" err="1">
                <a:solidFill>
                  <a:schemeClr val="tx2"/>
                </a:solidFill>
              </a:rPr>
              <a:t>Valuers</a:t>
            </a:r>
            <a:r>
              <a:rPr lang="tr-TR" sz="2400" b="1" dirty="0">
                <a:solidFill>
                  <a:schemeClr val="tx2"/>
                </a:solidFill>
              </a:rPr>
              <a:t>' </a:t>
            </a:r>
            <a:r>
              <a:rPr lang="tr-TR" sz="2400" b="1" dirty="0" err="1">
                <a:solidFill>
                  <a:schemeClr val="tx2"/>
                </a:solidFill>
              </a:rPr>
              <a:t>Associations</a:t>
            </a:r>
            <a:r>
              <a:rPr lang="tr-TR" sz="2400" b="1" dirty="0">
                <a:solidFill>
                  <a:schemeClr val="tx2"/>
                </a:solidFill>
              </a:rPr>
              <a:t> (</a:t>
            </a:r>
            <a:r>
              <a:rPr lang="tr-TR" sz="2400" b="1" dirty="0" err="1">
                <a:solidFill>
                  <a:schemeClr val="tx2"/>
                </a:solidFill>
              </a:rPr>
              <a:t>TEGoVA</a:t>
            </a:r>
            <a:r>
              <a:rPr lang="tr-TR" sz="2400" b="1" dirty="0">
                <a:solidFill>
                  <a:schemeClr val="tx2"/>
                </a:solidFill>
              </a:rPr>
              <a:t>)</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24525212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79143"/>
            <a:ext cx="8517837" cy="4468903"/>
          </a:xfrm>
        </p:spPr>
        <p:txBody>
          <a:bodyPr anchor="t">
            <a:noAutofit/>
          </a:bodyPr>
          <a:lstStyle/>
          <a:p>
            <a:pPr algn="just">
              <a:lnSpc>
                <a:spcPct val="150000"/>
              </a:lnSpc>
              <a:spcBef>
                <a:spcPts val="600"/>
              </a:spcBef>
              <a:spcAft>
                <a:spcPts val="600"/>
              </a:spcAft>
            </a:pPr>
            <a:r>
              <a:rPr lang="tr-TR" spc="-50" dirty="0">
                <a:solidFill>
                  <a:srgbClr val="000000"/>
                </a:solidFill>
                <a:ea typeface="Trebuchet MS" panose="020B0603020202020204" pitchFamily="34" charset="0"/>
                <a:cs typeface="Trebuchet MS" panose="020B0603020202020204" pitchFamily="34" charset="0"/>
              </a:rPr>
              <a:t>Mavi Kitap’ta yer alan hükümler ve kurallar;</a:t>
            </a:r>
          </a:p>
          <a:p>
            <a:pPr marL="342900" indent="-342900" algn="just">
              <a:lnSpc>
                <a:spcPct val="150000"/>
              </a:lnSpc>
              <a:spcBef>
                <a:spcPts val="600"/>
              </a:spcBef>
              <a:spcAft>
                <a:spcPts val="600"/>
              </a:spcAft>
              <a:buFont typeface="Wingdings" panose="05000000000000000000" pitchFamily="2" charset="2"/>
              <a:buChar char="Ø"/>
            </a:pPr>
            <a:r>
              <a:rPr lang="tr-TR" spc="-50" dirty="0">
                <a:solidFill>
                  <a:srgbClr val="000000"/>
                </a:solidFill>
                <a:ea typeface="Trebuchet MS" panose="020B0603020202020204" pitchFamily="34" charset="0"/>
                <a:cs typeface="Trebuchet MS" panose="020B0603020202020204" pitchFamily="34" charset="0"/>
              </a:rPr>
              <a:t>Değerleme mesleğinin genel bir çerçevesini oluşturmak için kaleme alınmış olup, </a:t>
            </a:r>
          </a:p>
          <a:p>
            <a:pPr marL="342900" indent="-342900" algn="just">
              <a:lnSpc>
                <a:spcPct val="150000"/>
              </a:lnSpc>
              <a:spcBef>
                <a:spcPts val="600"/>
              </a:spcBef>
              <a:spcAft>
                <a:spcPts val="600"/>
              </a:spcAft>
              <a:buFont typeface="Wingdings" panose="05000000000000000000" pitchFamily="2" charset="2"/>
              <a:buChar char="Ø"/>
            </a:pPr>
            <a:r>
              <a:rPr lang="tr-TR" spc="-50" dirty="0" err="1">
                <a:solidFill>
                  <a:srgbClr val="000000"/>
                </a:solidFill>
                <a:ea typeface="Trebuchet MS" panose="020B0603020202020204" pitchFamily="34" charset="0"/>
                <a:cs typeface="Trebuchet MS" panose="020B0603020202020204" pitchFamily="34" charset="0"/>
              </a:rPr>
              <a:t>Üke</a:t>
            </a:r>
            <a:r>
              <a:rPr lang="tr-TR" spc="-50" dirty="0">
                <a:solidFill>
                  <a:srgbClr val="000000"/>
                </a:solidFill>
                <a:ea typeface="Trebuchet MS" panose="020B0603020202020204" pitchFamily="34" charset="0"/>
                <a:cs typeface="Trebuchet MS" panose="020B0603020202020204" pitchFamily="34" charset="0"/>
              </a:rPr>
              <a:t> mevzuatlarında yer alan hükümlere veya yargı kararlarına herhangi bir müdahale etme amacı taşımamakta,</a:t>
            </a:r>
          </a:p>
          <a:p>
            <a:pPr marL="342900" indent="-342900" algn="just">
              <a:lnSpc>
                <a:spcPct val="150000"/>
              </a:lnSpc>
              <a:spcBef>
                <a:spcPts val="600"/>
              </a:spcBef>
              <a:spcAft>
                <a:spcPts val="600"/>
              </a:spcAft>
              <a:buFont typeface="Wingdings" panose="05000000000000000000" pitchFamily="2" charset="2"/>
              <a:buChar char="Ø"/>
            </a:pPr>
            <a:r>
              <a:rPr lang="tr-TR" b="1" spc="-50" dirty="0">
                <a:solidFill>
                  <a:srgbClr val="000000"/>
                </a:solidFill>
                <a:ea typeface="Trebuchet MS" panose="020B0603020202020204" pitchFamily="34" charset="0"/>
                <a:cs typeface="Trebuchet MS" panose="020B0603020202020204" pitchFamily="34" charset="0"/>
              </a:rPr>
              <a:t>Sadece tavsiye </a:t>
            </a:r>
            <a:r>
              <a:rPr lang="tr-TR" spc="-50" dirty="0">
                <a:solidFill>
                  <a:srgbClr val="000000"/>
                </a:solidFill>
                <a:ea typeface="Trebuchet MS" panose="020B0603020202020204" pitchFamily="34" charset="0"/>
                <a:cs typeface="Trebuchet MS" panose="020B0603020202020204" pitchFamily="34" charset="0"/>
              </a:rPr>
              <a:t>niteliğinde birtakım düzenlemeler getirmektedir.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en-US" sz="2400" b="1" dirty="0" err="1">
                <a:solidFill>
                  <a:schemeClr val="tx2"/>
                </a:solidFill>
              </a:rPr>
              <a:t>Değerleme</a:t>
            </a:r>
            <a:r>
              <a:rPr lang="en-US" sz="2400" b="1" dirty="0">
                <a:solidFill>
                  <a:schemeClr val="tx2"/>
                </a:solidFill>
              </a:rPr>
              <a:t> </a:t>
            </a:r>
            <a:r>
              <a:rPr lang="en-US" sz="2400" b="1" dirty="0" err="1">
                <a:solidFill>
                  <a:schemeClr val="tx2"/>
                </a:solidFill>
              </a:rPr>
              <a:t>Standartları</a:t>
            </a:r>
            <a:r>
              <a:rPr lang="en-US" sz="2400" b="1" dirty="0">
                <a:solidFill>
                  <a:schemeClr val="tx2"/>
                </a:solidFill>
              </a:rPr>
              <a:t> (Blue Book / </a:t>
            </a:r>
            <a:r>
              <a:rPr lang="en-US" sz="2400" b="1" dirty="0" err="1">
                <a:solidFill>
                  <a:schemeClr val="tx2"/>
                </a:solidFill>
              </a:rPr>
              <a:t>Mavi</a:t>
            </a:r>
            <a:r>
              <a:rPr lang="en-US" sz="2400" b="1" dirty="0">
                <a:solidFill>
                  <a:schemeClr val="tx2"/>
                </a:solidFill>
              </a:rPr>
              <a:t> </a:t>
            </a:r>
            <a:r>
              <a:rPr lang="en-US" sz="2400" b="1" dirty="0" err="1">
                <a:solidFill>
                  <a:schemeClr val="tx2"/>
                </a:solidFill>
              </a:rPr>
              <a:t>Kitap</a:t>
            </a:r>
            <a:r>
              <a:rPr lang="en-US" sz="2400" b="1" dirty="0">
                <a:solidFill>
                  <a:schemeClr val="tx2"/>
                </a:solidFill>
              </a:rPr>
              <a:t>)</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96019556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79143"/>
            <a:ext cx="8517837" cy="4468903"/>
          </a:xfrm>
        </p:spPr>
        <p:txBody>
          <a:bodyPr anchor="t">
            <a:noAutofit/>
          </a:bodyPr>
          <a:lstStyle/>
          <a:p>
            <a:pPr algn="just">
              <a:lnSpc>
                <a:spcPct val="150000"/>
              </a:lnSpc>
              <a:spcBef>
                <a:spcPts val="600"/>
              </a:spcBef>
              <a:spcAft>
                <a:spcPts val="600"/>
              </a:spcAft>
            </a:pPr>
            <a:r>
              <a:rPr lang="tr-TR" spc="-50" dirty="0" err="1">
                <a:solidFill>
                  <a:srgbClr val="000000"/>
                </a:solidFill>
                <a:ea typeface="Trebuchet MS" panose="020B0603020202020204" pitchFamily="34" charset="0"/>
                <a:cs typeface="Trebuchet MS" panose="020B0603020202020204" pitchFamily="34" charset="0"/>
              </a:rPr>
              <a:t>EVS’nin</a:t>
            </a:r>
            <a:r>
              <a:rPr lang="tr-TR" spc="-50" dirty="0">
                <a:solidFill>
                  <a:srgbClr val="000000"/>
                </a:solidFill>
                <a:ea typeface="Trebuchet MS" panose="020B0603020202020204" pitchFamily="34" charset="0"/>
                <a:cs typeface="Trebuchet MS" panose="020B0603020202020204" pitchFamily="34" charset="0"/>
              </a:rPr>
              <a:t> içeriği ve amacı (Güngör, 1999).</a:t>
            </a:r>
          </a:p>
          <a:p>
            <a:pPr marL="342900" indent="-342900" algn="just">
              <a:lnSpc>
                <a:spcPct val="150000"/>
              </a:lnSpc>
              <a:spcBef>
                <a:spcPts val="600"/>
              </a:spcBef>
              <a:spcAft>
                <a:spcPts val="600"/>
              </a:spcAft>
              <a:buFont typeface="Wingdings" panose="020B0604020202020204" pitchFamily="2" charset="2"/>
              <a:buChar char="§"/>
            </a:pPr>
            <a:r>
              <a:rPr lang="tr-TR" spc="-50" dirty="0">
                <a:solidFill>
                  <a:srgbClr val="000000"/>
                </a:solidFill>
                <a:ea typeface="Trebuchet MS" panose="020B0603020202020204" pitchFamily="34" charset="0"/>
                <a:cs typeface="Trebuchet MS" panose="020B0603020202020204" pitchFamily="34" charset="0"/>
              </a:rPr>
              <a:t>Müşterileri için güvenilir ve tutarlı değerleme raporları hazırlamaları için değerleme eksperlerine yardımcı olmak,</a:t>
            </a:r>
          </a:p>
          <a:p>
            <a:pPr marL="342900" indent="-342900" algn="just">
              <a:lnSpc>
                <a:spcPct val="150000"/>
              </a:lnSpc>
              <a:spcBef>
                <a:spcPts val="600"/>
              </a:spcBef>
              <a:spcAft>
                <a:spcPts val="600"/>
              </a:spcAft>
              <a:buFont typeface="Wingdings" panose="020B0604020202020204" pitchFamily="2" charset="2"/>
              <a:buChar char="§"/>
            </a:pPr>
            <a:r>
              <a:rPr lang="tr-TR" spc="-50" dirty="0">
                <a:solidFill>
                  <a:srgbClr val="000000"/>
                </a:solidFill>
                <a:ea typeface="Trebuchet MS" panose="020B0603020202020204" pitchFamily="34" charset="0"/>
                <a:cs typeface="Trebuchet MS" panose="020B0603020202020204" pitchFamily="34" charset="0"/>
              </a:rPr>
              <a:t>Piyasa değeri ve değerleme metodu kavramlarına standart tanımlar getirmek suretiyle yeknesaklığı sağlamak,</a:t>
            </a:r>
          </a:p>
          <a:p>
            <a:pPr marL="342900" indent="-342900" algn="just">
              <a:lnSpc>
                <a:spcPct val="150000"/>
              </a:lnSpc>
              <a:spcBef>
                <a:spcPts val="600"/>
              </a:spcBef>
              <a:spcAft>
                <a:spcPts val="600"/>
              </a:spcAft>
              <a:buFont typeface="Wingdings" panose="020B0604020202020204" pitchFamily="2" charset="2"/>
              <a:buChar char="§"/>
            </a:pPr>
            <a:r>
              <a:rPr lang="tr-TR" spc="-50" dirty="0">
                <a:solidFill>
                  <a:srgbClr val="000000"/>
                </a:solidFill>
                <a:ea typeface="Trebuchet MS" panose="020B0603020202020204" pitchFamily="34" charset="0"/>
                <a:cs typeface="Trebuchet MS" panose="020B0603020202020204" pitchFamily="34" charset="0"/>
              </a:rPr>
              <a:t>Gayrimenkul değerlemesi mesleğinin kalite standardını yükseltmek,</a:t>
            </a:r>
          </a:p>
          <a:p>
            <a:pPr marL="342900" indent="-342900" algn="just">
              <a:lnSpc>
                <a:spcPct val="150000"/>
              </a:lnSpc>
              <a:spcBef>
                <a:spcPts val="600"/>
              </a:spcBef>
              <a:spcAft>
                <a:spcPts val="600"/>
              </a:spcAft>
              <a:buFont typeface="Wingdings" panose="020B0604020202020204" pitchFamily="2" charset="2"/>
              <a:buChar char="§"/>
            </a:pPr>
            <a:r>
              <a:rPr lang="tr-TR" spc="-50" dirty="0">
                <a:solidFill>
                  <a:srgbClr val="000000"/>
                </a:solidFill>
                <a:ea typeface="Trebuchet MS" panose="020B0603020202020204" pitchFamily="34" charset="0"/>
                <a:cs typeface="Trebuchet MS" panose="020B0603020202020204" pitchFamily="34" charset="0"/>
              </a:rPr>
              <a:t>Eksperleri gayrimenkul değerlemesindeki rolleri konusunda bilinçlendirmek şeklinde sıralanmaktadır.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en-US" sz="2400" b="1" dirty="0" err="1">
                <a:solidFill>
                  <a:schemeClr val="tx2"/>
                </a:solidFill>
              </a:rPr>
              <a:t>Değerleme</a:t>
            </a:r>
            <a:r>
              <a:rPr lang="en-US" sz="2400" b="1" dirty="0">
                <a:solidFill>
                  <a:schemeClr val="tx2"/>
                </a:solidFill>
              </a:rPr>
              <a:t> </a:t>
            </a:r>
            <a:r>
              <a:rPr lang="en-US" sz="2400" b="1" dirty="0" err="1">
                <a:solidFill>
                  <a:schemeClr val="tx2"/>
                </a:solidFill>
              </a:rPr>
              <a:t>Standartları</a:t>
            </a:r>
            <a:r>
              <a:rPr lang="en-US" sz="2400" b="1" dirty="0">
                <a:solidFill>
                  <a:schemeClr val="tx2"/>
                </a:solidFill>
              </a:rPr>
              <a:t> (Blue Book / </a:t>
            </a:r>
            <a:r>
              <a:rPr lang="en-US" sz="2400" b="1" dirty="0" err="1">
                <a:solidFill>
                  <a:schemeClr val="tx2"/>
                </a:solidFill>
              </a:rPr>
              <a:t>Mavi</a:t>
            </a:r>
            <a:r>
              <a:rPr lang="en-US" sz="2400" b="1" dirty="0">
                <a:solidFill>
                  <a:schemeClr val="tx2"/>
                </a:solidFill>
              </a:rPr>
              <a:t> </a:t>
            </a:r>
            <a:r>
              <a:rPr lang="en-US" sz="2400" b="1" dirty="0" err="1">
                <a:solidFill>
                  <a:schemeClr val="tx2"/>
                </a:solidFill>
              </a:rPr>
              <a:t>Kitap</a:t>
            </a:r>
            <a:r>
              <a:rPr lang="en-US" sz="2400" b="1" dirty="0">
                <a:solidFill>
                  <a:schemeClr val="tx2"/>
                </a:solidFill>
              </a:rPr>
              <a:t>)</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4634882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79143"/>
            <a:ext cx="8517837" cy="4468903"/>
          </a:xfrm>
        </p:spPr>
        <p:txBody>
          <a:bodyPr anchor="t">
            <a:noAutofit/>
          </a:bodyPr>
          <a:lstStyle/>
          <a:p>
            <a:pPr marL="342900" indent="-342900" algn="just">
              <a:lnSpc>
                <a:spcPct val="150000"/>
              </a:lnSpc>
              <a:spcBef>
                <a:spcPts val="600"/>
              </a:spcBef>
              <a:spcAft>
                <a:spcPts val="600"/>
              </a:spcAft>
              <a:buFont typeface="Wingdings" panose="020B0604020202020204" pitchFamily="2" charset="2"/>
              <a:buChar char="§"/>
            </a:pPr>
            <a:r>
              <a:rPr lang="tr-TR" spc="-50" dirty="0">
                <a:solidFill>
                  <a:srgbClr val="000000"/>
                </a:solidFill>
                <a:ea typeface="Trebuchet MS" panose="020B0603020202020204" pitchFamily="34" charset="0"/>
                <a:cs typeface="Trebuchet MS" panose="020B0603020202020204" pitchFamily="34" charset="0"/>
              </a:rPr>
              <a:t>RICS, 1868 yılında İngiltere’de kurulmuş, 1881 yılında yasal olarak tanınmış, mesleki bir kuruluş olup 100’ü aşkın ülkede 100.000’den fazla üyesi (</a:t>
            </a:r>
            <a:r>
              <a:rPr lang="tr-TR" spc="-50" dirty="0" err="1">
                <a:solidFill>
                  <a:srgbClr val="000000"/>
                </a:solidFill>
                <a:ea typeface="Trebuchet MS" panose="020B0603020202020204" pitchFamily="34" charset="0"/>
                <a:cs typeface="Trebuchet MS" panose="020B0603020202020204" pitchFamily="34" charset="0"/>
              </a:rPr>
              <a:t>Chartered</a:t>
            </a:r>
            <a:r>
              <a:rPr lang="tr-TR" spc="-50" dirty="0">
                <a:solidFill>
                  <a:srgbClr val="000000"/>
                </a:solidFill>
                <a:ea typeface="Trebuchet MS" panose="020B0603020202020204" pitchFamily="34" charset="0"/>
                <a:cs typeface="Trebuchet MS" panose="020B0603020202020204" pitchFamily="34" charset="0"/>
              </a:rPr>
              <a:t> </a:t>
            </a:r>
            <a:r>
              <a:rPr lang="tr-TR" spc="-50" dirty="0" err="1">
                <a:solidFill>
                  <a:srgbClr val="000000"/>
                </a:solidFill>
                <a:ea typeface="Trebuchet MS" panose="020B0603020202020204" pitchFamily="34" charset="0"/>
                <a:cs typeface="Trebuchet MS" panose="020B0603020202020204" pitchFamily="34" charset="0"/>
              </a:rPr>
              <a:t>Surveyor</a:t>
            </a:r>
            <a:r>
              <a:rPr lang="tr-TR" spc="-50" dirty="0">
                <a:solidFill>
                  <a:srgbClr val="000000"/>
                </a:solidFill>
                <a:ea typeface="Trebuchet MS" panose="020B0603020202020204" pitchFamily="34" charset="0"/>
                <a:cs typeface="Trebuchet MS" panose="020B0603020202020204" pitchFamily="34" charset="0"/>
              </a:rPr>
              <a:t>) bulunmaktadır (Türeoğlu, 2009).</a:t>
            </a:r>
          </a:p>
          <a:p>
            <a:pPr marL="342900" indent="-342900" algn="just">
              <a:lnSpc>
                <a:spcPct val="150000"/>
              </a:lnSpc>
              <a:spcBef>
                <a:spcPts val="600"/>
              </a:spcBef>
              <a:spcAft>
                <a:spcPts val="600"/>
              </a:spcAft>
              <a:buFont typeface="Wingdings" panose="020B0604020202020204" pitchFamily="2" charset="2"/>
              <a:buChar char="§"/>
            </a:pPr>
            <a:r>
              <a:rPr lang="tr-TR" spc="-50" dirty="0">
                <a:solidFill>
                  <a:srgbClr val="000000"/>
                </a:solidFill>
                <a:ea typeface="Trebuchet MS" panose="020B0603020202020204" pitchFamily="34" charset="0"/>
                <a:cs typeface="Trebuchet MS" panose="020B0603020202020204" pitchFamily="34" charset="0"/>
              </a:rPr>
              <a:t>RICS üyeleri lisanslı veya yeminli bilirkişi, eksper veya sürveyan olarak bilinirler. RICS uluslararası alanda faaliyet gösteren meslek örgütü olmanın yanında eğitim, araştırma ve akreditasyon kurumudur (RICS, 2013).</a:t>
            </a:r>
          </a:p>
          <a:p>
            <a:pPr marL="342900" indent="-342900" algn="just">
              <a:lnSpc>
                <a:spcPct val="150000"/>
              </a:lnSpc>
              <a:spcBef>
                <a:spcPts val="600"/>
              </a:spcBef>
              <a:spcAft>
                <a:spcPts val="600"/>
              </a:spcAft>
              <a:buFont typeface="Wingdings" panose="020B0604020202020204" pitchFamily="2" charset="2"/>
              <a:buChar char="§"/>
            </a:pPr>
            <a:r>
              <a:rPr lang="tr-TR" spc="-50" dirty="0">
                <a:solidFill>
                  <a:srgbClr val="000000"/>
                </a:solidFill>
                <a:ea typeface="Trebuchet MS" panose="020B0603020202020204" pitchFamily="34" charset="0"/>
                <a:cs typeface="Trebuchet MS" panose="020B0603020202020204" pitchFamily="34" charset="0"/>
              </a:rPr>
              <a:t>Bu kuruluş, mesleğin etik değerlerini, üyelerin yapabileceği ve yapamayacağı işleri, meslek standartları ile değerleme yöntem ve kurallarını belirleyen yönetmelik ve kitaplar yayınlamakta ve bu konularda eğitimler düzenlemektedir.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en-US" sz="2400" b="1" dirty="0" err="1">
                <a:solidFill>
                  <a:schemeClr val="tx2"/>
                </a:solidFill>
              </a:rPr>
              <a:t>Lisanslı</a:t>
            </a:r>
            <a:r>
              <a:rPr lang="en-US" sz="2400" b="1" dirty="0">
                <a:solidFill>
                  <a:schemeClr val="tx2"/>
                </a:solidFill>
              </a:rPr>
              <a:t> </a:t>
            </a:r>
            <a:r>
              <a:rPr lang="en-US" sz="2400" b="1" dirty="0" err="1">
                <a:solidFill>
                  <a:schemeClr val="tx2"/>
                </a:solidFill>
              </a:rPr>
              <a:t>Değerleme</a:t>
            </a:r>
            <a:r>
              <a:rPr lang="en-US" sz="2400" b="1" dirty="0">
                <a:solidFill>
                  <a:schemeClr val="tx2"/>
                </a:solidFill>
              </a:rPr>
              <a:t> </a:t>
            </a:r>
            <a:r>
              <a:rPr lang="en-US" sz="2400" b="1" dirty="0" err="1">
                <a:solidFill>
                  <a:schemeClr val="tx2"/>
                </a:solidFill>
              </a:rPr>
              <a:t>Uzmanları</a:t>
            </a:r>
            <a:r>
              <a:rPr lang="en-US" sz="2400" b="1" dirty="0">
                <a:solidFill>
                  <a:schemeClr val="tx2"/>
                </a:solidFill>
              </a:rPr>
              <a:t> </a:t>
            </a:r>
            <a:r>
              <a:rPr lang="en-US" sz="2400" b="1" dirty="0" err="1">
                <a:solidFill>
                  <a:schemeClr val="tx2"/>
                </a:solidFill>
              </a:rPr>
              <a:t>Kraliyet</a:t>
            </a:r>
            <a:r>
              <a:rPr lang="en-US" sz="2400" b="1" dirty="0">
                <a:solidFill>
                  <a:schemeClr val="tx2"/>
                </a:solidFill>
              </a:rPr>
              <a:t> </a:t>
            </a:r>
            <a:r>
              <a:rPr lang="en-US" sz="2400" b="1" dirty="0" err="1">
                <a:solidFill>
                  <a:schemeClr val="tx2"/>
                </a:solidFill>
              </a:rPr>
              <a:t>Kurumu</a:t>
            </a:r>
            <a:endParaRPr lang="en-US" sz="2400" b="1" dirty="0">
              <a:solidFill>
                <a:schemeClr val="tx2"/>
              </a:solidFill>
            </a:endParaRPr>
          </a:p>
          <a:p>
            <a:pPr marL="0" lvl="1" algn="ctr">
              <a:spcBef>
                <a:spcPct val="20000"/>
              </a:spcBef>
              <a:buClr>
                <a:schemeClr val="accent1"/>
              </a:buClr>
            </a:pPr>
            <a:r>
              <a:rPr lang="en-US" sz="2400" b="1" dirty="0">
                <a:solidFill>
                  <a:schemeClr val="tx2"/>
                </a:solidFill>
              </a:rPr>
              <a:t>Royal Institution of Chartered Surveyors - RICS</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89260161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79143"/>
            <a:ext cx="8517837" cy="4468903"/>
          </a:xfrm>
        </p:spPr>
        <p:txBody>
          <a:bodyPr anchor="t">
            <a:noAutofit/>
          </a:bodyPr>
          <a:lstStyle/>
          <a:p>
            <a:pPr marL="342900" indent="-342900" algn="just">
              <a:lnSpc>
                <a:spcPct val="150000"/>
              </a:lnSpc>
              <a:spcBef>
                <a:spcPts val="600"/>
              </a:spcBef>
              <a:spcAft>
                <a:spcPts val="600"/>
              </a:spcAft>
              <a:buFont typeface="Wingdings" panose="020B0604020202020204" pitchFamily="2" charset="2"/>
              <a:buChar char="§"/>
            </a:pPr>
            <a:r>
              <a:rPr lang="tr-TR" spc="-50" dirty="0">
                <a:solidFill>
                  <a:srgbClr val="000000"/>
                </a:solidFill>
                <a:ea typeface="Trebuchet MS" panose="020B0603020202020204" pitchFamily="34" charset="0"/>
                <a:cs typeface="Trebuchet MS" panose="020B0603020202020204" pitchFamily="34" charset="0"/>
              </a:rPr>
              <a:t>İngiltere’de değerleme uzmanları RICS tarafından yetkilendirilmektedir.</a:t>
            </a:r>
          </a:p>
          <a:p>
            <a:pPr marL="342900" indent="-342900" algn="just">
              <a:lnSpc>
                <a:spcPct val="150000"/>
              </a:lnSpc>
              <a:spcBef>
                <a:spcPts val="600"/>
              </a:spcBef>
              <a:spcAft>
                <a:spcPts val="600"/>
              </a:spcAft>
              <a:buFont typeface="Wingdings" panose="020B0604020202020204" pitchFamily="2" charset="2"/>
              <a:buChar char="§"/>
            </a:pPr>
            <a:r>
              <a:rPr lang="tr-TR" spc="-50" dirty="0">
                <a:solidFill>
                  <a:srgbClr val="000000"/>
                </a:solidFill>
                <a:ea typeface="Trebuchet MS" panose="020B0603020202020204" pitchFamily="34" charset="0"/>
                <a:cs typeface="Trebuchet MS" panose="020B0603020202020204" pitchFamily="34" charset="0"/>
              </a:rPr>
              <a:t>RICS kar amaçlı olmayan bağımsız bir kuruluş olup değerleme uzmanlarının yeterlilik standartlarını ve üyeleri arasında dürüstlük, bütünlük ilkelerini sağlamayı hedeflemektedir. Ayrıca RICS üyelerine, kamuya ve devlete gayrimenkul sektörü hakkında bilgi vererek rehberlik etmektedir (Türeoğlu, 2009).</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en-US" sz="2400" b="1" dirty="0" err="1">
                <a:solidFill>
                  <a:schemeClr val="tx2"/>
                </a:solidFill>
              </a:rPr>
              <a:t>Lisanslı</a:t>
            </a:r>
            <a:r>
              <a:rPr lang="en-US" sz="2400" b="1" dirty="0">
                <a:solidFill>
                  <a:schemeClr val="tx2"/>
                </a:solidFill>
              </a:rPr>
              <a:t> </a:t>
            </a:r>
            <a:r>
              <a:rPr lang="en-US" sz="2400" b="1" dirty="0" err="1">
                <a:solidFill>
                  <a:schemeClr val="tx2"/>
                </a:solidFill>
              </a:rPr>
              <a:t>Değerleme</a:t>
            </a:r>
            <a:r>
              <a:rPr lang="en-US" sz="2400" b="1" dirty="0">
                <a:solidFill>
                  <a:schemeClr val="tx2"/>
                </a:solidFill>
              </a:rPr>
              <a:t> </a:t>
            </a:r>
            <a:r>
              <a:rPr lang="en-US" sz="2400" b="1" dirty="0" err="1">
                <a:solidFill>
                  <a:schemeClr val="tx2"/>
                </a:solidFill>
              </a:rPr>
              <a:t>Uzmanları</a:t>
            </a:r>
            <a:r>
              <a:rPr lang="en-US" sz="2400" b="1" dirty="0">
                <a:solidFill>
                  <a:schemeClr val="tx2"/>
                </a:solidFill>
              </a:rPr>
              <a:t> </a:t>
            </a:r>
            <a:r>
              <a:rPr lang="en-US" sz="2400" b="1" dirty="0" err="1">
                <a:solidFill>
                  <a:schemeClr val="tx2"/>
                </a:solidFill>
              </a:rPr>
              <a:t>Kraliyet</a:t>
            </a:r>
            <a:r>
              <a:rPr lang="en-US" sz="2400" b="1" dirty="0">
                <a:solidFill>
                  <a:schemeClr val="tx2"/>
                </a:solidFill>
              </a:rPr>
              <a:t> </a:t>
            </a:r>
            <a:r>
              <a:rPr lang="en-US" sz="2400" b="1" dirty="0" err="1">
                <a:solidFill>
                  <a:schemeClr val="tx2"/>
                </a:solidFill>
              </a:rPr>
              <a:t>Kurumu</a:t>
            </a:r>
            <a:endParaRPr lang="en-US" sz="2400" b="1" dirty="0">
              <a:solidFill>
                <a:schemeClr val="tx2"/>
              </a:solidFill>
            </a:endParaRPr>
          </a:p>
          <a:p>
            <a:pPr marL="0" lvl="1" algn="ctr">
              <a:spcBef>
                <a:spcPct val="20000"/>
              </a:spcBef>
              <a:buClr>
                <a:schemeClr val="accent1"/>
              </a:buClr>
            </a:pPr>
            <a:r>
              <a:rPr lang="en-US" sz="2400" b="1" dirty="0">
                <a:solidFill>
                  <a:schemeClr val="tx2"/>
                </a:solidFill>
              </a:rPr>
              <a:t>Royal Institution of Chartered Surveyors - RICS</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14709556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79143"/>
            <a:ext cx="8517837" cy="4468903"/>
          </a:xfrm>
        </p:spPr>
        <p:txBody>
          <a:bodyPr anchor="t">
            <a:noAutofit/>
          </a:bodyPr>
          <a:lstStyle/>
          <a:p>
            <a:pPr marL="342900" indent="-342900" algn="just">
              <a:lnSpc>
                <a:spcPct val="150000"/>
              </a:lnSpc>
              <a:spcBef>
                <a:spcPts val="600"/>
              </a:spcBef>
              <a:spcAft>
                <a:spcPts val="600"/>
              </a:spcAft>
              <a:buFont typeface="Wingdings" panose="020B0604020202020204" pitchFamily="2" charset="2"/>
              <a:buChar char="§"/>
            </a:pPr>
            <a:r>
              <a:rPr lang="tr-TR" spc="-50" dirty="0" err="1">
                <a:solidFill>
                  <a:srgbClr val="000000"/>
                </a:solidFill>
                <a:ea typeface="Trebuchet MS" panose="020B0603020202020204" pitchFamily="34" charset="0"/>
                <a:cs typeface="Trebuchet MS" panose="020B0603020202020204" pitchFamily="34" charset="0"/>
              </a:rPr>
              <a:t>RICS’in</a:t>
            </a:r>
            <a:r>
              <a:rPr lang="tr-TR" spc="-50" dirty="0">
                <a:solidFill>
                  <a:srgbClr val="000000"/>
                </a:solidFill>
                <a:ea typeface="Trebuchet MS" panose="020B0603020202020204" pitchFamily="34" charset="0"/>
                <a:cs typeface="Trebuchet MS" panose="020B0603020202020204" pitchFamily="34" charset="0"/>
              </a:rPr>
              <a:t> uzmanlaşmış olduğu alanlar;</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6" name="Dikdörtgen 5"/>
          <p:cNvSpPr/>
          <p:nvPr/>
        </p:nvSpPr>
        <p:spPr>
          <a:xfrm>
            <a:off x="313080" y="188248"/>
            <a:ext cx="8517837" cy="636625"/>
          </a:xfrm>
          <a:prstGeom prst="rect">
            <a:avLst/>
          </a:prstGeom>
        </p:spPr>
        <p:txBody>
          <a:bodyPr/>
          <a:lstStyle/>
          <a:p>
            <a:pPr marL="0" lvl="1" algn="ctr">
              <a:spcBef>
                <a:spcPct val="20000"/>
              </a:spcBef>
              <a:buClr>
                <a:schemeClr val="accent1"/>
              </a:buClr>
            </a:pPr>
            <a:r>
              <a:rPr lang="en-US" sz="2400" b="1" dirty="0" err="1">
                <a:solidFill>
                  <a:schemeClr val="tx2"/>
                </a:solidFill>
              </a:rPr>
              <a:t>Lisanslı</a:t>
            </a:r>
            <a:r>
              <a:rPr lang="en-US" sz="2400" b="1" dirty="0">
                <a:solidFill>
                  <a:schemeClr val="tx2"/>
                </a:solidFill>
              </a:rPr>
              <a:t> </a:t>
            </a:r>
            <a:r>
              <a:rPr lang="en-US" sz="2400" b="1" dirty="0" err="1">
                <a:solidFill>
                  <a:schemeClr val="tx2"/>
                </a:solidFill>
              </a:rPr>
              <a:t>Değerleme</a:t>
            </a:r>
            <a:r>
              <a:rPr lang="en-US" sz="2400" b="1" dirty="0">
                <a:solidFill>
                  <a:schemeClr val="tx2"/>
                </a:solidFill>
              </a:rPr>
              <a:t> </a:t>
            </a:r>
            <a:r>
              <a:rPr lang="en-US" sz="2400" b="1" dirty="0" err="1">
                <a:solidFill>
                  <a:schemeClr val="tx2"/>
                </a:solidFill>
              </a:rPr>
              <a:t>Uzmanları</a:t>
            </a:r>
            <a:r>
              <a:rPr lang="en-US" sz="2400" b="1" dirty="0">
                <a:solidFill>
                  <a:schemeClr val="tx2"/>
                </a:solidFill>
              </a:rPr>
              <a:t> </a:t>
            </a:r>
            <a:r>
              <a:rPr lang="en-US" sz="2400" b="1" dirty="0" err="1">
                <a:solidFill>
                  <a:schemeClr val="tx2"/>
                </a:solidFill>
              </a:rPr>
              <a:t>Kraliyet</a:t>
            </a:r>
            <a:r>
              <a:rPr lang="en-US" sz="2400" b="1" dirty="0">
                <a:solidFill>
                  <a:schemeClr val="tx2"/>
                </a:solidFill>
              </a:rPr>
              <a:t> </a:t>
            </a:r>
            <a:r>
              <a:rPr lang="en-US" sz="2400" b="1" dirty="0" err="1">
                <a:solidFill>
                  <a:schemeClr val="tx2"/>
                </a:solidFill>
              </a:rPr>
              <a:t>Kurumu</a:t>
            </a:r>
            <a:endParaRPr lang="en-US" sz="2400" b="1" dirty="0">
              <a:solidFill>
                <a:schemeClr val="tx2"/>
              </a:solidFill>
            </a:endParaRPr>
          </a:p>
          <a:p>
            <a:pPr marL="0" lvl="1" algn="ctr">
              <a:spcBef>
                <a:spcPct val="20000"/>
              </a:spcBef>
              <a:buClr>
                <a:schemeClr val="accent1"/>
              </a:buClr>
            </a:pPr>
            <a:r>
              <a:rPr lang="en-US" sz="2400" b="1" dirty="0">
                <a:solidFill>
                  <a:schemeClr val="tx2"/>
                </a:solidFill>
              </a:rPr>
              <a:t>Royal Institution of Chartered Surveyors - RICS</a:t>
            </a:r>
          </a:p>
          <a:p>
            <a:pPr fontAlgn="base">
              <a:lnSpc>
                <a:spcPct val="90000"/>
              </a:lnSpc>
              <a:spcBef>
                <a:spcPct val="0"/>
              </a:spcBef>
              <a:spcAft>
                <a:spcPct val="0"/>
              </a:spcAft>
            </a:pP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
        <p:nvSpPr>
          <p:cNvPr id="5" name="Dikdörtgen 4"/>
          <p:cNvSpPr/>
          <p:nvPr/>
        </p:nvSpPr>
        <p:spPr>
          <a:xfrm>
            <a:off x="631056" y="2264001"/>
            <a:ext cx="4098412" cy="1938992"/>
          </a:xfrm>
          <a:prstGeom prst="rect">
            <a:avLst/>
          </a:prstGeom>
        </p:spPr>
        <p:txBody>
          <a:bodyPr wrap="square">
            <a:spAutoFit/>
          </a:bodyPr>
          <a:lstStyle/>
          <a:p>
            <a:pPr marL="800100" lvl="1" indent="-342900" algn="just">
              <a:buFont typeface="Wingdings" panose="05000000000000000000" pitchFamily="2" charset="2"/>
              <a:buChar char="§"/>
            </a:pPr>
            <a:r>
              <a:rPr lang="tr-TR" sz="2000" dirty="0"/>
              <a:t>antika ve güzel sanatlar,</a:t>
            </a:r>
          </a:p>
          <a:p>
            <a:pPr marL="800100" lvl="1" indent="-342900" algn="just">
              <a:buFont typeface="Wingdings" panose="05000000000000000000" pitchFamily="2" charset="2"/>
              <a:buChar char="§"/>
            </a:pPr>
            <a:r>
              <a:rPr lang="tr-TR" sz="2000" dirty="0"/>
              <a:t>ticari gayrimenkuller,</a:t>
            </a:r>
          </a:p>
          <a:p>
            <a:pPr marL="800100" lvl="1" indent="-342900" algn="just">
              <a:buFont typeface="Wingdings" panose="05000000000000000000" pitchFamily="2" charset="2"/>
              <a:buChar char="§"/>
            </a:pPr>
            <a:r>
              <a:rPr lang="tr-TR" sz="2000" dirty="0"/>
              <a:t>inşaat,</a:t>
            </a:r>
          </a:p>
          <a:p>
            <a:pPr marL="800100" lvl="1" indent="-342900" algn="just">
              <a:buFont typeface="Wingdings" panose="05000000000000000000" pitchFamily="2" charset="2"/>
              <a:buChar char="§"/>
            </a:pPr>
            <a:r>
              <a:rPr lang="tr-TR" sz="2000" dirty="0"/>
              <a:t>çevre, </a:t>
            </a:r>
            <a:endParaRPr lang="tr-TR" sz="2000" dirty="0" smtClean="0"/>
          </a:p>
          <a:p>
            <a:pPr marL="800100" lvl="1" indent="-342900" algn="just">
              <a:buFont typeface="Wingdings" panose="05000000000000000000" pitchFamily="2" charset="2"/>
              <a:buChar char="§"/>
            </a:pPr>
            <a:r>
              <a:rPr lang="tr-TR" sz="2000" dirty="0"/>
              <a:t>anlaşmazlıkların çözümünde,</a:t>
            </a:r>
          </a:p>
        </p:txBody>
      </p:sp>
      <p:sp>
        <p:nvSpPr>
          <p:cNvPr id="7" name="Dikdörtgen 6"/>
          <p:cNvSpPr/>
          <p:nvPr/>
        </p:nvSpPr>
        <p:spPr>
          <a:xfrm>
            <a:off x="4418550" y="2352726"/>
            <a:ext cx="6096000" cy="1631216"/>
          </a:xfrm>
          <a:prstGeom prst="rect">
            <a:avLst/>
          </a:prstGeom>
        </p:spPr>
        <p:txBody>
          <a:bodyPr>
            <a:spAutoFit/>
          </a:bodyPr>
          <a:lstStyle/>
          <a:p>
            <a:pPr marL="800100" lvl="1" indent="-342900" algn="just">
              <a:buFont typeface="Wingdings" panose="05000000000000000000" pitchFamily="2" charset="2"/>
              <a:buChar char="§"/>
            </a:pPr>
            <a:r>
              <a:rPr lang="tr-TR" sz="2000" dirty="0" smtClean="0"/>
              <a:t>hizmet yönetimi,</a:t>
            </a:r>
          </a:p>
          <a:p>
            <a:pPr marL="800100" lvl="1" indent="-342900" algn="just">
              <a:buFont typeface="Wingdings" panose="05000000000000000000" pitchFamily="2" charset="2"/>
              <a:buChar char="§"/>
            </a:pPr>
            <a:r>
              <a:rPr lang="tr-TR" sz="2000" dirty="0" smtClean="0"/>
              <a:t>çevre yönetimi,</a:t>
            </a:r>
          </a:p>
          <a:p>
            <a:pPr marL="800100" lvl="1" indent="-342900" algn="just">
              <a:buFont typeface="Wingdings" panose="05000000000000000000" pitchFamily="2" charset="2"/>
              <a:buChar char="§"/>
            </a:pPr>
            <a:r>
              <a:rPr lang="tr-TR" sz="2000" dirty="0" smtClean="0"/>
              <a:t>yönetim danışmanlığı,</a:t>
            </a:r>
          </a:p>
          <a:p>
            <a:pPr marL="800100" lvl="1" indent="-342900" algn="just">
              <a:buFont typeface="Wingdings" panose="05000000000000000000" pitchFamily="2" charset="2"/>
              <a:buChar char="§"/>
            </a:pPr>
            <a:r>
              <a:rPr lang="tr-TR" sz="2000" dirty="0" smtClean="0"/>
              <a:t>mineral </a:t>
            </a:r>
            <a:r>
              <a:rPr lang="tr-TR" sz="2000" dirty="0"/>
              <a:t>ve artık </a:t>
            </a:r>
            <a:r>
              <a:rPr lang="tr-TR" sz="2000" dirty="0" smtClean="0"/>
              <a:t>yönetimi,</a:t>
            </a:r>
          </a:p>
          <a:p>
            <a:pPr marL="800100" lvl="1" indent="-342900" algn="just">
              <a:buFont typeface="Wingdings" panose="05000000000000000000" pitchFamily="2" charset="2"/>
              <a:buChar char="§"/>
            </a:pPr>
            <a:r>
              <a:rPr lang="tr-TR" sz="2000" dirty="0" smtClean="0"/>
              <a:t>planlama </a:t>
            </a:r>
            <a:r>
              <a:rPr lang="tr-TR" sz="2000" dirty="0"/>
              <a:t>ve </a:t>
            </a:r>
            <a:r>
              <a:rPr lang="tr-TR" sz="2000" dirty="0" smtClean="0"/>
              <a:t>geliştirme,</a:t>
            </a:r>
          </a:p>
        </p:txBody>
      </p:sp>
      <p:sp>
        <p:nvSpPr>
          <p:cNvPr id="8" name="Dikdörtgen 7"/>
          <p:cNvSpPr/>
          <p:nvPr/>
        </p:nvSpPr>
        <p:spPr>
          <a:xfrm>
            <a:off x="2468109" y="3983942"/>
            <a:ext cx="3280228" cy="1323439"/>
          </a:xfrm>
          <a:prstGeom prst="rect">
            <a:avLst/>
          </a:prstGeom>
        </p:spPr>
        <p:txBody>
          <a:bodyPr wrap="square">
            <a:spAutoFit/>
          </a:bodyPr>
          <a:lstStyle/>
          <a:p>
            <a:pPr marL="800100" lvl="1" indent="-342900">
              <a:buFont typeface="Wingdings" panose="05000000000000000000" pitchFamily="2" charset="2"/>
              <a:buChar char="§"/>
            </a:pPr>
            <a:r>
              <a:rPr lang="tr-TR" sz="2000" dirty="0"/>
              <a:t>fabrika ve makine,</a:t>
            </a:r>
          </a:p>
          <a:p>
            <a:pPr marL="800100" lvl="1" indent="-342900">
              <a:buFont typeface="Wingdings" panose="05000000000000000000" pitchFamily="2" charset="2"/>
              <a:buChar char="§"/>
            </a:pPr>
            <a:r>
              <a:rPr lang="tr-TR" sz="2000" dirty="0"/>
              <a:t>proje yönetimi,</a:t>
            </a:r>
          </a:p>
          <a:p>
            <a:pPr marL="800100" lvl="1" indent="-342900">
              <a:buFont typeface="Wingdings" panose="05000000000000000000" pitchFamily="2" charset="2"/>
              <a:buChar char="§"/>
            </a:pPr>
            <a:r>
              <a:rPr lang="tr-TR" sz="2000" dirty="0"/>
              <a:t>konut ve kırsal alan değerlemeleridir.</a:t>
            </a:r>
          </a:p>
        </p:txBody>
      </p:sp>
    </p:spTree>
    <p:extLst>
      <p:ext uri="{BB962C8B-B14F-4D97-AF65-F5344CB8AC3E}">
        <p14:creationId xmlns:p14="http://schemas.microsoft.com/office/powerpoint/2010/main" val="17316486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13079" y="1179143"/>
            <a:ext cx="8517837" cy="4468903"/>
          </a:xfrm>
        </p:spPr>
        <p:txBody>
          <a:bodyPr anchor="t">
            <a:noAutofit/>
          </a:bodyPr>
          <a:lstStyle/>
          <a:p>
            <a:pPr marL="0" indent="0" algn="ctr">
              <a:buNone/>
            </a:pPr>
            <a:r>
              <a:rPr lang="tr-TR" sz="1400" b="1" dirty="0"/>
              <a:t>Kaynaklar</a:t>
            </a:r>
          </a:p>
          <a:p>
            <a:pPr algn="just"/>
            <a:r>
              <a:rPr lang="tr-TR" sz="1400" dirty="0"/>
              <a:t>Amca, F., 2016. Gayrimenkul Değerlemesi ve Denizli Merkezde Bir Uygulama, Pamukkale Üniversitesi Sosyal Bilimler Enstitüsü Yüksek Lisans Tezi, Denizli.</a:t>
            </a:r>
          </a:p>
          <a:p>
            <a:pPr algn="just"/>
            <a:endParaRPr lang="tr-TR" sz="1400" dirty="0"/>
          </a:p>
          <a:p>
            <a:pPr algn="just"/>
            <a:r>
              <a:rPr lang="tr-TR" sz="1400" dirty="0"/>
              <a:t>Güngör, E., 1999. Gayrimenkul ve Değerlemesi ve Türkiye’de Sermaye Piyasalarında Gayrimenkul Ekspertiz Şirketlerine Yönelik Düzenlemeler Yapılmasına İlişkin Öneriler</a:t>
            </a:r>
          </a:p>
          <a:p>
            <a:pPr algn="just"/>
            <a:endParaRPr lang="tr-TR" sz="1400" dirty="0"/>
          </a:p>
          <a:p>
            <a:pPr algn="just"/>
            <a:r>
              <a:rPr lang="tr-TR" sz="1400" dirty="0"/>
              <a:t>RICS, 2013. </a:t>
            </a:r>
            <a:r>
              <a:rPr lang="fi-FI" sz="1400" dirty="0"/>
              <a:t>Web Sitesi: http://www.rics.org/uk/about-rics/who-we-are/history/, Erişim Tarihi: 18.05.2013.</a:t>
            </a:r>
            <a:endParaRPr lang="tr-TR" sz="1400" dirty="0"/>
          </a:p>
          <a:p>
            <a:pPr algn="just"/>
            <a:endParaRPr lang="tr-TR" sz="1400" dirty="0"/>
          </a:p>
          <a:p>
            <a:pPr algn="just"/>
            <a:r>
              <a:rPr lang="tr-TR" sz="1400" dirty="0" err="1"/>
              <a:t>Tanrıvermiş</a:t>
            </a:r>
            <a:r>
              <a:rPr lang="tr-TR" sz="1400" dirty="0"/>
              <a:t>, H. 2017. Gayrimenkul Değerleme Esasları. SPL Sermaye Piyasası Lisanslama Sicil ve Eğitim Kuruluşu, Lisanslama Sınavları Çalışma Kitapları Ders Kodu: 1014 (Konut Değerleme Sınavı, Gayrimenkul Değerleme Sınavı), Ankara.</a:t>
            </a:r>
          </a:p>
          <a:p>
            <a:pPr algn="just"/>
            <a:endParaRPr lang="tr-TR" sz="1400" dirty="0"/>
          </a:p>
          <a:p>
            <a:pPr algn="just"/>
            <a:r>
              <a:rPr lang="tr-TR" sz="1400" dirty="0"/>
              <a:t>Türeoğlu, Z. E., 2009. Konut Finansmanı Sisteminde Taşınmaz (Gayrimenkul) Değerlemesi, Sermaye Piyasası Kurulu Yayını, </a:t>
            </a:r>
            <a:r>
              <a:rPr lang="tr-TR" sz="1400" dirty="0" err="1"/>
              <a:t>Syf</a:t>
            </a:r>
            <a:r>
              <a:rPr lang="tr-TR" sz="1400" dirty="0"/>
              <a:t> 42-44, İstanbul.</a:t>
            </a: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smtClean="0">
              <a:latin typeface="Arial" panose="020B0604020202020204" pitchFamily="34" charset="0"/>
              <a:cs typeface="Arial" panose="020B0604020202020204" pitchFamily="34" charset="0"/>
            </a:endParaRPr>
          </a:p>
          <a:p>
            <a:pPr algn="just">
              <a:lnSpc>
                <a:spcPct val="100000"/>
              </a:lnSpc>
              <a:buClr>
                <a:srgbClr val="000099"/>
              </a:buClr>
              <a:buFont typeface="Wingdings" panose="05000000000000000000" pitchFamily="2" charset="2"/>
              <a:buChar char="q"/>
            </a:pPr>
            <a:endParaRPr lang="tr-TR" sz="2000" dirty="0">
              <a:latin typeface="Arial" panose="020B0604020202020204" pitchFamily="34" charset="0"/>
              <a:cs typeface="Arial" panose="020B0604020202020204" pitchFamily="34" charset="0"/>
            </a:endParaRPr>
          </a:p>
        </p:txBody>
      </p:sp>
      <p:sp>
        <p:nvSpPr>
          <p:cNvPr id="4" name="Unvan 3"/>
          <p:cNvSpPr>
            <a:spLocks noGrp="1"/>
          </p:cNvSpPr>
          <p:nvPr>
            <p:ph type="title"/>
          </p:nvPr>
        </p:nvSpPr>
        <p:spPr/>
        <p:txBody>
          <a:bodyPr/>
          <a:lstStyle/>
          <a:p>
            <a:r>
              <a:rPr lang="tr-TR" dirty="0" smtClean="0"/>
              <a:t>  </a:t>
            </a:r>
            <a:endParaRPr lang="en-US" dirty="0"/>
          </a:p>
        </p:txBody>
      </p:sp>
    </p:spTree>
    <p:extLst>
      <p:ext uri="{BB962C8B-B14F-4D97-AF65-F5344CB8AC3E}">
        <p14:creationId xmlns:p14="http://schemas.microsoft.com/office/powerpoint/2010/main" val="34252071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25637</TotalTime>
  <Words>648</Words>
  <Application>Microsoft Office PowerPoint</Application>
  <PresentationFormat>Ekran Gösterisi (4:3)</PresentationFormat>
  <Paragraphs>89</Paragraphs>
  <Slides>9</Slides>
  <Notes>0</Notes>
  <HiddenSlides>0</HiddenSlides>
  <MMClips>0</MMClips>
  <ScaleCrop>false</ScaleCrop>
  <HeadingPairs>
    <vt:vector size="4" baseType="variant">
      <vt:variant>
        <vt:lpstr>Tema</vt:lpstr>
      </vt:variant>
      <vt:variant>
        <vt:i4>3</vt:i4>
      </vt:variant>
      <vt:variant>
        <vt:lpstr>Slayt Başlıkları</vt:lpstr>
      </vt:variant>
      <vt:variant>
        <vt:i4>9</vt:i4>
      </vt:variant>
    </vt:vector>
  </HeadingPairs>
  <TitlesOfParts>
    <vt:vector size="12" baseType="lpstr">
      <vt:lpstr>ekonomi</vt:lpstr>
      <vt:lpstr>1_Rics</vt:lpstr>
      <vt:lpstr>h.t.</vt:lpstr>
      <vt:lpstr>PowerPoint Sunusu</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asus</cp:lastModifiedBy>
  <cp:revision>933</cp:revision>
  <cp:lastPrinted>2016-10-24T07:53:35Z</cp:lastPrinted>
  <dcterms:created xsi:type="dcterms:W3CDTF">2016-09-18T09:35:24Z</dcterms:created>
  <dcterms:modified xsi:type="dcterms:W3CDTF">2020-02-19T13:59:15Z</dcterms:modified>
</cp:coreProperties>
</file>