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5"/>
  </p:notesMasterIdLst>
  <p:sldIdLst>
    <p:sldId id="611" r:id="rId2"/>
    <p:sldId id="487" r:id="rId3"/>
    <p:sldId id="488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RZU COLERI CIHAN" initials="ACC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0D09"/>
    <a:srgbClr val="FF5050"/>
  </p:clrMru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9338" autoAdjust="0"/>
    <p:restoredTop sz="94660"/>
  </p:normalViewPr>
  <p:slideViewPr>
    <p:cSldViewPr>
      <p:cViewPr>
        <p:scale>
          <a:sx n="80" d="100"/>
          <a:sy n="80" d="100"/>
        </p:scale>
        <p:origin x="-852" y="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BCE1CB-8182-4EFC-B8F0-659B0E633FF8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832DDF-24DF-42B2-80F9-E0C7EEF74EE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48478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u="sng" dirty="0" smtClean="0">
                <a:solidFill>
                  <a:srgbClr val="FF0000"/>
                </a:solidFill>
              </a:rPr>
              <a:t>E-HAYVANLARLA TAŞINAN, ARTHROPODLARLA  TAŞINAN VE TOPRAK KAYNAKLI MİKROBİYAL HASTALIKLAR</a:t>
            </a:r>
            <a:endParaRPr lang="tr-TR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>
          <a:xfrm>
            <a:off x="250825" y="277813"/>
            <a:ext cx="8642350" cy="5588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sz="2000" b="1" dirty="0" smtClean="0">
                <a:solidFill>
                  <a:srgbClr val="FF0000"/>
                </a:solidFill>
              </a:rPr>
              <a:t>I) Hayvanlarla, Arthropodlarla Taşınan ve Toprak Kaynaklı Hastalıklar</a:t>
            </a:r>
            <a:br>
              <a:rPr lang="tr-TR" sz="2000" b="1" dirty="0" smtClean="0">
                <a:solidFill>
                  <a:srgbClr val="FF0000"/>
                </a:solidFill>
              </a:rPr>
            </a:br>
            <a:endParaRPr lang="tr-TR" sz="2000" b="1" dirty="0" smtClean="0">
              <a:solidFill>
                <a:srgbClr val="FF0000"/>
              </a:solidFill>
            </a:endParaRPr>
          </a:p>
        </p:txBody>
      </p:sp>
      <p:sp>
        <p:nvSpPr>
          <p:cNvPr id="228355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376363"/>
            <a:ext cx="8229600" cy="5005387"/>
          </a:xfrm>
        </p:spPr>
        <p:txBody>
          <a:bodyPr>
            <a:normAutofit/>
          </a:bodyPr>
          <a:lstStyle/>
          <a:p>
            <a:pPr eaLnBrk="1" hangingPunct="1"/>
            <a:r>
              <a:rPr lang="tr-TR" sz="2000" b="1" dirty="0" smtClean="0">
                <a:solidFill>
                  <a:srgbClr val="FFFF66"/>
                </a:solidFill>
                <a:effectLst/>
              </a:rPr>
              <a:t>Hayvanlar aracılığıyla taşınan</a:t>
            </a:r>
          </a:p>
          <a:p>
            <a:pPr lvl="1" eaLnBrk="1" hangingPunct="1"/>
            <a:r>
              <a:rPr lang="tr-TR" sz="2000" b="1" dirty="0" smtClean="0">
                <a:effectLst/>
              </a:rPr>
              <a:t>Kuduz</a:t>
            </a:r>
          </a:p>
          <a:p>
            <a:pPr lvl="1" eaLnBrk="1" hangingPunct="1"/>
            <a:r>
              <a:rPr lang="tr-TR" sz="2000" b="1" dirty="0" smtClean="0">
                <a:effectLst/>
              </a:rPr>
              <a:t>Hantavirüs Pulmoner sendromu</a:t>
            </a:r>
          </a:p>
          <a:p>
            <a:r>
              <a:rPr lang="tr-TR" sz="2000" b="1" dirty="0" smtClean="0">
                <a:solidFill>
                  <a:srgbClr val="FFFF66"/>
                </a:solidFill>
                <a:effectLst/>
              </a:rPr>
              <a:t>Arthropodlar aracılığıyla taşınan </a:t>
            </a:r>
            <a:r>
              <a:rPr lang="tr-TR" sz="2000" b="1" dirty="0" smtClean="0">
                <a:solidFill>
                  <a:srgbClr val="FFFF66"/>
                </a:solidFill>
              </a:rPr>
              <a:t>hastalıklar</a:t>
            </a:r>
            <a:endParaRPr lang="tr-TR" sz="2000" b="1" dirty="0" smtClean="0">
              <a:solidFill>
                <a:srgbClr val="FFFF66"/>
              </a:solidFill>
              <a:effectLst/>
            </a:endParaRPr>
          </a:p>
          <a:p>
            <a:pPr lvl="1" eaLnBrk="1" hangingPunct="1"/>
            <a:r>
              <a:rPr lang="tr-TR" sz="2000" b="1" dirty="0" smtClean="0">
                <a:effectLst/>
              </a:rPr>
              <a:t>Riketsiyal hastalıklar</a:t>
            </a:r>
          </a:p>
          <a:p>
            <a:pPr lvl="1" eaLnBrk="1" hangingPunct="1"/>
            <a:r>
              <a:rPr lang="tr-TR" sz="2000" b="1" dirty="0" smtClean="0">
                <a:effectLst/>
              </a:rPr>
              <a:t>Lyme hastalığı</a:t>
            </a:r>
          </a:p>
          <a:p>
            <a:pPr lvl="1" eaLnBrk="1" hangingPunct="1"/>
            <a:r>
              <a:rPr lang="tr-TR" sz="2000" b="1" dirty="0" smtClean="0">
                <a:effectLst/>
              </a:rPr>
              <a:t>Malarya (Sıtma)</a:t>
            </a:r>
          </a:p>
          <a:p>
            <a:pPr lvl="1" eaLnBrk="1" hangingPunct="1"/>
            <a:r>
              <a:rPr lang="tr-TR" sz="2000" b="1" dirty="0" smtClean="0">
                <a:effectLst/>
              </a:rPr>
              <a:t>Batı Nil virüsü</a:t>
            </a:r>
          </a:p>
          <a:p>
            <a:pPr lvl="1" eaLnBrk="1" hangingPunct="1"/>
            <a:r>
              <a:rPr lang="tr-TR" sz="2000" b="1" dirty="0" smtClean="0">
                <a:effectLst/>
              </a:rPr>
              <a:t>Veba</a:t>
            </a:r>
          </a:p>
          <a:p>
            <a:pPr eaLnBrk="1" hangingPunct="1"/>
            <a:r>
              <a:rPr lang="tr-TR" sz="2000" b="1" dirty="0" smtClean="0">
                <a:solidFill>
                  <a:srgbClr val="FFFF66"/>
                </a:solidFill>
                <a:effectLst/>
              </a:rPr>
              <a:t>Toprak kaynaklı hastalıklar</a:t>
            </a:r>
          </a:p>
          <a:p>
            <a:pPr lvl="1" eaLnBrk="1" hangingPunct="1"/>
            <a:r>
              <a:rPr lang="tr-TR" sz="2000" b="1" dirty="0" smtClean="0">
                <a:effectLst/>
              </a:rPr>
              <a:t>Patojenik funguslar</a:t>
            </a:r>
          </a:p>
          <a:p>
            <a:pPr lvl="1" eaLnBrk="1" hangingPunct="1"/>
            <a:r>
              <a:rPr lang="tr-TR" sz="2000" b="1" dirty="0" smtClean="0">
                <a:effectLst/>
              </a:rPr>
              <a:t>Tetanoz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01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77813"/>
            <a:ext cx="8642350" cy="5588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sz="2000" b="1" dirty="0" smtClean="0">
                <a:solidFill>
                  <a:srgbClr val="FF0000"/>
                </a:solidFill>
              </a:rPr>
              <a:t>I) Hayvanlarla, Arthropodlarla Taşınan ve Toprak Kaynaklı </a:t>
            </a:r>
            <a:r>
              <a:rPr lang="tr-TR" sz="2000" dirty="0" smtClean="0">
                <a:solidFill>
                  <a:srgbClr val="FF0000"/>
                </a:solidFill>
              </a:rPr>
              <a:t>Hastalıklar</a:t>
            </a:r>
            <a:br>
              <a:rPr lang="tr-TR" sz="2000" dirty="0" smtClean="0">
                <a:solidFill>
                  <a:srgbClr val="FF0000"/>
                </a:solidFill>
              </a:rPr>
            </a:br>
            <a:endParaRPr lang="tr-TR" sz="2000" b="1" dirty="0" smtClean="0">
              <a:solidFill>
                <a:srgbClr val="FF0000"/>
              </a:solidFill>
            </a:endParaRPr>
          </a:p>
        </p:txBody>
      </p:sp>
      <p:sp>
        <p:nvSpPr>
          <p:cNvPr id="229379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125538"/>
            <a:ext cx="8569325" cy="5472112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tr-TR" sz="2000" b="1" dirty="0" smtClean="0">
                <a:effectLst/>
              </a:rPr>
              <a:t>Çağlar boyunca </a:t>
            </a:r>
            <a:r>
              <a:rPr lang="tr-TR" sz="2000" b="1" dirty="0" smtClean="0">
                <a:solidFill>
                  <a:srgbClr val="FFFF66"/>
                </a:solidFill>
                <a:effectLst/>
              </a:rPr>
              <a:t>malarya</a:t>
            </a:r>
            <a:r>
              <a:rPr lang="tr-TR" sz="2000" b="1" dirty="0" smtClean="0">
                <a:effectLst/>
              </a:rPr>
              <a:t> ve </a:t>
            </a:r>
            <a:r>
              <a:rPr lang="tr-TR" sz="2000" b="1" dirty="0" smtClean="0">
                <a:solidFill>
                  <a:srgbClr val="FFFF66"/>
                </a:solidFill>
                <a:effectLst/>
              </a:rPr>
              <a:t>veba</a:t>
            </a:r>
            <a:r>
              <a:rPr lang="tr-TR" sz="2000" b="1" dirty="0" smtClean="0">
                <a:effectLst/>
              </a:rPr>
              <a:t> milyonlarca kişiyi öldürmüş, insanlık tarihi ve evrimini etkilemiştir.</a:t>
            </a:r>
          </a:p>
          <a:p>
            <a:pPr eaLnBrk="1" hangingPunct="1"/>
            <a:endParaRPr lang="tr-TR" sz="2000" b="1" dirty="0" smtClean="0">
              <a:effectLst/>
            </a:endParaRPr>
          </a:p>
          <a:p>
            <a:pPr eaLnBrk="1" hangingPunct="1"/>
            <a:r>
              <a:rPr lang="tr-TR" sz="2000" b="1" dirty="0" smtClean="0">
                <a:effectLst/>
              </a:rPr>
              <a:t>Vektör kökenli olan </a:t>
            </a:r>
            <a:r>
              <a:rPr lang="tr-TR" sz="2000" b="1" dirty="0" smtClean="0">
                <a:solidFill>
                  <a:srgbClr val="FFFF66"/>
                </a:solidFill>
                <a:effectLst/>
              </a:rPr>
              <a:t>Lyme</a:t>
            </a:r>
            <a:r>
              <a:rPr lang="tr-TR" sz="2000" b="1" dirty="0" smtClean="0">
                <a:effectLst/>
              </a:rPr>
              <a:t> hastalığı, </a:t>
            </a:r>
            <a:r>
              <a:rPr lang="tr-TR" sz="2000" b="1" dirty="0" smtClean="0">
                <a:solidFill>
                  <a:srgbClr val="FFFF66"/>
                </a:solidFill>
                <a:effectLst/>
              </a:rPr>
              <a:t>kanamalı akciğer sendromu</a:t>
            </a:r>
            <a:r>
              <a:rPr lang="tr-TR" sz="2000" b="1" dirty="0" smtClean="0">
                <a:effectLst/>
              </a:rPr>
              <a:t> ve </a:t>
            </a:r>
            <a:r>
              <a:rPr lang="tr-TR" sz="2000" b="1" dirty="0" smtClean="0">
                <a:solidFill>
                  <a:srgbClr val="FFFF66"/>
                </a:solidFill>
                <a:effectLst/>
              </a:rPr>
              <a:t>Batı Nil ateşi</a:t>
            </a:r>
            <a:r>
              <a:rPr lang="tr-TR" sz="2000" b="1" dirty="0" smtClean="0">
                <a:effectLst/>
              </a:rPr>
              <a:t> gelişmiş ülkelerde bile hala sorundur.</a:t>
            </a:r>
          </a:p>
          <a:p>
            <a:pPr eaLnBrk="1" hangingPunct="1"/>
            <a:endParaRPr lang="tr-TR" sz="2000" b="1" dirty="0" smtClean="0">
              <a:effectLst/>
            </a:endParaRPr>
          </a:p>
          <a:p>
            <a:pPr eaLnBrk="1" hangingPunct="1"/>
            <a:r>
              <a:rPr lang="tr-TR" sz="2000" b="1" dirty="0" smtClean="0">
                <a:effectLst/>
              </a:rPr>
              <a:t>Bu hastalıklar insan olmayan rezervuarlar içerirler. Bu grup hastalık etmenleri için insan </a:t>
            </a:r>
            <a:r>
              <a:rPr lang="tr-TR" sz="2000" b="1" dirty="0" smtClean="0">
                <a:solidFill>
                  <a:srgbClr val="FFFF66"/>
                </a:solidFill>
                <a:effectLst/>
              </a:rPr>
              <a:t>rastlantısal</a:t>
            </a:r>
            <a:r>
              <a:rPr lang="tr-TR" sz="2000" b="1" dirty="0" smtClean="0">
                <a:effectLst/>
              </a:rPr>
              <a:t> konak olduğu kadar malaryada olduğu gibi </a:t>
            </a:r>
            <a:r>
              <a:rPr lang="tr-TR" sz="2000" b="1" dirty="0" smtClean="0">
                <a:solidFill>
                  <a:srgbClr val="FFFF66"/>
                </a:solidFill>
                <a:effectLst/>
              </a:rPr>
              <a:t>hastalık kaynağı</a:t>
            </a:r>
            <a:r>
              <a:rPr lang="tr-TR" sz="2000" b="1" dirty="0" smtClean="0">
                <a:effectLst/>
              </a:rPr>
              <a:t> olarak da iş görür.</a:t>
            </a:r>
          </a:p>
          <a:p>
            <a:pPr eaLnBrk="1" hangingPunct="1"/>
            <a:endParaRPr lang="tr-TR" sz="2000" b="1" dirty="0" smtClean="0">
              <a:effectLst/>
            </a:endParaRPr>
          </a:p>
          <a:p>
            <a:pPr eaLnBrk="1" hangingPunct="1"/>
            <a:r>
              <a:rPr lang="tr-TR" sz="2000" b="1" dirty="0" smtClean="0">
                <a:solidFill>
                  <a:srgbClr val="FFFF66"/>
                </a:solidFill>
                <a:effectLst/>
              </a:rPr>
              <a:t>Tetanoz</a:t>
            </a:r>
            <a:r>
              <a:rPr lang="tr-TR" sz="2000" b="1" dirty="0" smtClean="0">
                <a:effectLst/>
              </a:rPr>
              <a:t> önlenebilen bir hastalık olmasına rağmen hala önemini korumaktadır.</a:t>
            </a:r>
          </a:p>
          <a:p>
            <a:pPr eaLnBrk="1" hangingPunct="1"/>
            <a:endParaRPr lang="tr-TR" sz="2000" b="1" dirty="0" smtClean="0">
              <a:effectLst/>
            </a:endParaRPr>
          </a:p>
          <a:p>
            <a:pPr eaLnBrk="1" hangingPunct="1"/>
            <a:r>
              <a:rPr lang="tr-TR" sz="2000" b="1" dirty="0" smtClean="0">
                <a:solidFill>
                  <a:srgbClr val="FFFF66"/>
                </a:solidFill>
                <a:effectLst/>
              </a:rPr>
              <a:t>Zoonoz</a:t>
            </a:r>
            <a:r>
              <a:rPr lang="tr-TR" sz="2000" b="1" dirty="0" smtClean="0">
                <a:effectLst/>
              </a:rPr>
              <a:t>: Temas, ısırılma veya aerosollerle insanlara bulaşan hayvan hastalığı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4347</TotalTime>
  <Words>141</Words>
  <Application>Microsoft Office PowerPoint</Application>
  <PresentationFormat>On-screen Show 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Apex</vt:lpstr>
      <vt:lpstr>E-HAYVANLARLA TAŞINAN, ARTHROPODLARLA  TAŞINAN VE TOPRAK KAYNAKLI MİKROBİYAL HASTALIKLAR</vt:lpstr>
      <vt:lpstr>I) Hayvanlarla, Arthropodlarla Taşınan ve Toprak Kaynaklı Hastalıklar </vt:lpstr>
      <vt:lpstr>I) Hayvanlarla, Arthropodlarla Taşınan ve Toprak Kaynaklı Hastalıklar </vt:lpstr>
    </vt:vector>
  </TitlesOfParts>
  <Company>BIYOLOJI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 431</dc:title>
  <dc:creator>ARZU COLERI CIHAN</dc:creator>
  <cp:lastModifiedBy>ARZU</cp:lastModifiedBy>
  <cp:revision>498</cp:revision>
  <dcterms:created xsi:type="dcterms:W3CDTF">2014-09-17T10:19:17Z</dcterms:created>
  <dcterms:modified xsi:type="dcterms:W3CDTF">2017-01-31T21:41:37Z</dcterms:modified>
</cp:coreProperties>
</file>