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"/>
  </p:notesMasterIdLst>
  <p:sldIdLst>
    <p:sldId id="611" r:id="rId2"/>
    <p:sldId id="487" r:id="rId3"/>
    <p:sldId id="48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solidFill>
                  <a:srgbClr val="FF0000"/>
                </a:solidFill>
              </a:rPr>
              <a:t>E-HAYVANLARLA TAŞINAN, ARTHROPODLARLA  TAŞINAN VE TOPRAK KAYNAKLI MİKROBİYAL HASTALIKLAR</a:t>
            </a:r>
            <a:endParaRPr lang="tr-TR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rgbClr val="FF0000"/>
                </a:solidFill>
              </a:rPr>
              <a:t>I) Hayvanlarla, Arthropodlarla Taşınan ve Toprak Kaynaklı Hastalıklar</a:t>
            </a:r>
            <a:br>
              <a:rPr lang="tr-TR" sz="2000" b="1" dirty="0" smtClean="0">
                <a:solidFill>
                  <a:srgbClr val="FF0000"/>
                </a:solidFill>
              </a:rPr>
            </a:br>
            <a:endParaRPr lang="tr-TR" sz="2000" b="1" dirty="0" smtClean="0">
              <a:solidFill>
                <a:srgbClr val="FF0000"/>
              </a:solidFill>
            </a:endParaRPr>
          </a:p>
        </p:txBody>
      </p:sp>
      <p:sp>
        <p:nvSpPr>
          <p:cNvPr id="22835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6363"/>
            <a:ext cx="8229600" cy="5005387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000" b="1" dirty="0" smtClean="0">
                <a:solidFill>
                  <a:srgbClr val="FFFF66"/>
                </a:solidFill>
                <a:effectLst/>
              </a:rPr>
              <a:t>Hayvanlar aracılığıyla taşınan</a:t>
            </a:r>
          </a:p>
          <a:p>
            <a:pPr lvl="1" eaLnBrk="1" hangingPunct="1"/>
            <a:r>
              <a:rPr lang="tr-TR" sz="2000" b="1" dirty="0" smtClean="0">
                <a:effectLst/>
              </a:rPr>
              <a:t>Kuduz</a:t>
            </a:r>
          </a:p>
          <a:p>
            <a:pPr lvl="1" eaLnBrk="1" hangingPunct="1"/>
            <a:r>
              <a:rPr lang="tr-TR" sz="2000" b="1" dirty="0" smtClean="0">
                <a:effectLst/>
              </a:rPr>
              <a:t>Hantavirüs Pulmoner sendromu</a:t>
            </a:r>
          </a:p>
          <a:p>
            <a:r>
              <a:rPr lang="tr-TR" sz="2000" b="1" dirty="0" smtClean="0">
                <a:solidFill>
                  <a:srgbClr val="FFFF66"/>
                </a:solidFill>
                <a:effectLst/>
              </a:rPr>
              <a:t>Arthropodlar aracılığıyla taşınan </a:t>
            </a:r>
            <a:r>
              <a:rPr lang="tr-TR" sz="2000" b="1" dirty="0" smtClean="0">
                <a:solidFill>
                  <a:srgbClr val="FFFF66"/>
                </a:solidFill>
              </a:rPr>
              <a:t>hastalıklar</a:t>
            </a:r>
            <a:endParaRPr lang="tr-TR" sz="2000" b="1" dirty="0" smtClean="0">
              <a:solidFill>
                <a:srgbClr val="FFFF66"/>
              </a:solidFill>
              <a:effectLst/>
            </a:endParaRPr>
          </a:p>
          <a:p>
            <a:pPr lvl="1" eaLnBrk="1" hangingPunct="1"/>
            <a:r>
              <a:rPr lang="tr-TR" sz="2000" b="1" dirty="0" smtClean="0">
                <a:effectLst/>
              </a:rPr>
              <a:t>Riketsiyal hastalıklar</a:t>
            </a:r>
          </a:p>
          <a:p>
            <a:pPr lvl="1" eaLnBrk="1" hangingPunct="1"/>
            <a:r>
              <a:rPr lang="tr-TR" sz="2000" b="1" dirty="0" smtClean="0">
                <a:effectLst/>
              </a:rPr>
              <a:t>Lyme hastalığı</a:t>
            </a:r>
          </a:p>
          <a:p>
            <a:pPr lvl="1" eaLnBrk="1" hangingPunct="1"/>
            <a:r>
              <a:rPr lang="tr-TR" sz="2000" b="1" dirty="0" smtClean="0">
                <a:effectLst/>
              </a:rPr>
              <a:t>Malarya (Sıtma)</a:t>
            </a:r>
          </a:p>
          <a:p>
            <a:pPr lvl="1" eaLnBrk="1" hangingPunct="1"/>
            <a:r>
              <a:rPr lang="tr-TR" sz="2000" b="1" dirty="0" smtClean="0">
                <a:effectLst/>
              </a:rPr>
              <a:t>Batı Nil virüsü</a:t>
            </a:r>
          </a:p>
          <a:p>
            <a:pPr lvl="1" eaLnBrk="1" hangingPunct="1"/>
            <a:r>
              <a:rPr lang="tr-TR" sz="2000" b="1" dirty="0" smtClean="0">
                <a:effectLst/>
              </a:rPr>
              <a:t>Veba</a:t>
            </a:r>
          </a:p>
          <a:p>
            <a:pPr eaLnBrk="1" hangingPunct="1"/>
            <a:r>
              <a:rPr lang="tr-TR" sz="2000" b="1" dirty="0" smtClean="0">
                <a:solidFill>
                  <a:srgbClr val="FFFF66"/>
                </a:solidFill>
                <a:effectLst/>
              </a:rPr>
              <a:t>Toprak kaynaklı hastalıklar</a:t>
            </a:r>
          </a:p>
          <a:p>
            <a:pPr lvl="1" eaLnBrk="1" hangingPunct="1"/>
            <a:r>
              <a:rPr lang="tr-TR" sz="2000" b="1" dirty="0" smtClean="0">
                <a:effectLst/>
              </a:rPr>
              <a:t>Patojenik funguslar</a:t>
            </a:r>
          </a:p>
          <a:p>
            <a:pPr lvl="1" eaLnBrk="1" hangingPunct="1"/>
            <a:r>
              <a:rPr lang="tr-TR" sz="2000" b="1" dirty="0" smtClean="0">
                <a:effectLst/>
              </a:rPr>
              <a:t>Tetanoz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55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000" b="1" dirty="0" smtClean="0">
                <a:solidFill>
                  <a:srgbClr val="FF0000"/>
                </a:solidFill>
              </a:rPr>
              <a:t>I) Hayvanlarla, Arthropodlarla Taşınan ve Toprak Kaynaklı </a:t>
            </a:r>
            <a:r>
              <a:rPr lang="tr-TR" sz="2000" dirty="0" smtClean="0">
                <a:solidFill>
                  <a:srgbClr val="FF0000"/>
                </a:solidFill>
              </a:rPr>
              <a:t>Hastalıklar</a:t>
            </a:r>
            <a:br>
              <a:rPr lang="tr-TR" sz="2000" dirty="0" smtClean="0">
                <a:solidFill>
                  <a:srgbClr val="FF0000"/>
                </a:solidFill>
              </a:rPr>
            </a:br>
            <a:endParaRPr lang="tr-TR" sz="2000" b="1" dirty="0" smtClean="0">
              <a:solidFill>
                <a:srgbClr val="FF0000"/>
              </a:solidFill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569325" cy="54721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000" b="1" dirty="0" smtClean="0">
                <a:effectLst/>
              </a:rPr>
              <a:t>Çağlar boyunca </a:t>
            </a:r>
            <a:r>
              <a:rPr lang="tr-TR" sz="2000" b="1" dirty="0" smtClean="0">
                <a:solidFill>
                  <a:srgbClr val="FFFF66"/>
                </a:solidFill>
                <a:effectLst/>
              </a:rPr>
              <a:t>malarya</a:t>
            </a:r>
            <a:r>
              <a:rPr lang="tr-TR" sz="2000" b="1" dirty="0" smtClean="0">
                <a:effectLst/>
              </a:rPr>
              <a:t> ve </a:t>
            </a:r>
            <a:r>
              <a:rPr lang="tr-TR" sz="2000" b="1" dirty="0" smtClean="0">
                <a:solidFill>
                  <a:srgbClr val="FFFF66"/>
                </a:solidFill>
                <a:effectLst/>
              </a:rPr>
              <a:t>veba</a:t>
            </a:r>
            <a:r>
              <a:rPr lang="tr-TR" sz="2000" b="1" dirty="0" smtClean="0">
                <a:effectLst/>
              </a:rPr>
              <a:t> milyonlarca kişiyi öldürmüş, insanlık tarihi ve evrimini etkilemiştir.</a:t>
            </a:r>
          </a:p>
          <a:p>
            <a:pPr eaLnBrk="1" hangingPunct="1"/>
            <a:endParaRPr lang="tr-TR" sz="2000" b="1" dirty="0" smtClean="0">
              <a:effectLst/>
            </a:endParaRPr>
          </a:p>
          <a:p>
            <a:pPr eaLnBrk="1" hangingPunct="1"/>
            <a:r>
              <a:rPr lang="tr-TR" sz="2000" b="1" dirty="0" smtClean="0">
                <a:effectLst/>
              </a:rPr>
              <a:t>Vektör kökenli olan </a:t>
            </a:r>
            <a:r>
              <a:rPr lang="tr-TR" sz="2000" b="1" dirty="0" smtClean="0">
                <a:solidFill>
                  <a:srgbClr val="FFFF66"/>
                </a:solidFill>
                <a:effectLst/>
              </a:rPr>
              <a:t>Lyme</a:t>
            </a:r>
            <a:r>
              <a:rPr lang="tr-TR" sz="2000" b="1" dirty="0" smtClean="0">
                <a:effectLst/>
              </a:rPr>
              <a:t> hastalığı, </a:t>
            </a:r>
            <a:r>
              <a:rPr lang="tr-TR" sz="2000" b="1" dirty="0" smtClean="0">
                <a:solidFill>
                  <a:srgbClr val="FFFF66"/>
                </a:solidFill>
                <a:effectLst/>
              </a:rPr>
              <a:t>kanamalı akciğer sendromu</a:t>
            </a:r>
            <a:r>
              <a:rPr lang="tr-TR" sz="2000" b="1" dirty="0" smtClean="0">
                <a:effectLst/>
              </a:rPr>
              <a:t> ve </a:t>
            </a:r>
            <a:r>
              <a:rPr lang="tr-TR" sz="2000" b="1" dirty="0" smtClean="0">
                <a:solidFill>
                  <a:srgbClr val="FFFF66"/>
                </a:solidFill>
                <a:effectLst/>
              </a:rPr>
              <a:t>Batı Nil ateşi</a:t>
            </a:r>
            <a:r>
              <a:rPr lang="tr-TR" sz="2000" b="1" dirty="0" smtClean="0">
                <a:effectLst/>
              </a:rPr>
              <a:t> gelişmiş ülkelerde bile hala sorundur.</a:t>
            </a:r>
          </a:p>
          <a:p>
            <a:pPr eaLnBrk="1" hangingPunct="1"/>
            <a:endParaRPr lang="tr-TR" sz="2000" b="1" dirty="0" smtClean="0">
              <a:effectLst/>
            </a:endParaRPr>
          </a:p>
          <a:p>
            <a:pPr eaLnBrk="1" hangingPunct="1"/>
            <a:r>
              <a:rPr lang="tr-TR" sz="2000" b="1" dirty="0" smtClean="0">
                <a:effectLst/>
              </a:rPr>
              <a:t>Bu hastalıklar insan olmayan rezervuarlar içerirler. Bu grup hastalık etmenleri için insan </a:t>
            </a:r>
            <a:r>
              <a:rPr lang="tr-TR" sz="2000" b="1" dirty="0" smtClean="0">
                <a:solidFill>
                  <a:srgbClr val="FFFF66"/>
                </a:solidFill>
                <a:effectLst/>
              </a:rPr>
              <a:t>rastlantısal</a:t>
            </a:r>
            <a:r>
              <a:rPr lang="tr-TR" sz="2000" b="1" dirty="0" smtClean="0">
                <a:effectLst/>
              </a:rPr>
              <a:t> konak olduğu kadar malaryada olduğu gibi </a:t>
            </a:r>
            <a:r>
              <a:rPr lang="tr-TR" sz="2000" b="1" dirty="0" smtClean="0">
                <a:solidFill>
                  <a:srgbClr val="FFFF66"/>
                </a:solidFill>
                <a:effectLst/>
              </a:rPr>
              <a:t>hastalık kaynağı</a:t>
            </a:r>
            <a:r>
              <a:rPr lang="tr-TR" sz="2000" b="1" dirty="0" smtClean="0">
                <a:effectLst/>
              </a:rPr>
              <a:t> olarak da iş görür.</a:t>
            </a:r>
          </a:p>
          <a:p>
            <a:pPr eaLnBrk="1" hangingPunct="1"/>
            <a:endParaRPr lang="tr-TR" sz="2000" b="1" dirty="0" smtClean="0">
              <a:effectLst/>
            </a:endParaRPr>
          </a:p>
          <a:p>
            <a:pPr eaLnBrk="1" hangingPunct="1"/>
            <a:r>
              <a:rPr lang="tr-TR" sz="2000" b="1" dirty="0" smtClean="0">
                <a:solidFill>
                  <a:srgbClr val="FFFF66"/>
                </a:solidFill>
                <a:effectLst/>
              </a:rPr>
              <a:t>Tetanoz</a:t>
            </a:r>
            <a:r>
              <a:rPr lang="tr-TR" sz="2000" b="1" dirty="0" smtClean="0">
                <a:effectLst/>
              </a:rPr>
              <a:t> önlenebilen bir hastalık olmasına rağmen hala önemini korumaktadır.</a:t>
            </a:r>
          </a:p>
          <a:p>
            <a:pPr eaLnBrk="1" hangingPunct="1"/>
            <a:endParaRPr lang="tr-TR" sz="2000" b="1" dirty="0" smtClean="0">
              <a:effectLst/>
            </a:endParaRPr>
          </a:p>
          <a:p>
            <a:pPr eaLnBrk="1" hangingPunct="1"/>
            <a:r>
              <a:rPr lang="tr-TR" sz="2000" b="1" dirty="0" smtClean="0">
                <a:solidFill>
                  <a:srgbClr val="FFFF66"/>
                </a:solidFill>
                <a:effectLst/>
              </a:rPr>
              <a:t>Zoonoz</a:t>
            </a:r>
            <a:r>
              <a:rPr lang="tr-TR" sz="2000" b="1" dirty="0" smtClean="0">
                <a:effectLst/>
              </a:rPr>
              <a:t>: Temas, ısırılma veya aerosollerle insanlara bulaşan hayvan hastalığı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141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E-HAYVANLARLA TAŞINAN, ARTHROPODLARLA  TAŞINAN VE TOPRAK KAYNAKLI MİKROBİYAL HASTALIKLAR</vt:lpstr>
      <vt:lpstr>I) Hayvanlarla, Arthropodlarla Taşınan ve Toprak Kaynaklı Hastalıklar </vt:lpstr>
      <vt:lpstr>I) Hayvanlarla, Arthropodlarla Taşınan ve Toprak Kaynaklı Hastalıklar 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2017-01-31T21:41:37Z</dcterms:modified>
</cp:coreProperties>
</file>