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7" r:id="rId7"/>
    <p:sldId id="268" r:id="rId8"/>
    <p:sldId id="269" r:id="rId9"/>
    <p:sldId id="279" r:id="rId10"/>
    <p:sldId id="280" r:id="rId11"/>
    <p:sldId id="28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AE23074-1543-47E2-9D8D-7EE9E6129A83}" type="datetimeFigureOut">
              <a:rPr lang="tr-TR" smtClean="0"/>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8BB35C-969C-4FC5-A3A2-2452F9DE9FF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23074-1543-47E2-9D8D-7EE9E6129A83}" type="datetimeFigureOut">
              <a:rPr lang="tr-TR" smtClean="0"/>
              <a:t>08.04.2018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8BB35C-969C-4FC5-A3A2-2452F9DE9FF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764704"/>
            <a:ext cx="7992888" cy="4524315"/>
          </a:xfrm>
          <a:prstGeom prst="rect">
            <a:avLst/>
          </a:prstGeom>
          <a:noFill/>
        </p:spPr>
        <p:txBody>
          <a:bodyPr wrap="square" rtlCol="0">
            <a:spAutoFit/>
          </a:bodyPr>
          <a:lstStyle/>
          <a:p>
            <a:pPr algn="just"/>
            <a:r>
              <a:rPr lang="tr-TR" sz="2400" b="1" dirty="0" smtClean="0"/>
              <a:t>DİNAMİK </a:t>
            </a:r>
            <a:r>
              <a:rPr lang="tr-TR" sz="2400" b="1" dirty="0" smtClean="0"/>
              <a:t>METAMORFİZMA   </a:t>
            </a:r>
          </a:p>
          <a:p>
            <a:pPr algn="just"/>
            <a:endParaRPr lang="tr-TR" sz="2400" dirty="0"/>
          </a:p>
          <a:p>
            <a:pPr algn="just"/>
            <a:r>
              <a:rPr lang="tr-TR" sz="2400" dirty="0" err="1" smtClean="0"/>
              <a:t>Dislokasyon</a:t>
            </a:r>
            <a:r>
              <a:rPr lang="tr-TR" sz="2400" dirty="0"/>
              <a:t>, </a:t>
            </a:r>
            <a:r>
              <a:rPr lang="tr-TR" sz="2400" dirty="0" err="1"/>
              <a:t>kataklastik</a:t>
            </a:r>
            <a:r>
              <a:rPr lang="tr-TR" sz="2400" dirty="0"/>
              <a:t> adı da verilen dinamik </a:t>
            </a:r>
            <a:r>
              <a:rPr lang="tr-TR" sz="2400" dirty="0" err="1"/>
              <a:t>metamorfizma</a:t>
            </a:r>
            <a:r>
              <a:rPr lang="tr-TR" sz="2400" dirty="0"/>
              <a:t>  </a:t>
            </a:r>
            <a:r>
              <a:rPr lang="tr-TR" sz="2400" dirty="0" err="1"/>
              <a:t>kontakt</a:t>
            </a:r>
            <a:r>
              <a:rPr lang="tr-TR" sz="2400" dirty="0"/>
              <a:t> </a:t>
            </a:r>
            <a:r>
              <a:rPr lang="tr-TR" sz="2400" dirty="0" err="1"/>
              <a:t>metamorfizma</a:t>
            </a:r>
            <a:r>
              <a:rPr lang="tr-TR" sz="2400" dirty="0"/>
              <a:t> gibi lokal (yersel) bir </a:t>
            </a:r>
            <a:r>
              <a:rPr lang="tr-TR" sz="2400" dirty="0" err="1"/>
              <a:t>metamorfizma</a:t>
            </a:r>
            <a:r>
              <a:rPr lang="tr-TR" sz="2400" dirty="0"/>
              <a:t> türüdür. Yerkabuğunda fay ve </a:t>
            </a:r>
            <a:r>
              <a:rPr lang="tr-TR" sz="2400" dirty="0" err="1"/>
              <a:t>şaryaj</a:t>
            </a:r>
            <a:r>
              <a:rPr lang="tr-TR" sz="2400" dirty="0"/>
              <a:t> </a:t>
            </a:r>
            <a:r>
              <a:rPr lang="tr-TR" sz="2400" dirty="0" err="1"/>
              <a:t>zonlarında</a:t>
            </a:r>
            <a:r>
              <a:rPr lang="tr-TR" sz="2400" dirty="0"/>
              <a:t> görülür</a:t>
            </a:r>
            <a:r>
              <a:rPr lang="tr-TR" sz="2400" dirty="0" smtClean="0"/>
              <a:t>.</a:t>
            </a:r>
          </a:p>
          <a:p>
            <a:pPr algn="just"/>
            <a:endParaRPr lang="tr-TR" sz="2400" dirty="0"/>
          </a:p>
          <a:p>
            <a:pPr algn="just"/>
            <a:r>
              <a:rPr lang="tr-TR" sz="2400" dirty="0"/>
              <a:t>Orojenik bölgelerde kırılma, kıvrılma ve akmaya neden olan basınçlar etkisiyle kayaçlarda veya kayaç oluşturan minerallerde ortaya çıkan deformasyon bunların elastikiyet sınırını geçerse, kayaç veya mineraller mekanik deformasyona </a:t>
            </a:r>
            <a:r>
              <a:rPr lang="tr-TR" sz="2400" dirty="0" smtClean="0"/>
              <a:t>uğrar, </a:t>
            </a:r>
            <a:r>
              <a:rPr lang="tr-TR" sz="2400" dirty="0"/>
              <a:t>kırılır ve ufalanırlar. Bu süreçte </a:t>
            </a:r>
            <a:r>
              <a:rPr lang="tr-TR" sz="2400" i="1" dirty="0" err="1"/>
              <a:t>kataklaz</a:t>
            </a:r>
            <a:r>
              <a:rPr lang="tr-TR" sz="2400" i="1" dirty="0"/>
              <a:t> </a:t>
            </a:r>
            <a:r>
              <a:rPr lang="tr-TR" sz="2400" dirty="0"/>
              <a:t>ve </a:t>
            </a:r>
            <a:r>
              <a:rPr lang="tr-TR" sz="2400" dirty="0" err="1"/>
              <a:t>kataklaz</a:t>
            </a:r>
            <a:r>
              <a:rPr lang="tr-TR" sz="2400" dirty="0"/>
              <a:t> sonucunda </a:t>
            </a:r>
            <a:r>
              <a:rPr lang="tr-TR" sz="2400" i="1" dirty="0" err="1"/>
              <a:t>kataklastik</a:t>
            </a:r>
            <a:r>
              <a:rPr lang="tr-TR" sz="2400" i="1" dirty="0"/>
              <a:t> kayaçlar</a:t>
            </a:r>
            <a:r>
              <a:rPr lang="tr-TR" sz="2400" dirty="0"/>
              <a:t> oluşur</a:t>
            </a:r>
            <a:r>
              <a:rPr lang="tr-TR" sz="2400" dirty="0" smtClean="0"/>
              <a:t>.</a:t>
            </a:r>
            <a:endParaRPr lang="tr-T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45251" y="457200"/>
            <a:ext cx="8093306" cy="3477875"/>
          </a:xfrm>
          <a:prstGeom prst="rect">
            <a:avLst/>
          </a:prstGeom>
          <a:noFill/>
          <a:ln w="9525">
            <a:noFill/>
            <a:miter lim="800000"/>
            <a:headEnd/>
            <a:tailEnd/>
          </a:ln>
        </p:spPr>
        <p:txBody>
          <a:bodyPr wrap="none">
            <a:spAutoFit/>
          </a:bodyPr>
          <a:lstStyle/>
          <a:p>
            <a:pPr algn="just"/>
            <a:r>
              <a:rPr lang="tr-TR" sz="2000" b="1" dirty="0" err="1"/>
              <a:t>Kataklastik</a:t>
            </a:r>
            <a:r>
              <a:rPr lang="tr-TR" sz="2000" b="1" dirty="0"/>
              <a:t> Doku: </a:t>
            </a:r>
            <a:r>
              <a:rPr lang="tr-TR" sz="2000" dirty="0" err="1"/>
              <a:t>Kataklaza</a:t>
            </a:r>
            <a:r>
              <a:rPr lang="tr-TR" sz="2000" dirty="0"/>
              <a:t> uğrayan kayaç bileşenlerinin kırılmış olduğu,</a:t>
            </a:r>
          </a:p>
          <a:p>
            <a:pPr algn="just"/>
            <a:r>
              <a:rPr lang="tr-TR" sz="2000" dirty="0"/>
              <a:t>minerallerin büküldüğü, eğildiği, ikiz lamellerin kırılma ve kaymalarla </a:t>
            </a:r>
          </a:p>
          <a:p>
            <a:pPr algn="just"/>
            <a:r>
              <a:rPr lang="tr-TR" sz="2000" dirty="0"/>
              <a:t>ötelendiği görülür (Şekil 5A). Kuvarslarda kuvvetli bir dalgalı sönme gözlenir. </a:t>
            </a:r>
          </a:p>
          <a:p>
            <a:pPr algn="just"/>
            <a:r>
              <a:rPr lang="tr-TR" sz="2000" dirty="0"/>
              <a:t>Mineral sınırlarında yer alan ufalanmaların varlığı görülür. </a:t>
            </a:r>
            <a:r>
              <a:rPr lang="tr-TR" sz="2000" dirty="0" err="1"/>
              <a:t>Kataklazın</a:t>
            </a:r>
            <a:r>
              <a:rPr lang="tr-TR" sz="2000" dirty="0"/>
              <a:t> </a:t>
            </a:r>
          </a:p>
          <a:p>
            <a:pPr algn="just"/>
            <a:r>
              <a:rPr lang="tr-TR" sz="2000" dirty="0"/>
              <a:t>başlangıç safhasını karakterize eden bir dokusal özelliktir. </a:t>
            </a:r>
          </a:p>
          <a:p>
            <a:pPr algn="just"/>
            <a:endParaRPr lang="tr-TR" sz="2000" dirty="0"/>
          </a:p>
          <a:p>
            <a:pPr algn="just"/>
            <a:r>
              <a:rPr lang="tr-TR" sz="2000" b="1" dirty="0" err="1"/>
              <a:t>Mörter</a:t>
            </a:r>
            <a:r>
              <a:rPr lang="tr-TR" sz="2000" b="1" dirty="0"/>
              <a:t> Doku</a:t>
            </a:r>
            <a:r>
              <a:rPr lang="tr-TR" sz="2000" dirty="0" smtClean="0"/>
              <a:t>: </a:t>
            </a:r>
            <a:r>
              <a:rPr lang="tr-TR" sz="2000" dirty="0" err="1" smtClean="0"/>
              <a:t>Kataklaza</a:t>
            </a:r>
            <a:r>
              <a:rPr lang="tr-TR" sz="2000" dirty="0" smtClean="0"/>
              <a:t> </a:t>
            </a:r>
            <a:r>
              <a:rPr lang="tr-TR" sz="2000" dirty="0"/>
              <a:t>uğrayan kayaç bileşenleri kenar ve köşelerinden</a:t>
            </a:r>
          </a:p>
          <a:p>
            <a:pPr algn="just"/>
            <a:r>
              <a:rPr lang="tr-TR" sz="2000" dirty="0"/>
              <a:t> itibaren parçalanır, ufalanır ve yuvarlak bir görünüm alır (Şekil 5B). </a:t>
            </a:r>
          </a:p>
          <a:p>
            <a:pPr algn="just"/>
            <a:r>
              <a:rPr lang="tr-TR" sz="2000" dirty="0"/>
              <a:t>Tam olarak ufalanmamış büyük mineral parçalarına </a:t>
            </a:r>
            <a:r>
              <a:rPr lang="tr-TR" sz="2000" dirty="0" err="1"/>
              <a:t>porfiroklast</a:t>
            </a:r>
            <a:r>
              <a:rPr lang="tr-TR" sz="2000" dirty="0"/>
              <a:t> adı verilir. </a:t>
            </a:r>
          </a:p>
          <a:p>
            <a:pPr algn="just"/>
            <a:r>
              <a:rPr lang="tr-TR" sz="2000" dirty="0"/>
              <a:t>Bu dokuda </a:t>
            </a:r>
            <a:r>
              <a:rPr lang="tr-TR" sz="2000" dirty="0" err="1"/>
              <a:t>porfiroklast</a:t>
            </a:r>
            <a:r>
              <a:rPr lang="tr-TR" sz="2000" dirty="0"/>
              <a:t> miktarı ufalanma sonucu oluşan küçük taneli </a:t>
            </a:r>
          </a:p>
          <a:p>
            <a:pPr algn="just"/>
            <a:r>
              <a:rPr lang="tr-TR" sz="2000" dirty="0" err="1"/>
              <a:t>matriksten</a:t>
            </a:r>
            <a:r>
              <a:rPr lang="tr-TR" sz="2000" dirty="0"/>
              <a:t> daha fazladır.</a:t>
            </a:r>
            <a:endParaRPr lang="en-US" sz="2000" dirty="0"/>
          </a:p>
        </p:txBody>
      </p:sp>
      <p:pic>
        <p:nvPicPr>
          <p:cNvPr id="25603" name="Picture 5"/>
          <p:cNvPicPr>
            <a:picLocks noChangeAspect="1" noChangeArrowheads="1"/>
          </p:cNvPicPr>
          <p:nvPr/>
        </p:nvPicPr>
        <p:blipFill>
          <a:blip r:embed="rId2" cstate="print"/>
          <a:srcRect/>
          <a:stretch>
            <a:fillRect/>
          </a:stretch>
        </p:blipFill>
        <p:spPr bwMode="auto">
          <a:xfrm>
            <a:off x="3707904" y="4005064"/>
            <a:ext cx="2524125" cy="254317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295275" y="609600"/>
            <a:ext cx="8066567" cy="2862322"/>
          </a:xfrm>
          <a:prstGeom prst="rect">
            <a:avLst/>
          </a:prstGeom>
          <a:noFill/>
          <a:ln w="9525">
            <a:noFill/>
            <a:miter lim="800000"/>
            <a:headEnd/>
            <a:tailEnd/>
          </a:ln>
        </p:spPr>
        <p:txBody>
          <a:bodyPr wrap="none">
            <a:spAutoFit/>
          </a:bodyPr>
          <a:lstStyle/>
          <a:p>
            <a:r>
              <a:rPr lang="tr-TR" sz="2000" b="1" dirty="0" err="1"/>
              <a:t>Porfiroklastik</a:t>
            </a:r>
            <a:r>
              <a:rPr lang="tr-TR" sz="2000" b="1" dirty="0"/>
              <a:t> Doku</a:t>
            </a:r>
            <a:r>
              <a:rPr lang="tr-TR" sz="2000" b="1" dirty="0" smtClean="0"/>
              <a:t>: </a:t>
            </a:r>
            <a:r>
              <a:rPr lang="tr-TR" sz="2000" dirty="0" err="1" smtClean="0"/>
              <a:t>Kataklaz</a:t>
            </a:r>
            <a:r>
              <a:rPr lang="tr-TR" sz="2000" dirty="0" smtClean="0"/>
              <a:t> </a:t>
            </a:r>
            <a:r>
              <a:rPr lang="tr-TR" sz="2000" dirty="0"/>
              <a:t>etkisinin artması ile </a:t>
            </a:r>
            <a:r>
              <a:rPr lang="tr-TR" sz="2000" dirty="0" err="1"/>
              <a:t>mörter</a:t>
            </a:r>
            <a:r>
              <a:rPr lang="tr-TR" sz="2000" dirty="0"/>
              <a:t> dokusundan</a:t>
            </a:r>
          </a:p>
          <a:p>
            <a:r>
              <a:rPr lang="tr-TR" sz="2000" dirty="0"/>
              <a:t> </a:t>
            </a:r>
            <a:r>
              <a:rPr lang="tr-TR" sz="2000" dirty="0" err="1"/>
              <a:t>porfiroklastik</a:t>
            </a:r>
            <a:r>
              <a:rPr lang="tr-TR" sz="2000" dirty="0"/>
              <a:t> dokuya geçilir (Şekil 5c). Kırılma sonucu küçük parçalardan </a:t>
            </a:r>
          </a:p>
          <a:p>
            <a:r>
              <a:rPr lang="tr-TR" sz="2000" dirty="0"/>
              <a:t>oluşan </a:t>
            </a:r>
            <a:r>
              <a:rPr lang="tr-TR" sz="2000" dirty="0" err="1"/>
              <a:t>matriksin</a:t>
            </a:r>
            <a:r>
              <a:rPr lang="tr-TR" sz="2000" dirty="0"/>
              <a:t> miktarına göre daha fazladır. </a:t>
            </a:r>
            <a:r>
              <a:rPr lang="tr-TR" sz="2000" dirty="0" err="1"/>
              <a:t>Porfiroklastlar</a:t>
            </a:r>
            <a:r>
              <a:rPr lang="tr-TR" sz="2000" dirty="0"/>
              <a:t> daha yuvarlak, </a:t>
            </a:r>
          </a:p>
          <a:p>
            <a:r>
              <a:rPr lang="tr-TR" sz="2000" dirty="0"/>
              <a:t>merceksi bir görünümdedir.</a:t>
            </a:r>
          </a:p>
          <a:p>
            <a:endParaRPr lang="tr-TR" sz="2000" b="1" dirty="0"/>
          </a:p>
          <a:p>
            <a:r>
              <a:rPr lang="tr-TR" sz="2000" b="1" dirty="0" err="1"/>
              <a:t>Milonit</a:t>
            </a:r>
            <a:r>
              <a:rPr lang="tr-TR" sz="2000" b="1" dirty="0"/>
              <a:t> Doku</a:t>
            </a:r>
            <a:r>
              <a:rPr lang="tr-TR" sz="2000" dirty="0"/>
              <a:t>: </a:t>
            </a:r>
            <a:r>
              <a:rPr lang="tr-TR" sz="2000" dirty="0" err="1"/>
              <a:t>Kataklazın</a:t>
            </a:r>
            <a:r>
              <a:rPr lang="tr-TR" sz="2000" dirty="0"/>
              <a:t> en etkili olduğu durumlarda ortaya çıkan </a:t>
            </a:r>
          </a:p>
          <a:p>
            <a:r>
              <a:rPr lang="tr-TR" sz="2000" dirty="0"/>
              <a:t>dokusal özelliktir. Kayaç bileşenleri tamamen ufalanmıştır (Şekil 5d).</a:t>
            </a:r>
          </a:p>
          <a:p>
            <a:r>
              <a:rPr lang="tr-TR" sz="2000" dirty="0"/>
              <a:t> Kayaç çok küçük tanelidir. Kayaçta dağınık durumda çok az miktarda </a:t>
            </a:r>
          </a:p>
          <a:p>
            <a:r>
              <a:rPr lang="tr-TR" sz="2000" dirty="0"/>
              <a:t>küçük </a:t>
            </a:r>
            <a:r>
              <a:rPr lang="tr-TR" sz="2000" dirty="0" err="1"/>
              <a:t>porfiroklastların</a:t>
            </a:r>
            <a:r>
              <a:rPr lang="tr-TR" sz="2000" dirty="0"/>
              <a:t> </a:t>
            </a:r>
            <a:r>
              <a:rPr lang="tr-TR" sz="2000" dirty="0" err="1"/>
              <a:t>varlığıda</a:t>
            </a:r>
            <a:r>
              <a:rPr lang="tr-TR" sz="2000" dirty="0"/>
              <a:t> gözlenebilir. </a:t>
            </a:r>
            <a:endParaRPr lang="en-US" sz="2000" dirty="0"/>
          </a:p>
        </p:txBody>
      </p:sp>
      <p:pic>
        <p:nvPicPr>
          <p:cNvPr id="26627" name="Picture 5"/>
          <p:cNvPicPr>
            <a:picLocks noChangeAspect="1" noChangeArrowheads="1"/>
          </p:cNvPicPr>
          <p:nvPr/>
        </p:nvPicPr>
        <p:blipFill>
          <a:blip r:embed="rId2" cstate="print"/>
          <a:srcRect/>
          <a:stretch>
            <a:fillRect/>
          </a:stretch>
        </p:blipFill>
        <p:spPr bwMode="auto">
          <a:xfrm>
            <a:off x="3200400" y="3581400"/>
            <a:ext cx="2686050" cy="2543175"/>
          </a:xfrm>
          <a:prstGeom prst="rect">
            <a:avLst/>
          </a:prstGeom>
          <a:noFill/>
          <a:ln w="9525">
            <a:noFill/>
            <a:miter lim="800000"/>
            <a:headEnd/>
            <a:tailEnd/>
          </a:ln>
        </p:spPr>
      </p:pic>
      <p:pic>
        <p:nvPicPr>
          <p:cNvPr id="26628" name="Picture 6"/>
          <p:cNvPicPr>
            <a:picLocks noChangeAspect="1" noChangeArrowheads="1"/>
          </p:cNvPicPr>
          <p:nvPr/>
        </p:nvPicPr>
        <p:blipFill>
          <a:blip r:embed="rId3" cstate="print"/>
          <a:srcRect/>
          <a:stretch>
            <a:fillRect/>
          </a:stretch>
        </p:blipFill>
        <p:spPr bwMode="auto">
          <a:xfrm>
            <a:off x="762000" y="4038600"/>
            <a:ext cx="1939925" cy="1262063"/>
          </a:xfrm>
          <a:prstGeom prst="rect">
            <a:avLst/>
          </a:prstGeom>
          <a:noFill/>
          <a:ln w="9525">
            <a:noFill/>
            <a:miter lim="800000"/>
            <a:headEnd/>
            <a:tailEnd/>
          </a:ln>
        </p:spPr>
      </p:pic>
      <p:pic>
        <p:nvPicPr>
          <p:cNvPr id="26629" name="Picture 7"/>
          <p:cNvPicPr>
            <a:picLocks noChangeAspect="1" noChangeArrowheads="1"/>
          </p:cNvPicPr>
          <p:nvPr/>
        </p:nvPicPr>
        <p:blipFill>
          <a:blip r:embed="rId4" cstate="print"/>
          <a:srcRect/>
          <a:stretch>
            <a:fillRect/>
          </a:stretch>
        </p:blipFill>
        <p:spPr bwMode="auto">
          <a:xfrm>
            <a:off x="6248400" y="4191000"/>
            <a:ext cx="1931988" cy="1257300"/>
          </a:xfrm>
          <a:prstGeom prst="rect">
            <a:avLst/>
          </a:prstGeom>
          <a:noFill/>
          <a:ln w="9525">
            <a:noFill/>
            <a:miter lim="800000"/>
            <a:headEnd/>
            <a:tailEnd/>
          </a:ln>
        </p:spPr>
      </p:pic>
      <p:sp>
        <p:nvSpPr>
          <p:cNvPr id="8" name="7 Metin kutusu"/>
          <p:cNvSpPr txBox="1"/>
          <p:nvPr/>
        </p:nvSpPr>
        <p:spPr>
          <a:xfrm>
            <a:off x="6477000" y="5791200"/>
            <a:ext cx="2082800" cy="369888"/>
          </a:xfrm>
          <a:prstGeom prst="rect">
            <a:avLst/>
          </a:prstGeom>
          <a:noFill/>
        </p:spPr>
        <p:txBody>
          <a:bodyPr wrap="none">
            <a:spAutoFit/>
          </a:bodyPr>
          <a:lstStyle/>
          <a:p>
            <a:pPr>
              <a:defRPr/>
            </a:pPr>
            <a:r>
              <a:rPr lang="tr-TR" dirty="0" err="1">
                <a:solidFill>
                  <a:schemeClr val="accent2">
                    <a:lumMod val="20000"/>
                    <a:lumOff val="80000"/>
                  </a:schemeClr>
                </a:solidFill>
              </a:rPr>
              <a:t>Ultramilonit</a:t>
            </a:r>
            <a:r>
              <a:rPr lang="tr-TR" dirty="0">
                <a:solidFill>
                  <a:schemeClr val="accent2">
                    <a:lumMod val="20000"/>
                    <a:lumOff val="80000"/>
                  </a:schemeClr>
                </a:solidFill>
              </a:rPr>
              <a:t> doku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980728"/>
            <a:ext cx="7416824" cy="4524315"/>
          </a:xfrm>
          <a:prstGeom prst="rect">
            <a:avLst/>
          </a:prstGeom>
          <a:noFill/>
        </p:spPr>
        <p:txBody>
          <a:bodyPr wrap="square" rtlCol="0">
            <a:spAutoFit/>
          </a:bodyPr>
          <a:lstStyle/>
          <a:p>
            <a:pPr algn="just"/>
            <a:r>
              <a:rPr lang="tr-TR" sz="2400" dirty="0" smtClean="0"/>
              <a:t>Yerkabuğunun yüzeye yakın bölgelerinde, kayaç dayanımı aşmayacak yükseklikteki basınçlar altında (yaklaşık 1-10 km derinliklerde) kayaçlar elastik davranış gösterirler. Basınç altında kayaçlarda meydana gelen değişiklikler basınç kalktıktan sonra kaybolur ve kayaç eski şeklini alır. Ancak kayaca etki eden basınç bu bölgelerde kayaç dayanımını aşan yükseklikte ise kayaçlar kırılgan özellik gösterirler, kıvrılır ve parçalanırlar. Yerkabuğunda belirli bir derinlikten itibaren (10-15km) de kayaçlar plastik davranış sergilerler. Kayaçlardaki  şekil değişimi (deformasyon) kalıcıdır ve basınç kalktıktan sonra kayaçlar eski durumlarına dönemezler.</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620688"/>
            <a:ext cx="8136903" cy="4893647"/>
          </a:xfrm>
          <a:prstGeom prst="rect">
            <a:avLst/>
          </a:prstGeom>
          <a:noFill/>
        </p:spPr>
        <p:txBody>
          <a:bodyPr wrap="square" rtlCol="0">
            <a:spAutoFit/>
          </a:bodyPr>
          <a:lstStyle/>
          <a:p>
            <a:pPr algn="just"/>
            <a:r>
              <a:rPr lang="tr-TR" sz="2400" dirty="0"/>
              <a:t>Kayaçlarda elastik davranışın plastik davranışa geçişi sıcaklığa, ayrıca fay </a:t>
            </a:r>
            <a:r>
              <a:rPr lang="tr-TR" sz="2400" dirty="0" err="1"/>
              <a:t>zonlarında</a:t>
            </a:r>
            <a:r>
              <a:rPr lang="tr-TR" sz="2400" dirty="0"/>
              <a:t> suyun varlığına da bağlıdır. Elastik davranışın egemen olduğu derinliklerde fay </a:t>
            </a:r>
            <a:r>
              <a:rPr lang="tr-TR" sz="2400" dirty="0" err="1"/>
              <a:t>zonlarındaki</a:t>
            </a:r>
            <a:r>
              <a:rPr lang="tr-TR" sz="2400" dirty="0"/>
              <a:t> kayaçlar kırılıp, </a:t>
            </a:r>
            <a:r>
              <a:rPr lang="tr-TR" sz="2400" dirty="0" smtClean="0"/>
              <a:t>parçalanacak</a:t>
            </a:r>
            <a:r>
              <a:rPr lang="tr-TR" sz="2400" dirty="0"/>
              <a:t>, parçalanma sonucu, basıncın şiddetini de bağlı olarak tane büyüklüğü giderek küçülecektir. Derin bölgelerde sıcaklık, basınç ve ortamdaki akışkan faz etkili olacaktır. Bu bölgelerde kırılma, parçalanma yerine plastik deformasyonun etkili olması minerallerin basınca dik yönde uzunca bir biçim almasına ve kayaçların yönlü doku kazanmasına neden olacaktır. Kuvars kristalleri kırılmadan uzunca, merceksi, </a:t>
            </a:r>
            <a:r>
              <a:rPr lang="tr-TR" sz="2400" dirty="0" err="1"/>
              <a:t>şeritimsi</a:t>
            </a:r>
            <a:r>
              <a:rPr lang="tr-TR" sz="2400" dirty="0"/>
              <a:t> bir görünüm kazanacak, silikat ve mika mineralleri kuvars taneleri boyunca dizilerek kayacın yönlü doku göstermesine neden olacaktır</a:t>
            </a:r>
            <a:r>
              <a:rPr lang="tr-TR" sz="2400" dirty="0" smtClean="0"/>
              <a:t>.</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1484784"/>
            <a:ext cx="8280920" cy="2677656"/>
          </a:xfrm>
          <a:prstGeom prst="rect">
            <a:avLst/>
          </a:prstGeom>
          <a:noFill/>
        </p:spPr>
        <p:txBody>
          <a:bodyPr wrap="square" rtlCol="0">
            <a:spAutoFit/>
          </a:bodyPr>
          <a:lstStyle/>
          <a:p>
            <a:pPr algn="just"/>
            <a:r>
              <a:rPr lang="tr-TR" sz="2400" dirty="0"/>
              <a:t>Dinamik </a:t>
            </a:r>
            <a:r>
              <a:rPr lang="tr-TR" sz="2400" dirty="0" err="1"/>
              <a:t>metamorfizmada</a:t>
            </a:r>
            <a:r>
              <a:rPr lang="tr-TR" sz="2400" dirty="0"/>
              <a:t> kayaçlarda önemli bir sıcaklık yükselmesi olmaz. Sadece deformasyon esnasında blok veya kütlelerin hareketi ve birbirine sürtünme sonucu yüzeylerinde önemli olmayan ani sıcaklık yükselmesi olacaktır. En önemli basınç faktörü </a:t>
            </a:r>
            <a:r>
              <a:rPr lang="tr-TR" sz="2400" dirty="0" smtClean="0"/>
              <a:t>stres’tir</a:t>
            </a:r>
            <a:r>
              <a:rPr lang="tr-TR" sz="2400" dirty="0"/>
              <a:t>. </a:t>
            </a:r>
            <a:r>
              <a:rPr lang="tr-TR" sz="2400" dirty="0" err="1"/>
              <a:t>Kataklastik</a:t>
            </a:r>
            <a:r>
              <a:rPr lang="tr-TR" sz="2400" dirty="0"/>
              <a:t> kayaçlarda stresin yanı sıra yeniden </a:t>
            </a:r>
            <a:r>
              <a:rPr lang="tr-TR" sz="2400" dirty="0" err="1"/>
              <a:t>kristallenme</a:t>
            </a:r>
            <a:r>
              <a:rPr lang="tr-TR" sz="2400" dirty="0"/>
              <a:t> ve yeni mineral oluşum süreçleri de gelişir.</a:t>
            </a:r>
          </a:p>
          <a:p>
            <a:pPr algn="just"/>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980728"/>
            <a:ext cx="8424936" cy="4154984"/>
          </a:xfrm>
          <a:prstGeom prst="rect">
            <a:avLst/>
          </a:prstGeom>
          <a:noFill/>
        </p:spPr>
        <p:txBody>
          <a:bodyPr wrap="square" rtlCol="0">
            <a:spAutoFit/>
          </a:bodyPr>
          <a:lstStyle/>
          <a:p>
            <a:pPr algn="just"/>
            <a:r>
              <a:rPr lang="tr-TR" sz="2400" dirty="0"/>
              <a:t> </a:t>
            </a:r>
            <a:r>
              <a:rPr lang="tr-TR" sz="2400" b="1" dirty="0"/>
              <a:t>KATAKLASTİK KAYAÇLARIN SAHADA GÖSTERDİKLERİ ÖZELLİKLER </a:t>
            </a:r>
            <a:endParaRPr lang="tr-TR" sz="2400" b="1" dirty="0" smtClean="0"/>
          </a:p>
          <a:p>
            <a:pPr algn="just"/>
            <a:r>
              <a:rPr lang="tr-TR" sz="2400" b="1" dirty="0" smtClean="0"/>
              <a:t> </a:t>
            </a:r>
            <a:endParaRPr lang="tr-TR" sz="2400" dirty="0"/>
          </a:p>
          <a:p>
            <a:pPr algn="just"/>
            <a:r>
              <a:rPr lang="tr-TR" sz="2400" dirty="0" err="1"/>
              <a:t>Kataklastik</a:t>
            </a:r>
            <a:r>
              <a:rPr lang="tr-TR" sz="2400" dirty="0"/>
              <a:t> kayaçları sahada ve el örneğinde </a:t>
            </a:r>
            <a:r>
              <a:rPr lang="tr-TR" sz="2400" dirty="0" err="1" smtClean="0"/>
              <a:t>metasedimanter</a:t>
            </a:r>
            <a:r>
              <a:rPr lang="tr-TR" sz="2400" dirty="0"/>
              <a:t>, </a:t>
            </a:r>
            <a:r>
              <a:rPr lang="tr-TR" sz="2400" dirty="0" err="1" smtClean="0"/>
              <a:t>metavolkanik</a:t>
            </a:r>
            <a:r>
              <a:rPr lang="tr-TR" sz="2400" dirty="0"/>
              <a:t>, volkanik ve ince taneli </a:t>
            </a:r>
            <a:r>
              <a:rPr lang="tr-TR" sz="2400" dirty="0" err="1"/>
              <a:t>plütonik</a:t>
            </a:r>
            <a:r>
              <a:rPr lang="tr-TR" sz="2400" dirty="0"/>
              <a:t> ve damar kayaçları ile karıştırmak mümkündür. Bu kayaçları sahada ve el örneğinde tanımlanmaları zor olmasına rağmen mikroskobik incelemeler ile diğer kayaçlardan kolaylıkla ayırt edilirler. Granit ve benzeri kayaçlar </a:t>
            </a:r>
            <a:r>
              <a:rPr lang="tr-TR" sz="2400" dirty="0" err="1"/>
              <a:t>pelitik</a:t>
            </a:r>
            <a:r>
              <a:rPr lang="tr-TR" sz="2400" dirty="0"/>
              <a:t> kayaçlara oranla </a:t>
            </a:r>
            <a:r>
              <a:rPr lang="tr-TR" sz="2400" dirty="0" err="1"/>
              <a:t>kataklas</a:t>
            </a:r>
            <a:r>
              <a:rPr lang="tr-TR" sz="2400" dirty="0"/>
              <a:t> etkisini daha iyi gösterirler. Bu nedenle </a:t>
            </a:r>
            <a:r>
              <a:rPr lang="tr-TR" sz="2400" dirty="0" err="1"/>
              <a:t>kataklastik</a:t>
            </a:r>
            <a:r>
              <a:rPr lang="tr-TR" sz="2400" dirty="0"/>
              <a:t> kayaçlar </a:t>
            </a:r>
            <a:r>
              <a:rPr lang="tr-TR" sz="2400" dirty="0" err="1"/>
              <a:t>felsik</a:t>
            </a:r>
            <a:r>
              <a:rPr lang="tr-TR" sz="2400" dirty="0"/>
              <a:t>/</a:t>
            </a:r>
            <a:r>
              <a:rPr lang="tr-TR" sz="2400" dirty="0" err="1"/>
              <a:t>sialik</a:t>
            </a:r>
            <a:r>
              <a:rPr lang="tr-TR" sz="2400" dirty="0"/>
              <a:t> bileşime sahiptir. </a:t>
            </a:r>
            <a:r>
              <a:rPr lang="tr-TR" sz="2400" dirty="0" err="1"/>
              <a:t>Mafik</a:t>
            </a:r>
            <a:r>
              <a:rPr lang="tr-TR" sz="2400" dirty="0"/>
              <a:t> kayaçlardan oluşan </a:t>
            </a:r>
            <a:r>
              <a:rPr lang="tr-TR" sz="2400" dirty="0" err="1"/>
              <a:t>kataklastik</a:t>
            </a:r>
            <a:r>
              <a:rPr lang="tr-TR" sz="2400" dirty="0"/>
              <a:t> kayaçlara doğada ender olarak rastlanılır.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3" y="836712"/>
            <a:ext cx="8280920" cy="4893647"/>
          </a:xfrm>
          <a:prstGeom prst="rect">
            <a:avLst/>
          </a:prstGeom>
          <a:noFill/>
        </p:spPr>
        <p:txBody>
          <a:bodyPr wrap="square" rtlCol="0">
            <a:spAutoFit/>
          </a:bodyPr>
          <a:lstStyle/>
          <a:p>
            <a:pPr algn="just"/>
            <a:r>
              <a:rPr lang="tr-TR" sz="2400" dirty="0" err="1"/>
              <a:t>Kataklastik</a:t>
            </a:r>
            <a:r>
              <a:rPr lang="tr-TR" sz="2400" dirty="0"/>
              <a:t> kayaçların tanınmasında yardımcı olan kriterler şunlardır</a:t>
            </a:r>
            <a:r>
              <a:rPr lang="tr-TR" sz="2400" dirty="0" smtClean="0"/>
              <a:t>:</a:t>
            </a:r>
          </a:p>
          <a:p>
            <a:pPr algn="just"/>
            <a:endParaRPr lang="tr-TR" sz="2400" dirty="0"/>
          </a:p>
          <a:p>
            <a:pPr algn="just"/>
            <a:r>
              <a:rPr lang="tr-TR" sz="2400" dirty="0"/>
              <a:t>1-Kayaçta </a:t>
            </a:r>
            <a:r>
              <a:rPr lang="tr-TR" sz="2400" dirty="0" err="1"/>
              <a:t>parfiroklastların</a:t>
            </a:r>
            <a:r>
              <a:rPr lang="tr-TR" sz="2400" dirty="0"/>
              <a:t> varlığı ve yönlü dokunun görülmesi</a:t>
            </a:r>
            <a:r>
              <a:rPr lang="tr-TR" sz="2400" dirty="0" smtClean="0"/>
              <a:t>,</a:t>
            </a:r>
          </a:p>
          <a:p>
            <a:pPr algn="just"/>
            <a:endParaRPr lang="tr-TR" sz="2400" dirty="0"/>
          </a:p>
          <a:p>
            <a:pPr algn="just"/>
            <a:r>
              <a:rPr lang="tr-TR" sz="2400" dirty="0"/>
              <a:t>2-Çevre kayaçlardan dokusal farklılık gösteren kayaçların varlığı</a:t>
            </a:r>
            <a:r>
              <a:rPr lang="tr-TR" sz="2400" dirty="0" smtClean="0"/>
              <a:t>,</a:t>
            </a:r>
          </a:p>
          <a:p>
            <a:pPr algn="just"/>
            <a:endParaRPr lang="tr-TR" sz="2400" dirty="0"/>
          </a:p>
          <a:p>
            <a:pPr algn="just"/>
            <a:r>
              <a:rPr lang="tr-TR" sz="2400" dirty="0"/>
              <a:t>3-Bozunma sonucu ortaya çıkan farklılıklar veya farklı görünüme sahip kıvrımların </a:t>
            </a:r>
            <a:r>
              <a:rPr lang="tr-TR" sz="2400" dirty="0" smtClean="0"/>
              <a:t>bulunması,</a:t>
            </a:r>
          </a:p>
          <a:p>
            <a:pPr algn="just"/>
            <a:endParaRPr lang="tr-TR" sz="2400" dirty="0"/>
          </a:p>
          <a:p>
            <a:pPr algn="just"/>
            <a:r>
              <a:rPr lang="tr-TR" sz="2400" dirty="0" smtClean="0"/>
              <a:t> </a:t>
            </a:r>
            <a:r>
              <a:rPr lang="tr-TR" sz="2400" dirty="0"/>
              <a:t>4-</a:t>
            </a:r>
            <a:r>
              <a:rPr lang="tr-TR" sz="2400" dirty="0" err="1"/>
              <a:t>Mineralizasyon</a:t>
            </a:r>
            <a:r>
              <a:rPr lang="tr-TR" sz="2400" dirty="0"/>
              <a:t> ve </a:t>
            </a:r>
            <a:r>
              <a:rPr lang="tr-TR" sz="2400" dirty="0" err="1"/>
              <a:t>alterasyon</a:t>
            </a:r>
            <a:r>
              <a:rPr lang="tr-TR" sz="2400" dirty="0"/>
              <a:t> </a:t>
            </a:r>
            <a:r>
              <a:rPr lang="tr-TR" sz="2400" dirty="0" err="1"/>
              <a:t>zonlarının</a:t>
            </a:r>
            <a:r>
              <a:rPr lang="tr-TR" sz="2400" dirty="0"/>
              <a:t> varlığı: Karbonat ve silis mineralleri çoğunlukla </a:t>
            </a:r>
            <a:r>
              <a:rPr lang="tr-TR" sz="2400" dirty="0" err="1"/>
              <a:t>kataklastik</a:t>
            </a:r>
            <a:r>
              <a:rPr lang="tr-TR" sz="2400" dirty="0"/>
              <a:t> kayaçları kesen çatlak ve damar dolguları şeklinde görülür</a:t>
            </a:r>
            <a:r>
              <a:rPr lang="tr-TR" sz="2400" dirty="0" smtClean="0"/>
              <a:t>.</a:t>
            </a:r>
            <a:endParaRPr lang="tr-T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404664"/>
            <a:ext cx="8208912" cy="6001643"/>
          </a:xfrm>
          <a:prstGeom prst="rect">
            <a:avLst/>
          </a:prstGeom>
          <a:noFill/>
        </p:spPr>
        <p:txBody>
          <a:bodyPr wrap="square" rtlCol="0">
            <a:spAutoFit/>
          </a:bodyPr>
          <a:lstStyle/>
          <a:p>
            <a:pPr algn="just"/>
            <a:r>
              <a:rPr lang="tr-TR" sz="2400" b="1" dirty="0"/>
              <a:t>KATAKLASTİK KAYAÇLARIN DOKUSAL </a:t>
            </a:r>
            <a:r>
              <a:rPr lang="tr-TR" sz="2400" b="1" dirty="0" smtClean="0"/>
              <a:t>ÖZELLİKLERİ</a:t>
            </a:r>
          </a:p>
          <a:p>
            <a:pPr algn="just"/>
            <a:endParaRPr lang="tr-TR" sz="2400" dirty="0"/>
          </a:p>
          <a:p>
            <a:pPr algn="just"/>
            <a:r>
              <a:rPr lang="tr-TR" sz="2400" dirty="0"/>
              <a:t>Kırılma, parçalanma şiddet ve derecesine bağlı olarak kayaçlarda </a:t>
            </a:r>
            <a:r>
              <a:rPr lang="tr-TR" sz="2400" dirty="0" err="1"/>
              <a:t>kataklastik</a:t>
            </a:r>
            <a:r>
              <a:rPr lang="tr-TR" sz="2400" dirty="0"/>
              <a:t>, </a:t>
            </a:r>
            <a:r>
              <a:rPr lang="tr-TR" sz="2400" dirty="0" err="1"/>
              <a:t>mörter</a:t>
            </a:r>
            <a:r>
              <a:rPr lang="tr-TR" sz="2400" dirty="0"/>
              <a:t>, </a:t>
            </a:r>
            <a:r>
              <a:rPr lang="tr-TR" sz="2400" dirty="0" err="1" smtClean="0"/>
              <a:t>porfiroklastik</a:t>
            </a:r>
            <a:r>
              <a:rPr lang="tr-TR" sz="2400" dirty="0"/>
              <a:t>, </a:t>
            </a:r>
            <a:r>
              <a:rPr lang="tr-TR" sz="2400" dirty="0" err="1"/>
              <a:t>milonit</a:t>
            </a:r>
            <a:r>
              <a:rPr lang="tr-TR" sz="2400" dirty="0"/>
              <a:t> ve </a:t>
            </a:r>
            <a:r>
              <a:rPr lang="tr-TR" sz="2400" dirty="0" err="1"/>
              <a:t>ultramilonitik</a:t>
            </a:r>
            <a:r>
              <a:rPr lang="tr-TR" sz="2400" dirty="0"/>
              <a:t> doku gelişir</a:t>
            </a:r>
            <a:r>
              <a:rPr lang="tr-TR" sz="2400" dirty="0" smtClean="0"/>
              <a:t>.</a:t>
            </a:r>
          </a:p>
          <a:p>
            <a:pPr algn="just"/>
            <a:endParaRPr lang="tr-TR" sz="2400" dirty="0"/>
          </a:p>
          <a:p>
            <a:pPr algn="just"/>
            <a:r>
              <a:rPr lang="tr-TR" sz="2400" dirty="0" smtClean="0"/>
              <a:t>Mineralleri, </a:t>
            </a:r>
            <a:r>
              <a:rPr lang="tr-TR" sz="2400" dirty="0" err="1" smtClean="0"/>
              <a:t>kataklaza</a:t>
            </a:r>
            <a:r>
              <a:rPr lang="tr-TR" sz="2400" dirty="0" smtClean="0"/>
              <a:t> </a:t>
            </a:r>
            <a:r>
              <a:rPr lang="tr-TR" sz="2400" dirty="0"/>
              <a:t>karşı gösterdikleri dirence göre sınıflanabilir</a:t>
            </a:r>
            <a:r>
              <a:rPr lang="tr-TR" sz="2400" dirty="0" smtClean="0"/>
              <a:t>.</a:t>
            </a:r>
          </a:p>
          <a:p>
            <a:pPr algn="just"/>
            <a:endParaRPr lang="tr-TR" sz="2400" dirty="0"/>
          </a:p>
          <a:p>
            <a:pPr algn="just"/>
            <a:r>
              <a:rPr lang="tr-TR" sz="2400" dirty="0"/>
              <a:t>1-Kolayca deforme olan, ancak genellikle yeniden kristalleşme ile </a:t>
            </a:r>
            <a:r>
              <a:rPr lang="tr-TR" sz="2400" dirty="0" err="1"/>
              <a:t>kataklaz</a:t>
            </a:r>
            <a:r>
              <a:rPr lang="tr-TR" sz="2400" dirty="0"/>
              <a:t> izlerini hiç taşımayan veya çok az koruyabilen mineraller: Karbonat, </a:t>
            </a:r>
            <a:r>
              <a:rPr lang="tr-TR" sz="2400" dirty="0" err="1"/>
              <a:t>Epidot</a:t>
            </a:r>
            <a:r>
              <a:rPr lang="tr-TR" sz="2400" dirty="0"/>
              <a:t> ve bazı amfiboller</a:t>
            </a:r>
            <a:r>
              <a:rPr lang="tr-TR" sz="2400" dirty="0" smtClean="0"/>
              <a:t>.</a:t>
            </a:r>
          </a:p>
          <a:p>
            <a:pPr algn="just"/>
            <a:endParaRPr lang="tr-TR" sz="2400" dirty="0"/>
          </a:p>
          <a:p>
            <a:pPr algn="just"/>
            <a:r>
              <a:rPr lang="tr-TR" sz="2400" dirty="0"/>
              <a:t>2-Deforme olan ve </a:t>
            </a:r>
            <a:r>
              <a:rPr lang="tr-TR" sz="2400" dirty="0" err="1"/>
              <a:t>genelikle</a:t>
            </a:r>
            <a:r>
              <a:rPr lang="tr-TR" sz="2400" dirty="0"/>
              <a:t> yeniden kristalleşme gösteren, ancak </a:t>
            </a:r>
            <a:r>
              <a:rPr lang="tr-TR" sz="2400" dirty="0" err="1"/>
              <a:t>kataklaz</a:t>
            </a:r>
            <a:r>
              <a:rPr lang="tr-TR" sz="2400" dirty="0"/>
              <a:t> etkisini taşıyan mineraller: Birçok kuvars minerali, </a:t>
            </a:r>
            <a:r>
              <a:rPr lang="tr-TR" sz="2400" dirty="0" smtClean="0"/>
              <a:t>plajiyoklaz,granat.</a:t>
            </a:r>
            <a:endParaRPr lang="tr-T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980728"/>
            <a:ext cx="8136904" cy="2677656"/>
          </a:xfrm>
          <a:prstGeom prst="rect">
            <a:avLst/>
          </a:prstGeom>
          <a:noFill/>
        </p:spPr>
        <p:txBody>
          <a:bodyPr wrap="square" rtlCol="0">
            <a:spAutoFit/>
          </a:bodyPr>
          <a:lstStyle/>
          <a:p>
            <a:pPr algn="just"/>
            <a:r>
              <a:rPr lang="tr-TR" sz="2400" dirty="0"/>
              <a:t>Bunlara göre mineraller arasında gözlemlere dayalı olarak genel bir </a:t>
            </a:r>
            <a:r>
              <a:rPr lang="tr-TR" sz="2400" b="1" i="1" dirty="0"/>
              <a:t>''</a:t>
            </a:r>
            <a:r>
              <a:rPr lang="tr-TR" sz="2400" b="1" i="1" dirty="0" err="1"/>
              <a:t>kataklastik</a:t>
            </a:r>
            <a:r>
              <a:rPr lang="tr-TR" sz="2400" b="1" i="1" dirty="0"/>
              <a:t> reaksiyon serisi''</a:t>
            </a:r>
            <a:r>
              <a:rPr lang="tr-TR" sz="2400" dirty="0"/>
              <a:t> oluşturabilirler. Böylece önemli bazı mineraller arasında, </a:t>
            </a:r>
            <a:r>
              <a:rPr lang="tr-TR" sz="2400" dirty="0" err="1"/>
              <a:t>porfiroklast</a:t>
            </a:r>
            <a:r>
              <a:rPr lang="tr-TR" sz="2400" dirty="0"/>
              <a:t> şeklinde bulunma olasılığının ve </a:t>
            </a:r>
            <a:r>
              <a:rPr lang="tr-TR" sz="2400" dirty="0" err="1"/>
              <a:t>kataklaz</a:t>
            </a:r>
            <a:r>
              <a:rPr lang="tr-TR" sz="2400" dirty="0"/>
              <a:t> etkileri ok yönünde giderek azalır</a:t>
            </a:r>
            <a:r>
              <a:rPr lang="tr-TR" sz="2400" dirty="0" smtClean="0"/>
              <a:t>.</a:t>
            </a:r>
          </a:p>
          <a:p>
            <a:pPr algn="just"/>
            <a:endParaRPr lang="tr-TR" sz="2400" dirty="0"/>
          </a:p>
          <a:p>
            <a:pPr algn="just"/>
            <a:r>
              <a:rPr lang="tr-TR" sz="2400" dirty="0"/>
              <a:t>Granat—›</a:t>
            </a:r>
            <a:r>
              <a:rPr lang="tr-TR" sz="2400" dirty="0" err="1"/>
              <a:t>feldispat</a:t>
            </a:r>
            <a:r>
              <a:rPr lang="tr-TR" sz="2400" dirty="0"/>
              <a:t>—›kuvars—›mika</a:t>
            </a:r>
          </a:p>
          <a:p>
            <a:pPr algn="just"/>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04800" y="533400"/>
            <a:ext cx="8289449" cy="2862322"/>
          </a:xfrm>
          <a:prstGeom prst="rect">
            <a:avLst/>
          </a:prstGeom>
          <a:noFill/>
          <a:ln w="9525">
            <a:noFill/>
            <a:miter lim="800000"/>
            <a:headEnd/>
            <a:tailEnd/>
          </a:ln>
        </p:spPr>
        <p:txBody>
          <a:bodyPr wrap="none">
            <a:spAutoFit/>
          </a:bodyPr>
          <a:lstStyle/>
          <a:p>
            <a:pPr marL="342900" indent="-342900" algn="just"/>
            <a:r>
              <a:rPr lang="tr-TR" sz="2000" dirty="0"/>
              <a:t>E- Minerallerin tektonik deformasyona uğrama derecelerine göre doku türleri:</a:t>
            </a:r>
          </a:p>
          <a:p>
            <a:pPr marL="342900" indent="-342900" algn="just"/>
            <a:endParaRPr lang="tr-TR" sz="2000" dirty="0"/>
          </a:p>
          <a:p>
            <a:pPr marL="342900" indent="-342900" algn="just"/>
            <a:r>
              <a:rPr lang="tr-TR" sz="2000" dirty="0"/>
              <a:t>Dinamik </a:t>
            </a:r>
            <a:r>
              <a:rPr lang="tr-TR" sz="2000" dirty="0" err="1"/>
              <a:t>metamorfizma</a:t>
            </a:r>
            <a:r>
              <a:rPr lang="tr-TR" sz="2000" dirty="0"/>
              <a:t> sonucu kayaçlar değişik şiddette kırılma, parçalanma</a:t>
            </a:r>
          </a:p>
          <a:p>
            <a:pPr marL="342900" indent="-342900" algn="just"/>
            <a:r>
              <a:rPr lang="tr-TR" sz="2000" dirty="0"/>
              <a:t>ve ufalanmaya uğrarlar. Kayaç bileşenlerinin kenar ve köşelerinde kırılma</a:t>
            </a:r>
          </a:p>
          <a:p>
            <a:pPr marL="342900" indent="-342900" algn="just"/>
            <a:r>
              <a:rPr lang="tr-TR" sz="2000" dirty="0"/>
              <a:t>izleri mikroskop altında belirgin olarak gözlenir. Bu kırılma izlerini minerallerin </a:t>
            </a:r>
          </a:p>
          <a:p>
            <a:pPr marL="342900" indent="-342900" algn="just"/>
            <a:r>
              <a:rPr lang="tr-TR" sz="2000" dirty="0"/>
              <a:t>büyümeleri veya yeniden kristalleşmeleri esnasında kazandıkları özelliklerden</a:t>
            </a:r>
          </a:p>
          <a:p>
            <a:pPr marL="342900" indent="-342900" algn="just"/>
            <a:r>
              <a:rPr lang="tr-TR" sz="2000" dirty="0"/>
              <a:t>ayırmak çok kolaydır. Mekanik ezilme mineral oluşumundan daha sonra </a:t>
            </a:r>
          </a:p>
          <a:p>
            <a:pPr marL="342900" indent="-342900" algn="just"/>
            <a:r>
              <a:rPr lang="tr-TR" sz="2000" dirty="0"/>
              <a:t>gelişen bir süreçtir. </a:t>
            </a:r>
            <a:r>
              <a:rPr lang="tr-TR" sz="2000" dirty="0" err="1"/>
              <a:t>Kristaloblastik</a:t>
            </a:r>
            <a:r>
              <a:rPr lang="tr-TR" sz="2000" dirty="0"/>
              <a:t> dokuya kırılma / ufalanma şiddetine bağlı </a:t>
            </a:r>
          </a:p>
          <a:p>
            <a:pPr marL="342900" indent="-342900" algn="just"/>
            <a:r>
              <a:rPr lang="tr-TR" sz="2000" dirty="0"/>
              <a:t>olarak gruplamak mümkündür. Bunlar;</a:t>
            </a:r>
            <a:endParaRPr lang="en-US" sz="2000" dirty="0"/>
          </a:p>
        </p:txBody>
      </p:sp>
      <p:sp>
        <p:nvSpPr>
          <p:cNvPr id="24579" name="Text Box 3"/>
          <p:cNvSpPr txBox="1">
            <a:spLocks noChangeArrowheads="1"/>
          </p:cNvSpPr>
          <p:nvPr/>
        </p:nvSpPr>
        <p:spPr bwMode="auto">
          <a:xfrm>
            <a:off x="1143000" y="3581400"/>
            <a:ext cx="6726008" cy="646331"/>
          </a:xfrm>
          <a:prstGeom prst="rect">
            <a:avLst/>
          </a:prstGeom>
          <a:noFill/>
          <a:ln w="9525">
            <a:noFill/>
            <a:miter lim="800000"/>
            <a:headEnd/>
            <a:tailEnd/>
          </a:ln>
        </p:spPr>
        <p:txBody>
          <a:bodyPr wrap="none">
            <a:spAutoFit/>
          </a:bodyPr>
          <a:lstStyle/>
          <a:p>
            <a:r>
              <a:rPr lang="tr-TR" b="1" dirty="0"/>
              <a:t>1. </a:t>
            </a:r>
            <a:r>
              <a:rPr lang="tr-TR" b="1" dirty="0" err="1"/>
              <a:t>Kataklastik</a:t>
            </a:r>
            <a:r>
              <a:rPr lang="tr-TR" b="1" dirty="0"/>
              <a:t>,  2. </a:t>
            </a:r>
            <a:r>
              <a:rPr lang="tr-TR" b="1" dirty="0" err="1"/>
              <a:t>Mörter</a:t>
            </a:r>
            <a:r>
              <a:rPr lang="tr-TR" b="1" dirty="0"/>
              <a:t>, 3. </a:t>
            </a:r>
            <a:r>
              <a:rPr lang="tr-TR" b="1" dirty="0" err="1"/>
              <a:t>Porfiroklastik</a:t>
            </a:r>
            <a:r>
              <a:rPr lang="tr-TR" b="1" dirty="0"/>
              <a:t>, 4. </a:t>
            </a:r>
            <a:r>
              <a:rPr lang="tr-TR" b="1" dirty="0" err="1"/>
              <a:t>Milonit</a:t>
            </a:r>
            <a:r>
              <a:rPr lang="tr-TR" b="1" dirty="0"/>
              <a:t>   5. </a:t>
            </a:r>
            <a:r>
              <a:rPr lang="tr-TR" b="1" dirty="0" err="1"/>
              <a:t>Ultramilonit</a:t>
            </a:r>
            <a:endParaRPr lang="en-US" b="1" dirty="0"/>
          </a:p>
          <a:p>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840</Words>
  <Application>Microsoft Office PowerPoint</Application>
  <PresentationFormat>Ekran Gösterisi (4:3)</PresentationFormat>
  <Paragraphs>63</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Administrator</dc:creator>
  <cp:lastModifiedBy>ZKarakaş</cp:lastModifiedBy>
  <cp:revision>41</cp:revision>
  <dcterms:created xsi:type="dcterms:W3CDTF">2017-04-26T18:40:05Z</dcterms:created>
  <dcterms:modified xsi:type="dcterms:W3CDTF">2018-04-08T10:57:12Z</dcterms:modified>
</cp:coreProperties>
</file>