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72" r:id="rId3"/>
    <p:sldId id="264" r:id="rId4"/>
    <p:sldId id="273" r:id="rId5"/>
    <p:sldId id="276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B7025-59DD-4BE3-B315-A284D762B6F4}" type="datetimeFigureOut">
              <a:rPr lang="tr-TR" smtClean="0"/>
              <a:pPr/>
              <a:t>12.04.2018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58126-8B33-4E06-9F4E-10FB028FF05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tr-TR" sz="2800" dirty="0" smtClean="0"/>
              <a:t> 1-1 elektrolitlerinde iyon şiddeti konsantrasyona eşittir.</a:t>
            </a:r>
          </a:p>
          <a:p>
            <a:pPr algn="just" eaLnBrk="1" hangingPunct="1">
              <a:defRPr/>
            </a:pPr>
            <a:r>
              <a:rPr lang="tr-TR" sz="2800" dirty="0" smtClean="0"/>
              <a:t> 2-2 elektrolitlerinde iyon şiddeti konsantrasyonun 4 katıdır.</a:t>
            </a:r>
          </a:p>
          <a:p>
            <a:pPr algn="just" eaLnBrk="1" hangingPunct="1">
              <a:defRPr/>
            </a:pPr>
            <a:r>
              <a:rPr lang="tr-TR" sz="2800" dirty="0" smtClean="0"/>
              <a:t>1923 yılında </a:t>
            </a:r>
            <a:r>
              <a:rPr lang="tr-TR" sz="2800" dirty="0" err="1" smtClean="0"/>
              <a:t>Debye</a:t>
            </a:r>
            <a:r>
              <a:rPr lang="tr-TR" sz="2800" dirty="0" smtClean="0"/>
              <a:t>-</a:t>
            </a:r>
            <a:r>
              <a:rPr lang="tr-TR" sz="2800" dirty="0" err="1" smtClean="0"/>
              <a:t>Huckel</a:t>
            </a:r>
            <a:r>
              <a:rPr lang="tr-TR" sz="2800" dirty="0" smtClean="0"/>
              <a:t> çok seyreltik çözeltilerdeki iyonlar için aktiflik katsayısını hesaplamaya yarayan ampirik bir formül geliştirdiler. Bu formül:</a:t>
            </a:r>
          </a:p>
          <a:p>
            <a:pPr algn="just" eaLnBrk="1" hangingPunct="1">
              <a:defRPr/>
            </a:pPr>
            <a:endParaRPr lang="tr-TR" sz="2800" dirty="0" smtClean="0"/>
          </a:p>
          <a:p>
            <a:pPr algn="just" eaLnBrk="1" hangingPunct="1">
              <a:defRPr/>
            </a:pPr>
            <a:r>
              <a:rPr lang="tr-TR" sz="2800" dirty="0" smtClean="0"/>
              <a:t> </a:t>
            </a:r>
            <a:r>
              <a:rPr lang="tr-TR" sz="2800" dirty="0" err="1" smtClean="0"/>
              <a:t>log</a:t>
            </a:r>
            <a:r>
              <a:rPr lang="tr-TR" sz="2800" dirty="0" smtClean="0"/>
              <a:t> </a:t>
            </a:r>
            <a:r>
              <a:rPr lang="tr-TR" sz="2800" dirty="0" err="1" smtClean="0"/>
              <a:t>f</a:t>
            </a:r>
            <a:r>
              <a:rPr lang="tr-TR" sz="2800" baseline="-25000" dirty="0" err="1" smtClean="0"/>
              <a:t>z</a:t>
            </a:r>
            <a:r>
              <a:rPr lang="tr-TR" sz="2800" dirty="0" smtClean="0"/>
              <a:t> = -A.Z</a:t>
            </a:r>
            <a:r>
              <a:rPr lang="tr-TR" sz="2800" baseline="30000" dirty="0" smtClean="0"/>
              <a:t>2</a:t>
            </a:r>
            <a:r>
              <a:rPr lang="tr-TR" sz="2800" dirty="0" smtClean="0"/>
              <a:t> </a:t>
            </a:r>
            <a:r>
              <a:rPr lang="tr-TR" sz="2800" dirty="0" smtClean="0">
                <a:sym typeface="Symbol" pitchFamily="18" charset="2"/>
              </a:rPr>
              <a:t>I   </a:t>
            </a:r>
            <a:r>
              <a:rPr lang="tr-TR" sz="2800" dirty="0" err="1" smtClean="0">
                <a:sym typeface="Symbol" pitchFamily="18" charset="2"/>
              </a:rPr>
              <a:t>dir</a:t>
            </a:r>
            <a:r>
              <a:rPr lang="tr-TR" sz="2800" dirty="0" smtClean="0">
                <a:sym typeface="Symbol" pitchFamily="18" charset="2"/>
              </a:rPr>
              <a:t>. </a:t>
            </a:r>
            <a:r>
              <a:rPr lang="tr-TR" sz="2800" dirty="0" smtClean="0">
                <a:solidFill>
                  <a:srgbClr val="FF99FF"/>
                </a:solidFill>
                <a:sym typeface="Symbol" pitchFamily="18" charset="2"/>
              </a:rPr>
              <a:t>I:</a:t>
            </a:r>
            <a:r>
              <a:rPr lang="tr-TR" sz="2800" dirty="0" smtClean="0">
                <a:sym typeface="Symbol" pitchFamily="18" charset="2"/>
              </a:rPr>
              <a:t> iyonun şiddeti; </a:t>
            </a:r>
            <a:r>
              <a:rPr lang="tr-TR" sz="2800" dirty="0" smtClean="0">
                <a:solidFill>
                  <a:srgbClr val="FF99FF"/>
                </a:solidFill>
                <a:sym typeface="Symbol" pitchFamily="18" charset="2"/>
              </a:rPr>
              <a:t>z:</a:t>
            </a:r>
            <a:r>
              <a:rPr lang="tr-TR" sz="2800" dirty="0" smtClean="0">
                <a:sym typeface="Symbol" pitchFamily="18" charset="2"/>
              </a:rPr>
              <a:t> iyonun yükü</a:t>
            </a:r>
          </a:p>
          <a:p>
            <a:pPr algn="just" eaLnBrk="1" hangingPunct="1">
              <a:defRPr/>
            </a:pPr>
            <a:endParaRPr lang="tr-TR" sz="2800" dirty="0" smtClean="0">
              <a:sym typeface="Symbol" pitchFamily="18" charset="2"/>
            </a:endParaRPr>
          </a:p>
          <a:p>
            <a:pPr algn="just" eaLnBrk="1" hangingPunct="1">
              <a:buNone/>
              <a:defRPr/>
            </a:pPr>
            <a:r>
              <a:rPr lang="tr-TR" sz="2800" dirty="0" smtClean="0">
                <a:sym typeface="Symbol" pitchFamily="18" charset="2"/>
              </a:rPr>
              <a:t>  </a:t>
            </a:r>
            <a:endParaRPr lang="tr-TR" sz="2800" dirty="0" smtClean="0"/>
          </a:p>
          <a:p>
            <a:pPr eaLnBrk="1" hangingPunct="1"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8686800" cy="6248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tr-TR" sz="28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smtClean="0">
                <a:sym typeface="Symbol" pitchFamily="18" charset="2"/>
              </a:rPr>
              <a:t>A=                              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800" smtClean="0">
              <a:sym typeface="Symbol" pitchFamily="18" charset="2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smtClean="0">
                <a:sym typeface="Symbol" pitchFamily="18" charset="2"/>
              </a:rPr>
              <a:t>D: Dielektrik sabiti. Su için 25 </a:t>
            </a:r>
            <a:r>
              <a:rPr lang="tr-TR" sz="2800" baseline="30000" smtClean="0">
                <a:sym typeface="Symbol" pitchFamily="18" charset="2"/>
              </a:rPr>
              <a:t>o</a:t>
            </a:r>
            <a:r>
              <a:rPr lang="tr-TR" sz="2800" smtClean="0">
                <a:sym typeface="Symbol" pitchFamily="18" charset="2"/>
              </a:rPr>
              <a:t>C de 78.54 tür.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smtClean="0">
                <a:sym typeface="Symbol" pitchFamily="18" charset="2"/>
              </a:rPr>
              <a:t>T: </a:t>
            </a:r>
            <a:r>
              <a:rPr lang="tr-TR" sz="2800" baseline="30000" smtClean="0">
                <a:sym typeface="Symbol" pitchFamily="18" charset="2"/>
              </a:rPr>
              <a:t>o</a:t>
            </a:r>
            <a:r>
              <a:rPr lang="tr-TR" sz="2800" smtClean="0">
                <a:sym typeface="Symbol" pitchFamily="18" charset="2"/>
              </a:rPr>
              <a:t>K cinsinden mutlak sıcaklık.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smtClean="0">
                <a:sym typeface="Symbol" pitchFamily="18" charset="2"/>
              </a:rPr>
              <a:t>Bu değerler yerine konulunca A= 0.512  0.5 bulunur.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smtClean="0">
                <a:sym typeface="Symbol" pitchFamily="18" charset="2"/>
              </a:rPr>
              <a:t>I </a:t>
            </a:r>
            <a:r>
              <a:rPr lang="tr-TR" sz="2800" smtClean="0">
                <a:cs typeface="Times New Roman" pitchFamily="18" charset="0"/>
                <a:sym typeface="Symbol" pitchFamily="18" charset="2"/>
              </a:rPr>
              <a:t>&lt;</a:t>
            </a:r>
            <a:r>
              <a:rPr lang="tr-TR" sz="2800" smtClean="0">
                <a:sym typeface="Symbol" pitchFamily="18" charset="2"/>
              </a:rPr>
              <a:t> 0.001 olduğu zaman 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sz="2800" smtClean="0"/>
              <a:t>                       log f</a:t>
            </a:r>
            <a:r>
              <a:rPr lang="tr-TR" sz="2800" baseline="-25000" smtClean="0"/>
              <a:t>z</a:t>
            </a:r>
            <a:r>
              <a:rPr lang="tr-TR" sz="2800" smtClean="0"/>
              <a:t> = -A.Z</a:t>
            </a:r>
            <a:r>
              <a:rPr lang="tr-TR" sz="2800" baseline="30000" smtClean="0"/>
              <a:t>2</a:t>
            </a:r>
            <a:r>
              <a:rPr lang="tr-TR" sz="2800" smtClean="0"/>
              <a:t> </a:t>
            </a:r>
            <a:r>
              <a:rPr lang="tr-TR" sz="2800" smtClean="0">
                <a:sym typeface="Symbol" pitchFamily="18" charset="2"/>
              </a:rPr>
              <a:t>I  eşitliği kullanılır. I daha büyük olunca </a:t>
            </a:r>
            <a:r>
              <a:rPr lang="tr-TR" sz="2800" smtClean="0"/>
              <a:t>log f</a:t>
            </a:r>
            <a:r>
              <a:rPr lang="tr-TR" sz="2800" baseline="-25000" smtClean="0"/>
              <a:t>z</a:t>
            </a:r>
            <a:r>
              <a:rPr lang="tr-TR" sz="2800" smtClean="0"/>
              <a:t> = -A.Z</a:t>
            </a:r>
            <a:r>
              <a:rPr lang="tr-TR" sz="2800" baseline="30000" smtClean="0"/>
              <a:t>2</a:t>
            </a:r>
            <a:r>
              <a:rPr lang="tr-TR" sz="2800" smtClean="0"/>
              <a:t> </a:t>
            </a:r>
            <a:r>
              <a:rPr lang="tr-TR" sz="2800" smtClean="0">
                <a:sym typeface="Symbol" pitchFamily="18" charset="2"/>
              </a:rPr>
              <a:t>I  </a:t>
            </a:r>
            <a:r>
              <a:rPr lang="tr-TR" sz="5400" smtClean="0">
                <a:sym typeface="Symbol" pitchFamily="18" charset="2"/>
              </a:rPr>
              <a:t></a:t>
            </a:r>
            <a:r>
              <a:rPr lang="tr-TR" sz="2800" smtClean="0">
                <a:sym typeface="Symbol" pitchFamily="18" charset="2"/>
              </a:rPr>
              <a:t>1+ aB I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smtClean="0">
                <a:sym typeface="Symbol" pitchFamily="18" charset="2"/>
              </a:rPr>
              <a:t>A: Hidratize iyonun büyüklüğüne karşılık gelen  </a:t>
            </a:r>
            <a:r>
              <a:rPr lang="tr-TR" sz="2800" smtClean="0">
                <a:cs typeface="Times New Roman" pitchFamily="18" charset="0"/>
                <a:sym typeface="Symbol" pitchFamily="18" charset="2"/>
              </a:rPr>
              <a:t>Å</a:t>
            </a:r>
            <a:r>
              <a:rPr lang="tr-TR" sz="2800" smtClean="0">
                <a:sym typeface="Symbol" pitchFamily="18" charset="2"/>
              </a:rPr>
              <a:t> düzeyinde ifade edilen bir sayıdır ve 3 </a:t>
            </a:r>
            <a:r>
              <a:rPr lang="tr-TR" sz="2800" smtClean="0">
                <a:cs typeface="Times New Roman" pitchFamily="18" charset="0"/>
                <a:sym typeface="Symbol" pitchFamily="18" charset="2"/>
              </a:rPr>
              <a:t>Å</a:t>
            </a:r>
            <a:r>
              <a:rPr lang="tr-TR" sz="2800" smtClean="0">
                <a:sym typeface="Symbol" pitchFamily="18" charset="2"/>
              </a:rPr>
              <a:t> olarak alınır.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smtClean="0">
                <a:sym typeface="Symbol" pitchFamily="18" charset="2"/>
              </a:rPr>
              <a:t>B: Dielektrik sabiti ve sıcaklığın bir fonksiyonudur. </a:t>
            </a:r>
            <a:endParaRPr lang="en-US" sz="2800" smtClean="0">
              <a:sym typeface="Symbol" pitchFamily="18" charset="2"/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371600" y="533400"/>
          <a:ext cx="2133600" cy="1143000"/>
        </p:xfrm>
        <a:graphic>
          <a:graphicData uri="http://schemas.openxmlformats.org/presentationml/2006/ole">
            <p:oleObj spid="_x0000_s7262" name="Equation" r:id="rId3" imgW="749300" imgH="4191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81000"/>
            <a:ext cx="8686800" cy="64770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smtClean="0">
                <a:sym typeface="Symbol" pitchFamily="18" charset="2"/>
              </a:rPr>
              <a:t>B=                  25 </a:t>
            </a:r>
            <a:r>
              <a:rPr lang="tr-TR" sz="2800" baseline="30000" dirty="0" err="1" smtClean="0">
                <a:sym typeface="Symbol" pitchFamily="18" charset="2"/>
              </a:rPr>
              <a:t>o</a:t>
            </a:r>
            <a:r>
              <a:rPr lang="tr-TR" sz="2800" dirty="0" err="1" smtClean="0">
                <a:sym typeface="Symbol" pitchFamily="18" charset="2"/>
              </a:rPr>
              <a:t>C</a:t>
            </a:r>
            <a:r>
              <a:rPr lang="tr-TR" sz="2800" dirty="0" smtClean="0">
                <a:sym typeface="Symbol" pitchFamily="18" charset="2"/>
              </a:rPr>
              <a:t> de  B = 0.328 </a:t>
            </a:r>
            <a:r>
              <a:rPr lang="tr-TR" sz="2800" dirty="0" err="1" smtClean="0">
                <a:sym typeface="Symbol" pitchFamily="18" charset="2"/>
              </a:rPr>
              <a:t>dir</a:t>
            </a:r>
            <a:r>
              <a:rPr lang="tr-TR" sz="2800" dirty="0" smtClean="0">
                <a:sym typeface="Symbol" pitchFamily="18" charset="2"/>
              </a:rPr>
              <a:t>.</a:t>
            </a:r>
          </a:p>
          <a:p>
            <a:pPr eaLnBrk="1" hangingPunct="1">
              <a:defRPr/>
            </a:pPr>
            <a:endParaRPr lang="tr-TR" sz="2800" dirty="0" smtClean="0">
              <a:sym typeface="Symbol" pitchFamily="18" charset="2"/>
            </a:endParaRPr>
          </a:p>
          <a:p>
            <a:pPr eaLnBrk="1" hangingPunct="1">
              <a:defRPr/>
            </a:pPr>
            <a:r>
              <a:rPr lang="tr-TR" sz="2800" dirty="0" smtClean="0">
                <a:sym typeface="Symbol" pitchFamily="18" charset="2"/>
              </a:rPr>
              <a:t>a x B = 3 x 0.328  1 olur ve formül:  </a:t>
            </a:r>
          </a:p>
          <a:p>
            <a:pPr eaLnBrk="1" hangingPunct="1">
              <a:defRPr/>
            </a:pPr>
            <a:r>
              <a:rPr lang="tr-TR" sz="2800" dirty="0" err="1" smtClean="0"/>
              <a:t>log</a:t>
            </a:r>
            <a:r>
              <a:rPr lang="tr-TR" sz="2800" dirty="0" smtClean="0"/>
              <a:t> </a:t>
            </a:r>
            <a:r>
              <a:rPr lang="tr-TR" sz="2800" dirty="0" err="1" smtClean="0"/>
              <a:t>f</a:t>
            </a:r>
            <a:r>
              <a:rPr lang="tr-TR" sz="2800" baseline="-25000" dirty="0" err="1" smtClean="0"/>
              <a:t>z</a:t>
            </a:r>
            <a:r>
              <a:rPr lang="tr-TR" sz="2800" dirty="0" smtClean="0"/>
              <a:t> = -A.Z</a:t>
            </a:r>
            <a:r>
              <a:rPr lang="tr-TR" sz="2800" baseline="30000" dirty="0" smtClean="0"/>
              <a:t>2</a:t>
            </a:r>
            <a:r>
              <a:rPr lang="tr-TR" sz="2800" dirty="0" smtClean="0"/>
              <a:t> </a:t>
            </a:r>
            <a:r>
              <a:rPr lang="tr-TR" sz="2800" dirty="0" smtClean="0">
                <a:sym typeface="Symbol" pitchFamily="18" charset="2"/>
              </a:rPr>
              <a:t>I  </a:t>
            </a:r>
            <a:r>
              <a:rPr lang="tr-TR" sz="5400" dirty="0" smtClean="0">
                <a:sym typeface="Symbol" pitchFamily="18" charset="2"/>
              </a:rPr>
              <a:t></a:t>
            </a:r>
            <a:r>
              <a:rPr lang="tr-TR" sz="2800" dirty="0" smtClean="0">
                <a:sym typeface="Symbol" pitchFamily="18" charset="2"/>
              </a:rPr>
              <a:t>1+ I  olur. </a:t>
            </a:r>
            <a:r>
              <a:rPr lang="tr-TR" sz="2800" dirty="0" err="1" smtClean="0">
                <a:sym typeface="Symbol" pitchFamily="18" charset="2"/>
              </a:rPr>
              <a:t>Guntelberg</a:t>
            </a:r>
            <a:r>
              <a:rPr lang="tr-TR" sz="2800" dirty="0" smtClean="0">
                <a:sym typeface="Symbol" pitchFamily="18" charset="2"/>
              </a:rPr>
              <a:t> tarafından düzenlenmiştir.</a:t>
            </a:r>
          </a:p>
          <a:p>
            <a:pPr eaLnBrk="1" hangingPunct="1">
              <a:defRPr/>
            </a:pPr>
            <a:endParaRPr lang="tr-TR" sz="2800" dirty="0" smtClean="0">
              <a:sym typeface="Symbol" pitchFamily="18" charset="2"/>
            </a:endParaRPr>
          </a:p>
          <a:p>
            <a:pPr eaLnBrk="1" hangingPunct="1">
              <a:defRPr/>
            </a:pPr>
            <a:r>
              <a:rPr lang="tr-TR" sz="2800" dirty="0" smtClean="0">
                <a:sym typeface="Symbol" pitchFamily="18" charset="2"/>
              </a:rPr>
              <a:t>Bu formül I = 0.001- 1 aralığında kullanılır.</a:t>
            </a:r>
          </a:p>
          <a:p>
            <a:pPr eaLnBrk="1" hangingPunct="1">
              <a:defRPr/>
            </a:pPr>
            <a:endParaRPr lang="tr-TR" sz="2800" dirty="0" smtClean="0">
              <a:sym typeface="Symbol" pitchFamily="18" charset="2"/>
            </a:endParaRPr>
          </a:p>
          <a:p>
            <a:pPr eaLnBrk="1" hangingPunct="1">
              <a:defRPr/>
            </a:pPr>
            <a:endParaRPr lang="en-US" sz="2800" dirty="0" smtClean="0">
              <a:sym typeface="Symbol" pitchFamily="18" charset="2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1219200" y="228600"/>
          <a:ext cx="1130300" cy="971550"/>
        </p:xfrm>
        <a:graphic>
          <a:graphicData uri="http://schemas.openxmlformats.org/presentationml/2006/ole">
            <p:oleObj spid="_x0000_s3166" name="Equation" r:id="rId3" imgW="431613" imgH="418918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686800" cy="6324600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dirty="0" err="1" smtClean="0">
                <a:sym typeface="Symbol" pitchFamily="18" charset="2"/>
              </a:rPr>
              <a:t>Gugenheim</a:t>
            </a:r>
            <a:r>
              <a:rPr lang="tr-TR" sz="2800" dirty="0" smtClean="0">
                <a:sym typeface="Symbol" pitchFamily="18" charset="2"/>
              </a:rPr>
              <a:t> ise a= 3 </a:t>
            </a:r>
            <a:r>
              <a:rPr lang="tr-TR" sz="2800" dirty="0" smtClean="0">
                <a:cs typeface="Times New Roman" pitchFamily="18" charset="0"/>
                <a:sym typeface="Symbol" pitchFamily="18" charset="2"/>
              </a:rPr>
              <a:t>Å</a:t>
            </a:r>
            <a:r>
              <a:rPr lang="tr-TR" sz="2800" dirty="0" smtClean="0">
                <a:sym typeface="Symbol" pitchFamily="18" charset="2"/>
              </a:rPr>
              <a:t>  alıp denkleme doğrusal bir terim eklemiştir. Denklem: </a:t>
            </a:r>
          </a:p>
          <a:p>
            <a:pPr eaLnBrk="1" hangingPunct="1">
              <a:buNone/>
              <a:defRPr/>
            </a:pPr>
            <a:r>
              <a:rPr lang="tr-TR" sz="2800" dirty="0" smtClean="0">
                <a:sym typeface="Symbol" pitchFamily="18" charset="2"/>
              </a:rPr>
              <a:t>                     </a:t>
            </a:r>
            <a:r>
              <a:rPr lang="tr-TR" sz="2800" dirty="0" err="1" smtClean="0"/>
              <a:t>log</a:t>
            </a:r>
            <a:r>
              <a:rPr lang="tr-TR" sz="2800" dirty="0" smtClean="0"/>
              <a:t> </a:t>
            </a:r>
            <a:r>
              <a:rPr lang="tr-TR" sz="2800" dirty="0" err="1" smtClean="0"/>
              <a:t>f</a:t>
            </a:r>
            <a:r>
              <a:rPr lang="tr-TR" sz="2800" baseline="-25000" dirty="0" err="1" smtClean="0"/>
              <a:t>z</a:t>
            </a:r>
            <a:r>
              <a:rPr lang="tr-TR" sz="2800" dirty="0" smtClean="0"/>
              <a:t> = </a:t>
            </a:r>
            <a:r>
              <a:rPr lang="tr-TR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</a:t>
            </a:r>
            <a:r>
              <a:rPr lang="tr-TR" sz="2800" dirty="0" smtClean="0"/>
              <a:t>                                       şeklini almıştır.</a:t>
            </a:r>
          </a:p>
          <a:p>
            <a:pPr eaLnBrk="1" hangingPunct="1">
              <a:defRPr/>
            </a:pPr>
            <a:endParaRPr lang="tr-TR" sz="2800" dirty="0" smtClean="0"/>
          </a:p>
          <a:p>
            <a:pPr eaLnBrk="1" hangingPunct="1">
              <a:defRPr/>
            </a:pPr>
            <a:r>
              <a:rPr lang="tr-TR" sz="2800" dirty="0" err="1" smtClean="0"/>
              <a:t>Davies</a:t>
            </a:r>
            <a:r>
              <a:rPr lang="tr-TR" sz="2800" dirty="0" smtClean="0"/>
              <a:t> ise 1.1  ve 1.2 elektrolitleri için b= 0.15 değerini  önererek formülü</a:t>
            </a:r>
          </a:p>
          <a:p>
            <a:pPr eaLnBrk="1" hangingPunct="1">
              <a:defRPr/>
            </a:pPr>
            <a:r>
              <a:rPr lang="tr-TR" sz="2800" dirty="0" smtClean="0"/>
              <a:t>             </a:t>
            </a:r>
            <a:r>
              <a:rPr lang="tr-TR" sz="2800" dirty="0" err="1" smtClean="0"/>
              <a:t>log</a:t>
            </a:r>
            <a:r>
              <a:rPr lang="tr-TR" sz="2800" dirty="0" smtClean="0"/>
              <a:t> </a:t>
            </a:r>
            <a:r>
              <a:rPr lang="tr-TR" sz="2800" dirty="0" err="1" smtClean="0"/>
              <a:t>f</a:t>
            </a:r>
            <a:r>
              <a:rPr lang="tr-TR" sz="2800" baseline="-25000" dirty="0" err="1" smtClean="0"/>
              <a:t>z</a:t>
            </a:r>
            <a:r>
              <a:rPr lang="tr-TR" sz="2800" dirty="0" smtClean="0"/>
              <a:t> = </a:t>
            </a:r>
            <a:r>
              <a:rPr lang="tr-TR" sz="28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-                                </a:t>
            </a:r>
            <a:r>
              <a:rPr lang="tr-TR" sz="2800" dirty="0" smtClean="0"/>
              <a:t>        haline getirmiştir.</a:t>
            </a:r>
          </a:p>
          <a:p>
            <a:pPr eaLnBrk="1" hangingPunct="1">
              <a:defRPr/>
            </a:pPr>
            <a:endParaRPr lang="tr-TR" sz="2800" dirty="0" smtClean="0"/>
          </a:p>
          <a:p>
            <a:pPr eaLnBrk="1" hangingPunct="1">
              <a:defRPr/>
            </a:pPr>
            <a:r>
              <a:rPr lang="tr-TR" sz="2800" dirty="0" smtClean="0"/>
              <a:t>Bu formül I </a:t>
            </a:r>
            <a:r>
              <a:rPr lang="tr-TR" sz="2800" dirty="0" smtClean="0">
                <a:cs typeface="Times New Roman" pitchFamily="18" charset="0"/>
              </a:rPr>
              <a:t>&gt;</a:t>
            </a:r>
            <a:r>
              <a:rPr lang="tr-TR" sz="2800" dirty="0" smtClean="0"/>
              <a:t> 1 olan çözeltilerde kullanılmaktadır. Günümüzde en çok kullanılan formül de budur.</a:t>
            </a:r>
            <a:endParaRPr lang="en-US" sz="2800" dirty="0" smtClean="0">
              <a:sym typeface="Symbol" pitchFamily="18" charset="2"/>
            </a:endParaRPr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3886200" y="914400"/>
          <a:ext cx="2133600" cy="1066800"/>
        </p:xfrm>
        <a:graphic>
          <a:graphicData uri="http://schemas.openxmlformats.org/presentationml/2006/ole">
            <p:oleObj spid="_x0000_s8378" name="Equation" r:id="rId3" imgW="838200" imgH="457200" progId="">
              <p:embed/>
            </p:oleObj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3033713" y="2895600"/>
          <a:ext cx="2546399" cy="1066800"/>
        </p:xfrm>
        <a:graphic>
          <a:graphicData uri="http://schemas.openxmlformats.org/presentationml/2006/ole">
            <p:oleObj spid="_x0000_s8379" name="Equation" r:id="rId4" imgW="1028700" imgH="457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539552" y="188640"/>
            <a:ext cx="8229600" cy="6264696"/>
          </a:xfrm>
        </p:spPr>
        <p:txBody>
          <a:bodyPr/>
          <a:lstStyle/>
          <a:p>
            <a:endParaRPr lang="tr-TR" dirty="0" smtClean="0">
              <a:solidFill>
                <a:srgbClr val="000000"/>
              </a:solidFill>
              <a:latin typeface="Arial"/>
            </a:endParaRPr>
          </a:p>
          <a:p>
            <a:endParaRPr lang="tr-TR" dirty="0">
              <a:solidFill>
                <a:srgbClr val="000000"/>
              </a:solidFill>
              <a:latin typeface="Arial"/>
            </a:endParaRPr>
          </a:p>
          <a:p>
            <a:endParaRPr lang="tr-TR" dirty="0" smtClean="0">
              <a:solidFill>
                <a:srgbClr val="000000"/>
              </a:solidFill>
              <a:latin typeface="Arial"/>
            </a:endParaRPr>
          </a:p>
          <a:p>
            <a:r>
              <a:rPr lang="tr-TR" smtClean="0">
                <a:solidFill>
                  <a:srgbClr val="000000"/>
                </a:solidFill>
                <a:latin typeface="Arial"/>
              </a:rPr>
              <a:t>Kaynak</a:t>
            </a:r>
            <a:endParaRPr lang="tr-TR">
              <a:solidFill>
                <a:srgbClr val="000000"/>
              </a:solidFill>
              <a:latin typeface="Arial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Arial"/>
              </a:rPr>
              <a:t>Principles 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of Instrumental Analysis, </a:t>
            </a:r>
            <a:r>
              <a:rPr lang="en-US" dirty="0" err="1">
                <a:solidFill>
                  <a:srgbClr val="000000"/>
                </a:solidFill>
                <a:latin typeface="Arial"/>
              </a:rPr>
              <a:t>D.A.Skoog</a:t>
            </a:r>
            <a:r>
              <a:rPr lang="en-US" dirty="0">
                <a:solidFill>
                  <a:srgbClr val="000000"/>
                </a:solidFill>
                <a:latin typeface="Arial"/>
              </a:rPr>
              <a:t>, D.M. West, II. Ed. 1981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1799241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279</Words>
  <Application>Microsoft Office PowerPoint</Application>
  <PresentationFormat>Ekran Gösterisi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Ofis Teması</vt:lpstr>
      <vt:lpstr>Equation</vt:lpstr>
      <vt:lpstr>Slayt 1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Saadet</dc:creator>
  <cp:lastModifiedBy>mpalabiyik</cp:lastModifiedBy>
  <cp:revision>38</cp:revision>
  <dcterms:created xsi:type="dcterms:W3CDTF">2018-04-08T00:54:48Z</dcterms:created>
  <dcterms:modified xsi:type="dcterms:W3CDTF">2018-04-12T12:44:45Z</dcterms:modified>
</cp:coreProperties>
</file>