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1" r:id="rId4"/>
    <p:sldId id="259" r:id="rId5"/>
    <p:sldId id="261" r:id="rId6"/>
    <p:sldId id="262" r:id="rId7"/>
    <p:sldId id="260" r:id="rId8"/>
    <p:sldId id="263" r:id="rId9"/>
    <p:sldId id="264" r:id="rId10"/>
    <p:sldId id="265" r:id="rId11"/>
    <p:sldId id="266" r:id="rId12"/>
    <p:sldId id="267" r:id="rId13"/>
    <p:sldId id="270" r:id="rId14"/>
    <p:sldId id="272" r:id="rId15"/>
    <p:sldId id="273" r:id="rId16"/>
    <p:sldId id="268" r:id="rId17"/>
    <p:sldId id="276" r:id="rId18"/>
    <p:sldId id="275" r:id="rId19"/>
    <p:sldId id="277" r:id="rId20"/>
    <p:sldId id="269"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37" d="100"/>
          <a:sy n="37" d="100"/>
        </p:scale>
        <p:origin x="1914" y="6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266675B6-01C4-483F-999D-A7C971766ADA}" type="datetimeFigureOut">
              <a:rPr lang="tr-TR" smtClean="0"/>
              <a:t>5.05.2020</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46D0303-AF4E-419A-97BE-2D3862EA2CE7}"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73677101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5B6-01C4-483F-999D-A7C971766ADA}"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6D0303-AF4E-419A-97BE-2D3862EA2CE7}" type="slidenum">
              <a:rPr lang="tr-TR" smtClean="0"/>
              <a:t>‹#›</a:t>
            </a:fld>
            <a:endParaRPr lang="tr-TR"/>
          </a:p>
        </p:txBody>
      </p:sp>
    </p:spTree>
    <p:extLst>
      <p:ext uri="{BB962C8B-B14F-4D97-AF65-F5344CB8AC3E}">
        <p14:creationId xmlns:p14="http://schemas.microsoft.com/office/powerpoint/2010/main" val="1444783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5B6-01C4-483F-999D-A7C971766ADA}"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6D0303-AF4E-419A-97BE-2D3862EA2CE7}" type="slidenum">
              <a:rPr lang="tr-TR" smtClean="0"/>
              <a:t>‹#›</a:t>
            </a:fld>
            <a:endParaRPr lang="tr-TR"/>
          </a:p>
        </p:txBody>
      </p:sp>
    </p:spTree>
    <p:extLst>
      <p:ext uri="{BB962C8B-B14F-4D97-AF65-F5344CB8AC3E}">
        <p14:creationId xmlns:p14="http://schemas.microsoft.com/office/powerpoint/2010/main" val="2935532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5B6-01C4-483F-999D-A7C971766ADA}"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6D0303-AF4E-419A-97BE-2D3862EA2CE7}" type="slidenum">
              <a:rPr lang="tr-TR" smtClean="0"/>
              <a:t>‹#›</a:t>
            </a:fld>
            <a:endParaRPr lang="tr-TR"/>
          </a:p>
        </p:txBody>
      </p:sp>
    </p:spTree>
    <p:extLst>
      <p:ext uri="{BB962C8B-B14F-4D97-AF65-F5344CB8AC3E}">
        <p14:creationId xmlns:p14="http://schemas.microsoft.com/office/powerpoint/2010/main" val="1670823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266675B6-01C4-483F-999D-A7C971766ADA}" type="datetimeFigureOut">
              <a:rPr lang="tr-TR" smtClean="0"/>
              <a:t>5.05.2020</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46D0303-AF4E-419A-97BE-2D3862EA2CE7}"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6174845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66675B6-01C4-483F-999D-A7C971766ADA}"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46D0303-AF4E-419A-97BE-2D3862EA2CE7}" type="slidenum">
              <a:rPr lang="tr-TR" smtClean="0"/>
              <a:t>‹#›</a:t>
            </a:fld>
            <a:endParaRPr lang="tr-TR"/>
          </a:p>
        </p:txBody>
      </p:sp>
    </p:spTree>
    <p:extLst>
      <p:ext uri="{BB962C8B-B14F-4D97-AF65-F5344CB8AC3E}">
        <p14:creationId xmlns:p14="http://schemas.microsoft.com/office/powerpoint/2010/main" val="88239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66675B6-01C4-483F-999D-A7C971766ADA}" type="datetimeFigureOut">
              <a:rPr lang="tr-TR" smtClean="0"/>
              <a:t>5.05.2020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46D0303-AF4E-419A-97BE-2D3862EA2CE7}" type="slidenum">
              <a:rPr lang="tr-TR" smtClean="0"/>
              <a:t>‹#›</a:t>
            </a:fld>
            <a:endParaRPr lang="tr-TR"/>
          </a:p>
        </p:txBody>
      </p:sp>
    </p:spTree>
    <p:extLst>
      <p:ext uri="{BB962C8B-B14F-4D97-AF65-F5344CB8AC3E}">
        <p14:creationId xmlns:p14="http://schemas.microsoft.com/office/powerpoint/2010/main" val="609186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266675B6-01C4-483F-999D-A7C971766ADA}" type="datetimeFigureOut">
              <a:rPr lang="tr-TR" smtClean="0"/>
              <a:t>5.05.2020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46D0303-AF4E-419A-97BE-2D3862EA2CE7}" type="slidenum">
              <a:rPr lang="tr-TR" smtClean="0"/>
              <a:t>‹#›</a:t>
            </a:fld>
            <a:endParaRPr lang="tr-TR"/>
          </a:p>
        </p:txBody>
      </p:sp>
    </p:spTree>
    <p:extLst>
      <p:ext uri="{BB962C8B-B14F-4D97-AF65-F5344CB8AC3E}">
        <p14:creationId xmlns:p14="http://schemas.microsoft.com/office/powerpoint/2010/main" val="3240717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675B6-01C4-483F-999D-A7C971766ADA}" type="datetimeFigureOut">
              <a:rPr lang="tr-TR" smtClean="0"/>
              <a:t>5.05.2020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46D0303-AF4E-419A-97BE-2D3862EA2CE7}" type="slidenum">
              <a:rPr lang="tr-TR" smtClean="0"/>
              <a:t>‹#›</a:t>
            </a:fld>
            <a:endParaRPr lang="tr-TR"/>
          </a:p>
        </p:txBody>
      </p:sp>
    </p:spTree>
    <p:extLst>
      <p:ext uri="{BB962C8B-B14F-4D97-AF65-F5344CB8AC3E}">
        <p14:creationId xmlns:p14="http://schemas.microsoft.com/office/powerpoint/2010/main" val="995477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66675B6-01C4-483F-999D-A7C971766ADA}" type="datetimeFigureOut">
              <a:rPr lang="tr-TR" smtClean="0"/>
              <a:t>5.05.2020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46D0303-AF4E-419A-97BE-2D3862EA2CE7}"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30155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66675B6-01C4-483F-999D-A7C971766ADA}" type="datetimeFigureOut">
              <a:rPr lang="tr-TR" smtClean="0"/>
              <a:t>5.05.2020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46D0303-AF4E-419A-97BE-2D3862EA2CE7}"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89627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266675B6-01C4-483F-999D-A7C971766ADA}" type="datetimeFigureOut">
              <a:rPr lang="tr-TR" smtClean="0"/>
              <a:t>5.05.2020</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46D0303-AF4E-419A-97BE-2D3862EA2CE7}"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229945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1D7876-3846-4E2A-89E5-5CC03227F41D}"/>
              </a:ext>
            </a:extLst>
          </p:cNvPr>
          <p:cNvSpPr>
            <a:spLocks noGrp="1"/>
          </p:cNvSpPr>
          <p:nvPr>
            <p:ph type="ctrTitle"/>
          </p:nvPr>
        </p:nvSpPr>
        <p:spPr/>
        <p:txBody>
          <a:bodyPr/>
          <a:lstStyle/>
          <a:p>
            <a:r>
              <a:rPr lang="tr-TR" cap="none" dirty="0"/>
              <a:t>Hesap</a:t>
            </a:r>
          </a:p>
        </p:txBody>
      </p:sp>
      <p:sp>
        <p:nvSpPr>
          <p:cNvPr id="3" name="Alt Başlık 2">
            <a:extLst>
              <a:ext uri="{FF2B5EF4-FFF2-40B4-BE49-F238E27FC236}">
                <a16:creationId xmlns:a16="http://schemas.microsoft.com/office/drawing/2014/main" id="{903A577A-AF83-47EF-A8C6-44A033B22BD0}"/>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2312214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46C52A-8798-4ABA-8367-736520302538}"/>
              </a:ext>
            </a:extLst>
          </p:cNvPr>
          <p:cNvSpPr>
            <a:spLocks noGrp="1"/>
          </p:cNvSpPr>
          <p:nvPr>
            <p:ph type="title"/>
          </p:nvPr>
        </p:nvSpPr>
        <p:spPr>
          <a:xfrm>
            <a:off x="1371600" y="539021"/>
            <a:ext cx="9601200" cy="903157"/>
          </a:xfrm>
        </p:spPr>
        <p:txBody>
          <a:bodyPr/>
          <a:lstStyle/>
          <a:p>
            <a:pPr algn="ctr"/>
            <a:r>
              <a:rPr lang="tr-TR" dirty="0"/>
              <a:t>Yevmiye Defteri (Günlük Defter)</a:t>
            </a:r>
          </a:p>
        </p:txBody>
      </p:sp>
      <p:sp>
        <p:nvSpPr>
          <p:cNvPr id="3" name="İçerik Yer Tutucusu 2">
            <a:extLst>
              <a:ext uri="{FF2B5EF4-FFF2-40B4-BE49-F238E27FC236}">
                <a16:creationId xmlns:a16="http://schemas.microsoft.com/office/drawing/2014/main" id="{A0A70146-D494-4C52-95E5-96947CE986B7}"/>
              </a:ext>
            </a:extLst>
          </p:cNvPr>
          <p:cNvSpPr>
            <a:spLocks noGrp="1"/>
          </p:cNvSpPr>
          <p:nvPr>
            <p:ph idx="1"/>
          </p:nvPr>
        </p:nvSpPr>
        <p:spPr>
          <a:xfrm>
            <a:off x="1371600" y="1442178"/>
            <a:ext cx="10125856" cy="4703789"/>
          </a:xfrm>
        </p:spPr>
        <p:txBody>
          <a:bodyPr>
            <a:normAutofit fontScale="92500" lnSpcReduction="10000"/>
          </a:bodyPr>
          <a:lstStyle/>
          <a:p>
            <a:pPr>
              <a:buFont typeface="Wingdings" panose="05000000000000000000" pitchFamily="2" charset="2"/>
              <a:buChar char="Ø"/>
            </a:pPr>
            <a:r>
              <a:rPr lang="tr-TR" sz="2400" dirty="0"/>
              <a:t>Açılış kaydından sonra, günlük ticari işlemler tarih sırasıyla maddeler halinde bu deftere yazılır. </a:t>
            </a:r>
          </a:p>
          <a:p>
            <a:pPr>
              <a:buFont typeface="Wingdings" panose="05000000000000000000" pitchFamily="2" charset="2"/>
              <a:buChar char="Ø"/>
            </a:pPr>
            <a:r>
              <a:rPr lang="tr-TR" sz="2400" dirty="0"/>
              <a:t>Bir yevmiye maddesi, bir muhasebe fişindeki bilgileri taşır. </a:t>
            </a:r>
          </a:p>
          <a:p>
            <a:pPr>
              <a:buFont typeface="Wingdings" panose="05000000000000000000" pitchFamily="2" charset="2"/>
              <a:buChar char="Ø"/>
            </a:pPr>
            <a:r>
              <a:rPr lang="tr-TR" sz="2400" dirty="0"/>
              <a:t>Yevmiye maddesinin özel bir yazım şekli vardır. </a:t>
            </a:r>
          </a:p>
          <a:p>
            <a:pPr>
              <a:buFont typeface="Wingdings" panose="05000000000000000000" pitchFamily="2" charset="2"/>
              <a:buChar char="Ø"/>
            </a:pPr>
            <a:r>
              <a:rPr lang="tr-TR" sz="2400" dirty="0"/>
              <a:t>Ticari faaliyetleri yevmiye maddesi haline yazabilmek için bilanço usulü muhasebe eğitimi alınmalıdır. </a:t>
            </a:r>
          </a:p>
          <a:p>
            <a:pPr>
              <a:buFont typeface="Wingdings" panose="05000000000000000000" pitchFamily="2" charset="2"/>
              <a:buChar char="Ø"/>
            </a:pPr>
            <a:r>
              <a:rPr lang="tr-TR" sz="2400" dirty="0"/>
              <a:t>Yevmiye maddesi özellikleri;</a:t>
            </a:r>
          </a:p>
          <a:p>
            <a:pPr lvl="1">
              <a:buFont typeface="Wingdings" panose="05000000000000000000" pitchFamily="2" charset="2"/>
              <a:buChar char="Ø"/>
            </a:pPr>
            <a:r>
              <a:rPr lang="tr-TR" sz="2400" dirty="0"/>
              <a:t>Her yevmiye maddesinin bir numarası vardır. </a:t>
            </a:r>
          </a:p>
          <a:p>
            <a:pPr lvl="1">
              <a:buFont typeface="Wingdings" panose="05000000000000000000" pitchFamily="2" charset="2"/>
              <a:buChar char="Ø"/>
            </a:pPr>
            <a:r>
              <a:rPr lang="tr-TR" sz="2400" dirty="0"/>
              <a:t>Her yevmiye maddesinin bir tarihi vardır. </a:t>
            </a:r>
          </a:p>
          <a:p>
            <a:pPr lvl="1">
              <a:buFont typeface="Wingdings" panose="05000000000000000000" pitchFamily="2" charset="2"/>
              <a:buChar char="Ø"/>
            </a:pPr>
            <a:r>
              <a:rPr lang="tr-TR" sz="2400" dirty="0"/>
              <a:t>Her yevmiye maddesinde borçlu hesaplar ve alacaklı hesaplar vardır. </a:t>
            </a:r>
          </a:p>
          <a:p>
            <a:pPr lvl="1">
              <a:buFont typeface="Wingdings" panose="05000000000000000000" pitchFamily="2" charset="2"/>
              <a:buChar char="Ø"/>
            </a:pPr>
            <a:r>
              <a:rPr lang="tr-TR" sz="2400" dirty="0"/>
              <a:t>Her yevmiye maddesinin borç toplamı ile alacak toplamı birbirine eşittir. </a:t>
            </a:r>
          </a:p>
          <a:p>
            <a:pPr lvl="1">
              <a:buFont typeface="Wingdings" panose="05000000000000000000" pitchFamily="2" charset="2"/>
              <a:buChar char="Ø"/>
            </a:pPr>
            <a:r>
              <a:rPr lang="tr-TR" sz="2400" dirty="0"/>
              <a:t>Her yevmiye maddesinin bir açıklaması vardır.</a:t>
            </a:r>
          </a:p>
        </p:txBody>
      </p:sp>
    </p:spTree>
    <p:extLst>
      <p:ext uri="{BB962C8B-B14F-4D97-AF65-F5344CB8AC3E}">
        <p14:creationId xmlns:p14="http://schemas.microsoft.com/office/powerpoint/2010/main" val="3013446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3196BB3-16B1-4FDF-A529-268C9614D561}"/>
              </a:ext>
            </a:extLst>
          </p:cNvPr>
          <p:cNvSpPr>
            <a:spLocks noGrp="1"/>
          </p:cNvSpPr>
          <p:nvPr>
            <p:ph idx="1"/>
          </p:nvPr>
        </p:nvSpPr>
        <p:spPr>
          <a:xfrm>
            <a:off x="2468885" y="950976"/>
            <a:ext cx="7680955" cy="5452110"/>
          </a:xfrm>
        </p:spPr>
        <p:style>
          <a:lnRef idx="2">
            <a:schemeClr val="dk1"/>
          </a:lnRef>
          <a:fillRef idx="1">
            <a:schemeClr val="lt1"/>
          </a:fillRef>
          <a:effectRef idx="0">
            <a:schemeClr val="dk1"/>
          </a:effectRef>
          <a:fontRef idx="minor">
            <a:schemeClr val="dk1"/>
          </a:fontRef>
        </p:style>
        <p:txBody>
          <a:bodyPr/>
          <a:lstStyle/>
          <a:p>
            <a:endParaRPr lang="tr-TR" dirty="0"/>
          </a:p>
          <a:p>
            <a:pPr marL="0" indent="0">
              <a:buNone/>
            </a:pPr>
            <a:r>
              <a:rPr lang="tr-TR" dirty="0"/>
              <a:t>22…………..</a:t>
            </a:r>
            <a:r>
              <a:rPr lang="tr-TR" b="1" dirty="0"/>
              <a:t>TARİH</a:t>
            </a:r>
            <a:r>
              <a:rPr lang="tr-TR" dirty="0"/>
              <a:t>…………………      BORÇ		ALACAK</a:t>
            </a:r>
          </a:p>
          <a:p>
            <a:pPr marL="0" indent="0">
              <a:buNone/>
            </a:pPr>
            <a:r>
              <a:rPr lang="tr-TR" b="1" dirty="0"/>
              <a:t>BORÇLU HESAPLAR</a:t>
            </a:r>
            <a:r>
              <a:rPr lang="tr-TR" dirty="0"/>
              <a:t>			XXXX</a:t>
            </a:r>
          </a:p>
          <a:p>
            <a:pPr marL="0" indent="0">
              <a:buNone/>
            </a:pPr>
            <a:r>
              <a:rPr lang="tr-TR" dirty="0"/>
              <a:t>	</a:t>
            </a:r>
            <a:r>
              <a:rPr lang="tr-TR" b="1" dirty="0"/>
              <a:t>ALACAKLI HESAPLAR</a:t>
            </a:r>
            <a:r>
              <a:rPr lang="tr-TR" dirty="0"/>
              <a:t>				  XXXX    </a:t>
            </a:r>
          </a:p>
          <a:p>
            <a:pPr marL="0" indent="0">
              <a:lnSpc>
                <a:spcPct val="100000"/>
              </a:lnSpc>
              <a:spcBef>
                <a:spcPts val="0"/>
              </a:spcBef>
              <a:spcAft>
                <a:spcPts val="0"/>
              </a:spcAft>
              <a:buNone/>
            </a:pPr>
            <a:r>
              <a:rPr lang="tr-TR" u="sng" dirty="0"/>
              <a:t>AÇIKLAMA: </a:t>
            </a:r>
            <a:r>
              <a:rPr lang="tr-TR" dirty="0"/>
              <a:t>İşletme … tarihli</a:t>
            </a:r>
          </a:p>
          <a:p>
            <a:pPr marL="0" indent="0">
              <a:lnSpc>
                <a:spcPct val="100000"/>
              </a:lnSpc>
              <a:spcBef>
                <a:spcPts val="0"/>
              </a:spcBef>
              <a:spcAft>
                <a:spcPts val="0"/>
              </a:spcAft>
              <a:buNone/>
            </a:pPr>
            <a:r>
              <a:rPr lang="tr-TR" dirty="0"/>
              <a:t>satış yapmıştır.</a:t>
            </a:r>
          </a:p>
        </p:txBody>
      </p:sp>
      <p:cxnSp>
        <p:nvCxnSpPr>
          <p:cNvPr id="8" name="Düz Bağlayıcı 7">
            <a:extLst>
              <a:ext uri="{FF2B5EF4-FFF2-40B4-BE49-F238E27FC236}">
                <a16:creationId xmlns:a16="http://schemas.microsoft.com/office/drawing/2014/main" id="{F64A51C8-6855-4203-BB8E-DCA83FD129D0}"/>
              </a:ext>
            </a:extLst>
          </p:cNvPr>
          <p:cNvCxnSpPr/>
          <p:nvPr/>
        </p:nvCxnSpPr>
        <p:spPr>
          <a:xfrm>
            <a:off x="5888736" y="950976"/>
            <a:ext cx="0" cy="5376672"/>
          </a:xfrm>
          <a:prstGeom prst="line">
            <a:avLst/>
          </a:prstGeom>
        </p:spPr>
        <p:style>
          <a:lnRef idx="2">
            <a:schemeClr val="dk1"/>
          </a:lnRef>
          <a:fillRef idx="0">
            <a:schemeClr val="dk1"/>
          </a:fillRef>
          <a:effectRef idx="1">
            <a:schemeClr val="dk1"/>
          </a:effectRef>
          <a:fontRef idx="minor">
            <a:schemeClr val="tx1"/>
          </a:fontRef>
        </p:style>
      </p:cxnSp>
      <p:cxnSp>
        <p:nvCxnSpPr>
          <p:cNvPr id="12" name="Düz Bağlayıcı 11">
            <a:extLst>
              <a:ext uri="{FF2B5EF4-FFF2-40B4-BE49-F238E27FC236}">
                <a16:creationId xmlns:a16="http://schemas.microsoft.com/office/drawing/2014/main" id="{DE9DF445-E79A-4EED-ADAA-8776243DBB87}"/>
              </a:ext>
            </a:extLst>
          </p:cNvPr>
          <p:cNvCxnSpPr>
            <a:cxnSpLocks/>
          </p:cNvCxnSpPr>
          <p:nvPr/>
        </p:nvCxnSpPr>
        <p:spPr>
          <a:xfrm>
            <a:off x="7882128" y="988695"/>
            <a:ext cx="0" cy="5376672"/>
          </a:xfrm>
          <a:prstGeom prst="line">
            <a:avLst/>
          </a:prstGeom>
        </p:spPr>
        <p:style>
          <a:lnRef idx="2">
            <a:schemeClr val="dk1"/>
          </a:lnRef>
          <a:fillRef idx="0">
            <a:schemeClr val="dk1"/>
          </a:fillRef>
          <a:effectRef idx="1">
            <a:schemeClr val="dk1"/>
          </a:effectRef>
          <a:fontRef idx="minor">
            <a:schemeClr val="tx1"/>
          </a:fontRef>
        </p:style>
      </p:cxnSp>
      <p:cxnSp>
        <p:nvCxnSpPr>
          <p:cNvPr id="15" name="Düz Ok Bağlayıcısı 14">
            <a:extLst>
              <a:ext uri="{FF2B5EF4-FFF2-40B4-BE49-F238E27FC236}">
                <a16:creationId xmlns:a16="http://schemas.microsoft.com/office/drawing/2014/main" id="{A276A740-8A05-413A-8DED-D475A0F592BC}"/>
              </a:ext>
            </a:extLst>
          </p:cNvPr>
          <p:cNvCxnSpPr/>
          <p:nvPr/>
        </p:nvCxnSpPr>
        <p:spPr>
          <a:xfrm flipV="1">
            <a:off x="2724912" y="676656"/>
            <a:ext cx="987552" cy="74980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 name="Metin kutusu 15">
            <a:extLst>
              <a:ext uri="{FF2B5EF4-FFF2-40B4-BE49-F238E27FC236}">
                <a16:creationId xmlns:a16="http://schemas.microsoft.com/office/drawing/2014/main" id="{6F83E64A-C1DD-4194-B521-6162414A7A77}"/>
              </a:ext>
            </a:extLst>
          </p:cNvPr>
          <p:cNvSpPr txBox="1"/>
          <p:nvPr/>
        </p:nvSpPr>
        <p:spPr>
          <a:xfrm>
            <a:off x="3712464" y="341614"/>
            <a:ext cx="1993388" cy="369332"/>
          </a:xfrm>
          <a:prstGeom prst="rect">
            <a:avLst/>
          </a:prstGeom>
          <a:noFill/>
        </p:spPr>
        <p:txBody>
          <a:bodyPr wrap="square" rtlCol="0">
            <a:spAutoFit/>
          </a:bodyPr>
          <a:lstStyle/>
          <a:p>
            <a:r>
              <a:rPr lang="tr-TR" b="1" dirty="0"/>
              <a:t>Madde Numarası</a:t>
            </a:r>
          </a:p>
        </p:txBody>
      </p:sp>
    </p:spTree>
    <p:extLst>
      <p:ext uri="{BB962C8B-B14F-4D97-AF65-F5344CB8AC3E}">
        <p14:creationId xmlns:p14="http://schemas.microsoft.com/office/powerpoint/2010/main" val="339791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A04F3E-2019-4213-8B00-C54A76ED168D}"/>
              </a:ext>
            </a:extLst>
          </p:cNvPr>
          <p:cNvSpPr>
            <a:spLocks noGrp="1"/>
          </p:cNvSpPr>
          <p:nvPr>
            <p:ph type="title"/>
          </p:nvPr>
        </p:nvSpPr>
        <p:spPr>
          <a:xfrm>
            <a:off x="1645920" y="764915"/>
            <a:ext cx="9326880" cy="882135"/>
          </a:xfrm>
        </p:spPr>
        <p:txBody>
          <a:bodyPr/>
          <a:lstStyle/>
          <a:p>
            <a:pPr algn="ctr"/>
            <a:r>
              <a:rPr lang="tr-TR" dirty="0"/>
              <a:t>Defter-i Kebir (Büyük Defter)</a:t>
            </a:r>
          </a:p>
        </p:txBody>
      </p:sp>
      <p:sp>
        <p:nvSpPr>
          <p:cNvPr id="3" name="İçerik Yer Tutucusu 2">
            <a:extLst>
              <a:ext uri="{FF2B5EF4-FFF2-40B4-BE49-F238E27FC236}">
                <a16:creationId xmlns:a16="http://schemas.microsoft.com/office/drawing/2014/main" id="{CCAACCE6-F9B8-4766-9637-F251D7A1CA02}"/>
              </a:ext>
            </a:extLst>
          </p:cNvPr>
          <p:cNvSpPr>
            <a:spLocks noGrp="1"/>
          </p:cNvSpPr>
          <p:nvPr>
            <p:ph idx="1"/>
          </p:nvPr>
        </p:nvSpPr>
        <p:spPr>
          <a:xfrm>
            <a:off x="1371600" y="1647050"/>
            <a:ext cx="9601200" cy="4220350"/>
          </a:xfrm>
        </p:spPr>
        <p:txBody>
          <a:bodyPr>
            <a:normAutofit/>
          </a:bodyPr>
          <a:lstStyle/>
          <a:p>
            <a:pPr algn="just">
              <a:buFont typeface="Wingdings" panose="05000000000000000000" pitchFamily="2" charset="2"/>
              <a:buChar char="Ø"/>
            </a:pPr>
            <a:r>
              <a:rPr lang="tr-TR" sz="2800" dirty="0"/>
              <a:t>Hesap </a:t>
            </a:r>
            <a:r>
              <a:rPr lang="tr-TR" sz="2800" b="1" dirty="0"/>
              <a:t>Defter-i Kebirin (Büyük Defterin) </a:t>
            </a:r>
            <a:r>
              <a:rPr lang="tr-TR" sz="2800" dirty="0"/>
              <a:t>sayfaları üzerinde iki kısımdan oluşmaktadır. Her hesabın bir ismi vardır ve çizelgenin üst tarafına yazılır. Sol kısmına borç, sağ kısmına ise alacak tarafı denmektedir. Her iki tarafta da tarih, açıklama ve tutar sütunları bulunur. </a:t>
            </a:r>
          </a:p>
          <a:p>
            <a:pPr algn="just">
              <a:buFont typeface="Wingdings" panose="05000000000000000000" pitchFamily="2" charset="2"/>
              <a:buChar char="Ø"/>
            </a:pPr>
            <a:endParaRPr lang="tr-TR" sz="2800" dirty="0"/>
          </a:p>
          <a:p>
            <a:pPr algn="just">
              <a:buFont typeface="Wingdings" panose="05000000000000000000" pitchFamily="2" charset="2"/>
              <a:buChar char="Ø"/>
            </a:pPr>
            <a:endParaRPr lang="tr-TR" sz="2800" b="1" u="sng" dirty="0"/>
          </a:p>
        </p:txBody>
      </p:sp>
      <p:cxnSp>
        <p:nvCxnSpPr>
          <p:cNvPr id="11" name="Düz Bağlayıcı 10">
            <a:extLst>
              <a:ext uri="{FF2B5EF4-FFF2-40B4-BE49-F238E27FC236}">
                <a16:creationId xmlns:a16="http://schemas.microsoft.com/office/drawing/2014/main" id="{F7CABCF0-557B-4335-8E2D-8AC9948C5E8E}"/>
              </a:ext>
            </a:extLst>
          </p:cNvPr>
          <p:cNvCxnSpPr/>
          <p:nvPr/>
        </p:nvCxnSpPr>
        <p:spPr>
          <a:xfrm>
            <a:off x="4338815" y="4447035"/>
            <a:ext cx="3854548" cy="0"/>
          </a:xfrm>
          <a:prstGeom prst="line">
            <a:avLst/>
          </a:prstGeom>
          <a:ln/>
        </p:spPr>
        <p:style>
          <a:lnRef idx="2">
            <a:schemeClr val="dk1"/>
          </a:lnRef>
          <a:fillRef idx="0">
            <a:schemeClr val="dk1"/>
          </a:fillRef>
          <a:effectRef idx="1">
            <a:schemeClr val="dk1"/>
          </a:effectRef>
          <a:fontRef idx="minor">
            <a:schemeClr val="tx1"/>
          </a:fontRef>
        </p:style>
      </p:cxnSp>
      <p:cxnSp>
        <p:nvCxnSpPr>
          <p:cNvPr id="13" name="Düz Bağlayıcı 12">
            <a:extLst>
              <a:ext uri="{FF2B5EF4-FFF2-40B4-BE49-F238E27FC236}">
                <a16:creationId xmlns:a16="http://schemas.microsoft.com/office/drawing/2014/main" id="{D12E5EBB-8AA3-4E60-BCEC-09C7F3362485}"/>
              </a:ext>
            </a:extLst>
          </p:cNvPr>
          <p:cNvCxnSpPr>
            <a:cxnSpLocks/>
          </p:cNvCxnSpPr>
          <p:nvPr/>
        </p:nvCxnSpPr>
        <p:spPr>
          <a:xfrm flipH="1">
            <a:off x="6266089" y="4447035"/>
            <a:ext cx="1" cy="1697364"/>
          </a:xfrm>
          <a:prstGeom prst="line">
            <a:avLst/>
          </a:prstGeom>
        </p:spPr>
        <p:style>
          <a:lnRef idx="2">
            <a:schemeClr val="dk1"/>
          </a:lnRef>
          <a:fillRef idx="0">
            <a:schemeClr val="dk1"/>
          </a:fillRef>
          <a:effectRef idx="1">
            <a:schemeClr val="dk1"/>
          </a:effectRef>
          <a:fontRef idx="minor">
            <a:schemeClr val="tx1"/>
          </a:fontRef>
        </p:style>
      </p:cxnSp>
      <p:sp>
        <p:nvSpPr>
          <p:cNvPr id="23" name="Metin kutusu 22">
            <a:extLst>
              <a:ext uri="{FF2B5EF4-FFF2-40B4-BE49-F238E27FC236}">
                <a16:creationId xmlns:a16="http://schemas.microsoft.com/office/drawing/2014/main" id="{842D21C6-E421-4EB7-A0EB-1434FDF2933E}"/>
              </a:ext>
            </a:extLst>
          </p:cNvPr>
          <p:cNvSpPr txBox="1"/>
          <p:nvPr/>
        </p:nvSpPr>
        <p:spPr>
          <a:xfrm>
            <a:off x="4382086" y="4077703"/>
            <a:ext cx="3854548" cy="369332"/>
          </a:xfrm>
          <a:prstGeom prst="rect">
            <a:avLst/>
          </a:prstGeom>
          <a:noFill/>
        </p:spPr>
        <p:txBody>
          <a:bodyPr wrap="square" rtlCol="0">
            <a:spAutoFit/>
          </a:bodyPr>
          <a:lstStyle/>
          <a:p>
            <a:pPr algn="ctr"/>
            <a:r>
              <a:rPr lang="tr-TR" b="1" dirty="0"/>
              <a:t>(AKTİF)      HESAP ADI          P(ALACAK)</a:t>
            </a:r>
          </a:p>
        </p:txBody>
      </p:sp>
    </p:spTree>
    <p:extLst>
      <p:ext uri="{BB962C8B-B14F-4D97-AF65-F5344CB8AC3E}">
        <p14:creationId xmlns:p14="http://schemas.microsoft.com/office/powerpoint/2010/main" val="3329219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CAACCE6-F9B8-4766-9637-F251D7A1CA02}"/>
              </a:ext>
            </a:extLst>
          </p:cNvPr>
          <p:cNvSpPr>
            <a:spLocks noGrp="1"/>
          </p:cNvSpPr>
          <p:nvPr>
            <p:ph idx="1"/>
          </p:nvPr>
        </p:nvSpPr>
        <p:spPr>
          <a:xfrm>
            <a:off x="1371600" y="2560320"/>
            <a:ext cx="9601200" cy="3307080"/>
          </a:xfrm>
        </p:spPr>
        <p:txBody>
          <a:bodyPr>
            <a:normAutofit/>
          </a:bodyPr>
          <a:lstStyle/>
          <a:p>
            <a:pPr algn="just">
              <a:buFont typeface="Wingdings" panose="05000000000000000000" pitchFamily="2" charset="2"/>
              <a:buChar char="Ø"/>
            </a:pPr>
            <a:r>
              <a:rPr lang="tr-TR" sz="3200" b="1" dirty="0"/>
              <a:t>Büyük Defter, yevmiye defterine kaydedilmiş olan işlemleri buradan alarak sitemli bir şekilde hesaplara dağıtan ve düzenli olarak bu hesaplarda toplayan defterdir. (TTK Madde 71, VUK Madde 184)</a:t>
            </a:r>
          </a:p>
          <a:p>
            <a:pPr algn="just">
              <a:buFont typeface="Wingdings" panose="05000000000000000000" pitchFamily="2" charset="2"/>
              <a:buChar char="Ø"/>
            </a:pPr>
            <a:endParaRPr lang="tr-TR" sz="2800" b="1" u="sng" dirty="0"/>
          </a:p>
        </p:txBody>
      </p:sp>
      <p:sp>
        <p:nvSpPr>
          <p:cNvPr id="5" name="Başlık 4">
            <a:extLst>
              <a:ext uri="{FF2B5EF4-FFF2-40B4-BE49-F238E27FC236}">
                <a16:creationId xmlns:a16="http://schemas.microsoft.com/office/drawing/2014/main" id="{D9FA662F-D9E2-45C2-8B56-9DB5FEE8EE9B}"/>
              </a:ext>
            </a:extLst>
          </p:cNvPr>
          <p:cNvSpPr>
            <a:spLocks noGrp="1"/>
          </p:cNvSpPr>
          <p:nvPr>
            <p:ph type="title"/>
          </p:nvPr>
        </p:nvSpPr>
        <p:spPr/>
        <p:txBody>
          <a:bodyPr/>
          <a:lstStyle/>
          <a:p>
            <a:endParaRPr lang="tr-TR"/>
          </a:p>
        </p:txBody>
      </p:sp>
    </p:spTree>
    <p:extLst>
      <p:ext uri="{BB962C8B-B14F-4D97-AF65-F5344CB8AC3E}">
        <p14:creationId xmlns:p14="http://schemas.microsoft.com/office/powerpoint/2010/main" val="3718675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BD0130D-9F44-4EC8-9FB2-C8244F873895}"/>
              </a:ext>
            </a:extLst>
          </p:cNvPr>
          <p:cNvSpPr>
            <a:spLocks noGrp="1"/>
          </p:cNvSpPr>
          <p:nvPr>
            <p:ph idx="1"/>
          </p:nvPr>
        </p:nvSpPr>
        <p:spPr>
          <a:xfrm>
            <a:off x="1371600" y="1045029"/>
            <a:ext cx="9993086" cy="4822371"/>
          </a:xfrm>
        </p:spPr>
        <p:txBody>
          <a:bodyPr>
            <a:normAutofit/>
          </a:bodyPr>
          <a:lstStyle/>
          <a:p>
            <a:pPr algn="just">
              <a:buFont typeface="Wingdings" panose="05000000000000000000" pitchFamily="2" charset="2"/>
              <a:buChar char="Ø"/>
            </a:pPr>
            <a:r>
              <a:rPr lang="tr-TR" sz="3200" dirty="0"/>
              <a:t>Büyük defterdeki hesabın en az aşağıdaki özellikleri taşıması zorunludur: </a:t>
            </a:r>
            <a:r>
              <a:rPr lang="tr-TR" sz="3200" b="1" dirty="0"/>
              <a:t>(VUK Md.69, Md.182)  </a:t>
            </a:r>
          </a:p>
          <a:p>
            <a:pPr algn="just">
              <a:buFont typeface="Wingdings" panose="05000000000000000000" pitchFamily="2" charset="2"/>
              <a:buChar char="Ø"/>
            </a:pPr>
            <a:r>
              <a:rPr lang="tr-TR" sz="3200" dirty="0"/>
              <a:t>Hesap ismi  </a:t>
            </a:r>
          </a:p>
          <a:p>
            <a:pPr algn="just">
              <a:buFont typeface="Wingdings" panose="05000000000000000000" pitchFamily="2" charset="2"/>
              <a:buChar char="Ø"/>
            </a:pPr>
            <a:r>
              <a:rPr lang="tr-TR" sz="3200" dirty="0"/>
              <a:t>Yevmiye defteri tarihi  </a:t>
            </a:r>
          </a:p>
          <a:p>
            <a:pPr algn="just">
              <a:buFont typeface="Wingdings" panose="05000000000000000000" pitchFamily="2" charset="2"/>
              <a:buChar char="Ø"/>
            </a:pPr>
            <a:r>
              <a:rPr lang="tr-TR" sz="3200" dirty="0"/>
              <a:t>Yevmiye defteri madde numarası </a:t>
            </a:r>
          </a:p>
          <a:p>
            <a:pPr algn="just">
              <a:buFont typeface="Wingdings" panose="05000000000000000000" pitchFamily="2" charset="2"/>
              <a:buChar char="Ø"/>
            </a:pPr>
            <a:r>
              <a:rPr lang="tr-TR" sz="3200" dirty="0"/>
              <a:t> Borçlu ve alacaklı tutarlar </a:t>
            </a:r>
          </a:p>
          <a:p>
            <a:pPr algn="just">
              <a:buFont typeface="Wingdings" panose="05000000000000000000" pitchFamily="2" charset="2"/>
              <a:buChar char="Ø"/>
            </a:pPr>
            <a:r>
              <a:rPr lang="tr-TR" sz="3200" dirty="0"/>
              <a:t>Açıklama</a:t>
            </a:r>
          </a:p>
        </p:txBody>
      </p:sp>
    </p:spTree>
    <p:extLst>
      <p:ext uri="{BB962C8B-B14F-4D97-AF65-F5344CB8AC3E}">
        <p14:creationId xmlns:p14="http://schemas.microsoft.com/office/powerpoint/2010/main" val="42459897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DC010EC-369E-4DAE-8FD2-4F18DE364FDC}"/>
              </a:ext>
            </a:extLst>
          </p:cNvPr>
          <p:cNvSpPr>
            <a:spLocks noGrp="1"/>
          </p:cNvSpPr>
          <p:nvPr>
            <p:ph idx="1"/>
          </p:nvPr>
        </p:nvSpPr>
        <p:spPr>
          <a:xfrm>
            <a:off x="966651" y="940526"/>
            <a:ext cx="10450285" cy="5329645"/>
          </a:xfrm>
        </p:spPr>
        <p:txBody>
          <a:bodyPr>
            <a:normAutofit/>
          </a:bodyPr>
          <a:lstStyle/>
          <a:p>
            <a:pPr algn="just">
              <a:buFont typeface="Wingdings" panose="05000000000000000000" pitchFamily="2" charset="2"/>
              <a:buChar char="Ø"/>
            </a:pPr>
            <a:r>
              <a:rPr lang="tr-TR" sz="3200" b="1" dirty="0"/>
              <a:t>Düzenleme Kuralları</a:t>
            </a:r>
          </a:p>
          <a:p>
            <a:pPr algn="just">
              <a:buFont typeface="Wingdings" panose="05000000000000000000" pitchFamily="2" charset="2"/>
              <a:buChar char="Ø"/>
            </a:pPr>
            <a:r>
              <a:rPr lang="tr-TR" sz="2400" dirty="0"/>
              <a:t>Diğer tüm tutulacak defterlerde olduğu gibi, büyük defter kayıtlarının da Türkçe tutulması zorunludur. (VUK.M.215) </a:t>
            </a:r>
          </a:p>
          <a:p>
            <a:pPr algn="just">
              <a:buFont typeface="Wingdings" panose="05000000000000000000" pitchFamily="2" charset="2"/>
              <a:buChar char="Ø"/>
            </a:pPr>
            <a:r>
              <a:rPr lang="tr-TR" sz="2400" dirty="0"/>
              <a:t> Kayıtlarda Türk para birimi kullanılır. (VUK. M.215) </a:t>
            </a:r>
          </a:p>
          <a:p>
            <a:pPr algn="just">
              <a:buFont typeface="Wingdings" panose="05000000000000000000" pitchFamily="2" charset="2"/>
              <a:buChar char="Ø"/>
            </a:pPr>
            <a:r>
              <a:rPr lang="tr-TR" sz="2400" dirty="0"/>
              <a:t>Yazma işlemlerinde mürekkepli kalem veya makine kullanılır. (VUK. M. 216) </a:t>
            </a:r>
          </a:p>
          <a:p>
            <a:pPr algn="just">
              <a:buFont typeface="Wingdings" panose="05000000000000000000" pitchFamily="2" charset="2"/>
              <a:buChar char="Ø"/>
            </a:pPr>
            <a:r>
              <a:rPr lang="tr-TR" sz="2400" dirty="0"/>
              <a:t>Yanlış kayıtlar, yanlış yazılan rakam ve yazı okunacak şekilde çizilir, üst veya yan tarafına veya ilgili bulunduğu hesaba doğrusu yazılarak düzeltilir. (VUK. M.217) </a:t>
            </a:r>
          </a:p>
          <a:p>
            <a:pPr algn="just">
              <a:buFont typeface="Wingdings" panose="05000000000000000000" pitchFamily="2" charset="2"/>
              <a:buChar char="Ø"/>
            </a:pPr>
            <a:r>
              <a:rPr lang="tr-TR" sz="2400" dirty="0"/>
              <a:t>Kayıtlar arasında boş satır bırakılamaz, satır atlanamaz. Ciltli defterlerde sayfalar ciltten koparılamaz. (VUK. M. 218)  Kayıtlar zamanında yapılır.(VUK. M. 219) </a:t>
            </a:r>
          </a:p>
        </p:txBody>
      </p:sp>
    </p:spTree>
    <p:extLst>
      <p:ext uri="{BB962C8B-B14F-4D97-AF65-F5344CB8AC3E}">
        <p14:creationId xmlns:p14="http://schemas.microsoft.com/office/powerpoint/2010/main" val="1289393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84F441-2EF5-4156-9D56-11FA9EE58150}"/>
              </a:ext>
            </a:extLst>
          </p:cNvPr>
          <p:cNvSpPr>
            <a:spLocks noGrp="1"/>
          </p:cNvSpPr>
          <p:nvPr>
            <p:ph type="title"/>
          </p:nvPr>
        </p:nvSpPr>
        <p:spPr>
          <a:xfrm>
            <a:off x="1371600" y="685800"/>
            <a:ext cx="9601200" cy="630936"/>
          </a:xfrm>
        </p:spPr>
        <p:txBody>
          <a:bodyPr>
            <a:normAutofit fontScale="90000"/>
          </a:bodyPr>
          <a:lstStyle/>
          <a:p>
            <a:pPr algn="ctr"/>
            <a:r>
              <a:rPr lang="tr-TR" dirty="0"/>
              <a:t>Mizan </a:t>
            </a:r>
          </a:p>
        </p:txBody>
      </p:sp>
      <p:sp>
        <p:nvSpPr>
          <p:cNvPr id="3" name="İçerik Yer Tutucusu 2">
            <a:extLst>
              <a:ext uri="{FF2B5EF4-FFF2-40B4-BE49-F238E27FC236}">
                <a16:creationId xmlns:a16="http://schemas.microsoft.com/office/drawing/2014/main" id="{F174449A-7F39-4D97-B7EB-79BEA98464C6}"/>
              </a:ext>
            </a:extLst>
          </p:cNvPr>
          <p:cNvSpPr>
            <a:spLocks noGrp="1"/>
          </p:cNvSpPr>
          <p:nvPr>
            <p:ph idx="1"/>
          </p:nvPr>
        </p:nvSpPr>
        <p:spPr>
          <a:xfrm>
            <a:off x="1371600" y="1572768"/>
            <a:ext cx="9601200" cy="4294632"/>
          </a:xfrm>
        </p:spPr>
        <p:txBody>
          <a:bodyPr/>
          <a:lstStyle/>
          <a:p>
            <a:pPr algn="just">
              <a:buFont typeface="Wingdings" panose="05000000000000000000" pitchFamily="2" charset="2"/>
              <a:buChar char="Ø"/>
            </a:pPr>
            <a:r>
              <a:rPr lang="tr-TR" dirty="0"/>
              <a:t>Mizanlar- Sağlama Tabloları Kebir hesapları listesidir. </a:t>
            </a:r>
          </a:p>
          <a:p>
            <a:pPr algn="just">
              <a:buFont typeface="Wingdings" panose="05000000000000000000" pitchFamily="2" charset="2"/>
              <a:buChar char="Ø"/>
            </a:pPr>
            <a:r>
              <a:rPr lang="tr-TR" dirty="0"/>
              <a:t>Hesapların, dolayısıyla işletmenin muhasebe açısından durumunu görmek için düzenlenir. </a:t>
            </a:r>
          </a:p>
          <a:p>
            <a:pPr algn="just">
              <a:buFont typeface="Wingdings" panose="05000000000000000000" pitchFamily="2" charset="2"/>
              <a:buChar char="Ø"/>
            </a:pPr>
            <a:r>
              <a:rPr lang="tr-TR" dirty="0"/>
              <a:t>Mizana hesaplar borç, alacak tutarları ve bakiyeleri ile yazılır. </a:t>
            </a:r>
          </a:p>
          <a:p>
            <a:pPr algn="just">
              <a:buFont typeface="Wingdings" panose="05000000000000000000" pitchFamily="2" charset="2"/>
              <a:buChar char="Ø"/>
            </a:pPr>
            <a:r>
              <a:rPr lang="tr-TR" dirty="0"/>
              <a:t>Mizan haftalık, aylık, yıllık olarak düzenlenebilir. Hesapların her ayki değerleri alınarak aylık mizan düzenlenebilir. </a:t>
            </a:r>
          </a:p>
          <a:p>
            <a:pPr algn="just">
              <a:buFont typeface="Wingdings" panose="05000000000000000000" pitchFamily="2" charset="2"/>
              <a:buChar char="Ø"/>
            </a:pPr>
            <a:r>
              <a:rPr lang="tr-TR" dirty="0"/>
              <a:t>Hesapların yılbaşından bugüne kadar gelen değerleri ile kümülatif mizan düzenlenir.</a:t>
            </a:r>
          </a:p>
        </p:txBody>
      </p:sp>
    </p:spTree>
    <p:extLst>
      <p:ext uri="{BB962C8B-B14F-4D97-AF65-F5344CB8AC3E}">
        <p14:creationId xmlns:p14="http://schemas.microsoft.com/office/powerpoint/2010/main" val="1471191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D3DB06-1326-4B8B-85E1-CBBE54901212}"/>
              </a:ext>
            </a:extLst>
          </p:cNvPr>
          <p:cNvSpPr>
            <a:spLocks noGrp="1"/>
          </p:cNvSpPr>
          <p:nvPr>
            <p:ph type="title"/>
          </p:nvPr>
        </p:nvSpPr>
        <p:spPr>
          <a:xfrm>
            <a:off x="1371600" y="685800"/>
            <a:ext cx="9601200" cy="933994"/>
          </a:xfrm>
        </p:spPr>
        <p:txBody>
          <a:bodyPr/>
          <a:lstStyle/>
          <a:p>
            <a:pPr algn="ctr"/>
            <a:r>
              <a:rPr lang="tr-TR" b="1" dirty="0"/>
              <a:t>Mizan Çeşitleri</a:t>
            </a:r>
          </a:p>
        </p:txBody>
      </p:sp>
      <p:sp>
        <p:nvSpPr>
          <p:cNvPr id="3" name="İçerik Yer Tutucusu 2">
            <a:extLst>
              <a:ext uri="{FF2B5EF4-FFF2-40B4-BE49-F238E27FC236}">
                <a16:creationId xmlns:a16="http://schemas.microsoft.com/office/drawing/2014/main" id="{8A758A2A-1019-45EC-A10A-414D7CD64DBB}"/>
              </a:ext>
            </a:extLst>
          </p:cNvPr>
          <p:cNvSpPr>
            <a:spLocks noGrp="1"/>
          </p:cNvSpPr>
          <p:nvPr>
            <p:ph idx="1"/>
          </p:nvPr>
        </p:nvSpPr>
        <p:spPr>
          <a:xfrm>
            <a:off x="1371600" y="1828800"/>
            <a:ext cx="9601200" cy="4038600"/>
          </a:xfrm>
        </p:spPr>
        <p:txBody>
          <a:bodyPr/>
          <a:lstStyle/>
          <a:p>
            <a:pPr algn="just">
              <a:buFont typeface="Wingdings" panose="05000000000000000000" pitchFamily="2" charset="2"/>
              <a:buChar char="Ø"/>
            </a:pPr>
            <a:r>
              <a:rPr lang="tr-TR" sz="3200" b="1" u="sng" dirty="0"/>
              <a:t>Aylık Mizan: </a:t>
            </a:r>
            <a:r>
              <a:rPr lang="tr-TR" sz="3200" dirty="0"/>
              <a:t>İşletmeler yevmiye defteri kayıtlarını defteri kebire geçirdikten sonra genellikle ay sonlarında defterikebir hesaplarının borç ve alacak tutarları ile borç ve alacak bakiyelerini bir cetvel halinde düzenler. İşletmeler hesapları görmek ve kontrol etmek istedikleri anda mizan düzenleyebilirler.</a:t>
            </a:r>
            <a:endParaRPr lang="tr-TR" dirty="0"/>
          </a:p>
        </p:txBody>
      </p:sp>
    </p:spTree>
    <p:extLst>
      <p:ext uri="{BB962C8B-B14F-4D97-AF65-F5344CB8AC3E}">
        <p14:creationId xmlns:p14="http://schemas.microsoft.com/office/powerpoint/2010/main" val="3130968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DE16CC6-2DC3-4E26-AD6E-B518C10E5160}"/>
              </a:ext>
            </a:extLst>
          </p:cNvPr>
          <p:cNvSpPr>
            <a:spLocks noGrp="1"/>
          </p:cNvSpPr>
          <p:nvPr>
            <p:ph idx="1"/>
          </p:nvPr>
        </p:nvSpPr>
        <p:spPr>
          <a:xfrm>
            <a:off x="1371600" y="1201783"/>
            <a:ext cx="9601200" cy="4665617"/>
          </a:xfrm>
        </p:spPr>
        <p:txBody>
          <a:bodyPr>
            <a:normAutofit fontScale="92500"/>
          </a:bodyPr>
          <a:lstStyle/>
          <a:p>
            <a:pPr algn="just"/>
            <a:r>
              <a:rPr lang="tr-TR" sz="3200" b="1" u="sng" dirty="0"/>
              <a:t>Genel Geçici Mizan: </a:t>
            </a:r>
            <a:r>
              <a:rPr lang="tr-TR" sz="2800" dirty="0"/>
              <a:t>Her mali yıl sonu olan 31 Aralık tarihinde düzenlenen Aralık ayı mizanı diğer aylık mizanlardan farklı olmamakla beraber bütün muhasebe dönemini kapsadığından "Genel Geçici Mizan" adını alır.31 Aralık tarihinde envanter kayıtlarından önce düzenlenir. 1 Ocak–31 Aralık dönemini kapsar. Gerçek durum ile kayıtlı durumu karşılaştırmada kullanılır. Kayıtlar gerçek durumu gösterecek şekilde düzeltilir. Defteri Kebir toplamları alınır. Düzenli bir şekilde mizan tablosuna yerleştirilir. Daha sonra da hesapların bakiyeleri hesaplanır. Hesapların borç toplamı alacak toplamından büyükse borç bakiyesi, alacak toplamı borç bakiyesinden büyükse alacak bakiyesi verir ve mizanın kalan bakiye sütununa yazılır. </a:t>
            </a:r>
            <a:endParaRPr lang="tr-TR" dirty="0"/>
          </a:p>
        </p:txBody>
      </p:sp>
    </p:spTree>
    <p:extLst>
      <p:ext uri="{BB962C8B-B14F-4D97-AF65-F5344CB8AC3E}">
        <p14:creationId xmlns:p14="http://schemas.microsoft.com/office/powerpoint/2010/main" val="31483356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DE16CC6-2DC3-4E26-AD6E-B518C10E5160}"/>
              </a:ext>
            </a:extLst>
          </p:cNvPr>
          <p:cNvSpPr>
            <a:spLocks noGrp="1"/>
          </p:cNvSpPr>
          <p:nvPr>
            <p:ph idx="1"/>
          </p:nvPr>
        </p:nvSpPr>
        <p:spPr>
          <a:xfrm>
            <a:off x="1295400" y="1306286"/>
            <a:ext cx="9601200" cy="4665617"/>
          </a:xfrm>
        </p:spPr>
        <p:txBody>
          <a:bodyPr>
            <a:normAutofit/>
          </a:bodyPr>
          <a:lstStyle/>
          <a:p>
            <a:pPr algn="just">
              <a:buFont typeface="Wingdings" panose="05000000000000000000" pitchFamily="2" charset="2"/>
              <a:buChar char="Ø"/>
            </a:pPr>
            <a:r>
              <a:rPr lang="tr-TR" sz="3200" b="1" dirty="0"/>
              <a:t>Genel Kesin Mizan</a:t>
            </a:r>
            <a:r>
              <a:rPr lang="tr-TR" dirty="0"/>
              <a:t>: </a:t>
            </a:r>
            <a:r>
              <a:rPr lang="tr-TR" sz="3200" dirty="0"/>
              <a:t>Dönem sonu işlemleri ile ilgili yevmiye ve defter-i kebir kayıtları yapılarak, hesapların defterikebir bakiyeleri envanter sonuçlarına ve muhasebe prensiplerine göre düzeltilir. Dönem sonu ile ilgili kayıtlardan sonra mizan düzenlendiğinde bu mizanın adı "Genel Kesin Mizan" olmaktadır.</a:t>
            </a:r>
            <a:endParaRPr lang="tr-TR" dirty="0"/>
          </a:p>
        </p:txBody>
      </p:sp>
    </p:spTree>
    <p:extLst>
      <p:ext uri="{BB962C8B-B14F-4D97-AF65-F5344CB8AC3E}">
        <p14:creationId xmlns:p14="http://schemas.microsoft.com/office/powerpoint/2010/main" val="3036175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E77936-2FE0-41F3-B376-80C1FD10DF5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7A78166-D1EE-4C50-817D-E3B0135B5A06}"/>
              </a:ext>
            </a:extLst>
          </p:cNvPr>
          <p:cNvSpPr>
            <a:spLocks noGrp="1"/>
          </p:cNvSpPr>
          <p:nvPr>
            <p:ph idx="1"/>
          </p:nvPr>
        </p:nvSpPr>
        <p:spPr/>
        <p:txBody>
          <a:bodyPr>
            <a:normAutofit/>
          </a:bodyPr>
          <a:lstStyle/>
          <a:p>
            <a:pPr algn="just">
              <a:buFont typeface="Wingdings" panose="05000000000000000000" pitchFamily="2" charset="2"/>
              <a:buChar char="Ø"/>
            </a:pPr>
            <a:r>
              <a:rPr lang="tr-TR" sz="2800" dirty="0"/>
              <a:t>Aynı nitelikteki işlemlerin artış ve azalışlarının izlendiği çizelgelere </a:t>
            </a:r>
            <a:r>
              <a:rPr lang="tr-TR" sz="2800" b="1" dirty="0"/>
              <a:t>hesap </a:t>
            </a:r>
            <a:r>
              <a:rPr lang="tr-TR" sz="2800" dirty="0"/>
              <a:t>denir. Örneğin “bankalar hesabı” gibi. Ayrıca her hesabın detayları için o hesaba ait alt hesaplar da açılabilir. Örneğin bankalar hesabının alt hesapları olarak “A Bankası”, “B Bankası” gibi alt hesaplar açılabilir. </a:t>
            </a:r>
          </a:p>
        </p:txBody>
      </p:sp>
    </p:spTree>
    <p:extLst>
      <p:ext uri="{BB962C8B-B14F-4D97-AF65-F5344CB8AC3E}">
        <p14:creationId xmlns:p14="http://schemas.microsoft.com/office/powerpoint/2010/main" val="27153277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id="{881D231B-AF10-4994-A1C2-B728366A32A8}"/>
              </a:ext>
            </a:extLst>
          </p:cNvPr>
          <p:cNvGraphicFramePr>
            <a:graphicFrameLocks noGrp="1"/>
          </p:cNvGraphicFramePr>
          <p:nvPr>
            <p:ph idx="1"/>
            <p:extLst>
              <p:ext uri="{D42A27DB-BD31-4B8C-83A1-F6EECF244321}">
                <p14:modId xmlns:p14="http://schemas.microsoft.com/office/powerpoint/2010/main" val="2555408291"/>
              </p:ext>
            </p:extLst>
          </p:nvPr>
        </p:nvGraphicFramePr>
        <p:xfrm>
          <a:off x="992776" y="1005839"/>
          <a:ext cx="10789920" cy="5483084"/>
        </p:xfrm>
        <a:graphic>
          <a:graphicData uri="http://schemas.openxmlformats.org/drawingml/2006/table">
            <a:tbl>
              <a:tblPr firstRow="1" bandRow="1">
                <a:tableStyleId>{2D5ABB26-0587-4C30-8999-92F81FD0307C}</a:tableStyleId>
              </a:tblPr>
              <a:tblGrid>
                <a:gridCol w="1159734">
                  <a:extLst>
                    <a:ext uri="{9D8B030D-6E8A-4147-A177-3AD203B41FA5}">
                      <a16:colId xmlns:a16="http://schemas.microsoft.com/office/drawing/2014/main" val="764156782"/>
                    </a:ext>
                  </a:extLst>
                </a:gridCol>
                <a:gridCol w="1008701">
                  <a:extLst>
                    <a:ext uri="{9D8B030D-6E8A-4147-A177-3AD203B41FA5}">
                      <a16:colId xmlns:a16="http://schemas.microsoft.com/office/drawing/2014/main" val="743147321"/>
                    </a:ext>
                  </a:extLst>
                </a:gridCol>
                <a:gridCol w="2795452">
                  <a:extLst>
                    <a:ext uri="{9D8B030D-6E8A-4147-A177-3AD203B41FA5}">
                      <a16:colId xmlns:a16="http://schemas.microsoft.com/office/drawing/2014/main" val="1416768610"/>
                    </a:ext>
                  </a:extLst>
                </a:gridCol>
                <a:gridCol w="1489166">
                  <a:extLst>
                    <a:ext uri="{9D8B030D-6E8A-4147-A177-3AD203B41FA5}">
                      <a16:colId xmlns:a16="http://schemas.microsoft.com/office/drawing/2014/main" val="3378491024"/>
                    </a:ext>
                  </a:extLst>
                </a:gridCol>
                <a:gridCol w="1515291">
                  <a:extLst>
                    <a:ext uri="{9D8B030D-6E8A-4147-A177-3AD203B41FA5}">
                      <a16:colId xmlns:a16="http://schemas.microsoft.com/office/drawing/2014/main" val="1086519010"/>
                    </a:ext>
                  </a:extLst>
                </a:gridCol>
                <a:gridCol w="1410789">
                  <a:extLst>
                    <a:ext uri="{9D8B030D-6E8A-4147-A177-3AD203B41FA5}">
                      <a16:colId xmlns:a16="http://schemas.microsoft.com/office/drawing/2014/main" val="3626399820"/>
                    </a:ext>
                  </a:extLst>
                </a:gridCol>
                <a:gridCol w="1410787">
                  <a:extLst>
                    <a:ext uri="{9D8B030D-6E8A-4147-A177-3AD203B41FA5}">
                      <a16:colId xmlns:a16="http://schemas.microsoft.com/office/drawing/2014/main" val="3109093554"/>
                    </a:ext>
                  </a:extLst>
                </a:gridCol>
              </a:tblGrid>
              <a:tr h="785984">
                <a:tc gridSpan="7">
                  <a:txBody>
                    <a:bodyPr/>
                    <a:lstStyle/>
                    <a:p>
                      <a:pPr algn="ctr"/>
                      <a:endParaRPr lang="tr-TR" sz="2000" b="1" dirty="0">
                        <a:solidFill>
                          <a:schemeClr val="tx1"/>
                        </a:solidFill>
                      </a:endParaRPr>
                    </a:p>
                    <a:p>
                      <a:pPr algn="ctr"/>
                      <a:r>
                        <a:rPr lang="tr-TR" sz="2000" b="1" dirty="0">
                          <a:solidFill>
                            <a:schemeClr val="tx1"/>
                          </a:solidFill>
                        </a:rPr>
                        <a:t>………. İŞLETMESİ …../……./20.. TARİHLİ …….. MİZANI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31631007"/>
                  </a:ext>
                </a:extLst>
              </a:tr>
              <a:tr h="454503">
                <a:tc rowSpan="2">
                  <a:txBody>
                    <a:bodyPr/>
                    <a:lstStyle/>
                    <a:p>
                      <a:endParaRPr lang="tr-TR" b="1" dirty="0">
                        <a:solidFill>
                          <a:schemeClr val="tx1"/>
                        </a:solidFill>
                      </a:endParaRPr>
                    </a:p>
                    <a:p>
                      <a:r>
                        <a:rPr lang="tr-TR" b="1" dirty="0">
                          <a:solidFill>
                            <a:schemeClr val="tx1"/>
                          </a:solidFill>
                        </a:rPr>
                        <a:t>SIRA 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rowSpan="2">
                  <a:txBody>
                    <a:bodyPr/>
                    <a:lstStyle/>
                    <a:p>
                      <a:endParaRPr lang="tr-TR" b="1" dirty="0">
                        <a:solidFill>
                          <a:schemeClr val="tx1"/>
                        </a:solidFill>
                      </a:endParaRPr>
                    </a:p>
                    <a:p>
                      <a:r>
                        <a:rPr lang="tr-TR" b="1" dirty="0">
                          <a:solidFill>
                            <a:schemeClr val="tx1"/>
                          </a:solidFill>
                        </a:rPr>
                        <a:t>HESAP KODU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rowSpan="2">
                  <a:txBody>
                    <a:bodyPr/>
                    <a:lstStyle/>
                    <a:p>
                      <a:pPr algn="ctr"/>
                      <a:endParaRPr lang="tr-TR" b="1" dirty="0">
                        <a:solidFill>
                          <a:schemeClr val="tx1"/>
                        </a:solidFill>
                      </a:endParaRPr>
                    </a:p>
                    <a:p>
                      <a:pPr algn="ctr"/>
                      <a:r>
                        <a:rPr lang="tr-TR" b="1" dirty="0">
                          <a:solidFill>
                            <a:schemeClr val="tx1"/>
                          </a:solidFill>
                        </a:rPr>
                        <a:t>HESAPLAR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gridSpan="2">
                  <a:txBody>
                    <a:bodyPr/>
                    <a:lstStyle/>
                    <a:p>
                      <a:pPr algn="ctr"/>
                      <a:r>
                        <a:rPr lang="tr-TR" b="1" dirty="0">
                          <a:solidFill>
                            <a:schemeClr val="tx1"/>
                          </a:solidFill>
                        </a:rPr>
                        <a:t>TUTAR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b="1" dirty="0">
                          <a:solidFill>
                            <a:schemeClr val="tx1"/>
                          </a:solidFill>
                        </a:rPr>
                        <a:t>KALAN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hMerge="1">
                  <a:txBody>
                    <a:bodyPr/>
                    <a:lstStyle/>
                    <a:p>
                      <a:pPr algn="ct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1157517"/>
                  </a:ext>
                </a:extLst>
              </a:tr>
              <a:tr h="570693">
                <a:tc vMerge="1">
                  <a:txBody>
                    <a:bodyPr/>
                    <a:lstStyle/>
                    <a:p>
                      <a:endParaRPr lang="tr-TR"/>
                    </a:p>
                  </a:txBody>
                  <a:tcPr/>
                </a:tc>
                <a:tc vMerge="1">
                  <a:txBody>
                    <a:bodyPr/>
                    <a:lstStyle/>
                    <a:p>
                      <a:endParaRPr lang="tr-TR"/>
                    </a:p>
                  </a:txBody>
                  <a:tcPr/>
                </a:tc>
                <a:tc vMerge="1">
                  <a:txBody>
                    <a:bodyPr/>
                    <a:lstStyle/>
                    <a:p>
                      <a:endParaRPr lang="tr-TR"/>
                    </a:p>
                  </a:txBody>
                  <a:tcPr/>
                </a:tc>
                <a:tc>
                  <a:txBody>
                    <a:bodyPr/>
                    <a:lstStyle/>
                    <a:p>
                      <a:pPr algn="ctr"/>
                      <a:r>
                        <a:rPr lang="tr-TR" b="1" dirty="0">
                          <a:solidFill>
                            <a:schemeClr val="tx1"/>
                          </a:solidFill>
                        </a:rPr>
                        <a:t>BORÇ</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pPr algn="ctr"/>
                      <a:r>
                        <a:rPr lang="tr-TR" b="1" dirty="0">
                          <a:solidFill>
                            <a:schemeClr val="tx1"/>
                          </a:solidFill>
                        </a:rPr>
                        <a:t>ALACAK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pPr algn="ctr"/>
                      <a:r>
                        <a:rPr lang="tr-TR" b="1" dirty="0">
                          <a:solidFill>
                            <a:schemeClr val="tx1"/>
                          </a:solidFill>
                        </a:rPr>
                        <a:t>BORÇ</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pPr algn="ctr"/>
                      <a:r>
                        <a:rPr lang="tr-TR" b="1" dirty="0">
                          <a:solidFill>
                            <a:schemeClr val="tx1"/>
                          </a:solidFill>
                        </a:rPr>
                        <a:t>ALACAK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extLst>
                  <a:ext uri="{0D108BD9-81ED-4DB2-BD59-A6C34878D82A}">
                    <a16:rowId xmlns:a16="http://schemas.microsoft.com/office/drawing/2014/main" val="720665651"/>
                  </a:ext>
                </a:extLst>
              </a:tr>
              <a:tr h="909008">
                <a:tc>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extLst>
                  <a:ext uri="{0D108BD9-81ED-4DB2-BD59-A6C34878D82A}">
                    <a16:rowId xmlns:a16="http://schemas.microsoft.com/office/drawing/2014/main" val="960951183"/>
                  </a:ext>
                </a:extLst>
              </a:tr>
              <a:tr h="909008">
                <a:tc>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extLst>
                  <a:ext uri="{0D108BD9-81ED-4DB2-BD59-A6C34878D82A}">
                    <a16:rowId xmlns:a16="http://schemas.microsoft.com/office/drawing/2014/main" val="2131747268"/>
                  </a:ext>
                </a:extLst>
              </a:tr>
              <a:tr h="909008">
                <a:tc>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extLst>
                  <a:ext uri="{0D108BD9-81ED-4DB2-BD59-A6C34878D82A}">
                    <a16:rowId xmlns:a16="http://schemas.microsoft.com/office/drawing/2014/main" val="4141913074"/>
                  </a:ext>
                </a:extLst>
              </a:tr>
              <a:tr h="909008">
                <a:tc gridSpan="3">
                  <a:txBody>
                    <a:bodyPr/>
                    <a:lstStyle/>
                    <a:p>
                      <a:pPr algn="l"/>
                      <a:endParaRPr lang="tr-TR" sz="2800" b="1" dirty="0">
                        <a:solidFill>
                          <a:schemeClr val="tx1"/>
                        </a:solidFill>
                      </a:endParaRPr>
                    </a:p>
                    <a:p>
                      <a:pPr algn="l"/>
                      <a:r>
                        <a:rPr lang="tr-TR" sz="2800" b="1" dirty="0">
                          <a:solidFill>
                            <a:schemeClr val="tx1"/>
                          </a:solidFill>
                        </a:rPr>
                        <a:t>TOPLAMLAR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tr-TR">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tc>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3000"/>
                      </a:schemeClr>
                    </a:solidFill>
                  </a:tcPr>
                </a:tc>
                <a:extLst>
                  <a:ext uri="{0D108BD9-81ED-4DB2-BD59-A6C34878D82A}">
                    <a16:rowId xmlns:a16="http://schemas.microsoft.com/office/drawing/2014/main" val="1722172666"/>
                  </a:ext>
                </a:extLst>
              </a:tr>
            </a:tbl>
          </a:graphicData>
        </a:graphic>
      </p:graphicFrame>
    </p:spTree>
    <p:extLst>
      <p:ext uri="{BB962C8B-B14F-4D97-AF65-F5344CB8AC3E}">
        <p14:creationId xmlns:p14="http://schemas.microsoft.com/office/powerpoint/2010/main" val="2275826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A04F3E-2019-4213-8B00-C54A76ED168D}"/>
              </a:ext>
            </a:extLst>
          </p:cNvPr>
          <p:cNvSpPr>
            <a:spLocks noGrp="1"/>
          </p:cNvSpPr>
          <p:nvPr>
            <p:ph type="title"/>
          </p:nvPr>
        </p:nvSpPr>
        <p:spPr>
          <a:xfrm>
            <a:off x="1645920" y="764915"/>
            <a:ext cx="9326880" cy="882135"/>
          </a:xfrm>
        </p:spPr>
        <p:txBody>
          <a:bodyPr/>
          <a:lstStyle/>
          <a:p>
            <a:pPr algn="ctr"/>
            <a:r>
              <a:rPr lang="tr-TR" dirty="0"/>
              <a:t>Defter-i Kebir (Büyük Defter)</a:t>
            </a:r>
          </a:p>
        </p:txBody>
      </p:sp>
      <p:sp>
        <p:nvSpPr>
          <p:cNvPr id="3" name="İçerik Yer Tutucusu 2">
            <a:extLst>
              <a:ext uri="{FF2B5EF4-FFF2-40B4-BE49-F238E27FC236}">
                <a16:creationId xmlns:a16="http://schemas.microsoft.com/office/drawing/2014/main" id="{CCAACCE6-F9B8-4766-9637-F251D7A1CA02}"/>
              </a:ext>
            </a:extLst>
          </p:cNvPr>
          <p:cNvSpPr>
            <a:spLocks noGrp="1"/>
          </p:cNvSpPr>
          <p:nvPr>
            <p:ph idx="1"/>
          </p:nvPr>
        </p:nvSpPr>
        <p:spPr>
          <a:xfrm>
            <a:off x="1371600" y="1647050"/>
            <a:ext cx="9601200" cy="4220350"/>
          </a:xfrm>
        </p:spPr>
        <p:txBody>
          <a:bodyPr>
            <a:normAutofit/>
          </a:bodyPr>
          <a:lstStyle/>
          <a:p>
            <a:pPr algn="just">
              <a:buFont typeface="Wingdings" panose="05000000000000000000" pitchFamily="2" charset="2"/>
              <a:buChar char="Ø"/>
            </a:pPr>
            <a:r>
              <a:rPr lang="tr-TR" sz="2800" dirty="0"/>
              <a:t>Hesap </a:t>
            </a:r>
            <a:r>
              <a:rPr lang="tr-TR" sz="2800" b="1" dirty="0"/>
              <a:t>Defter-i Kebirin (Büyük Defterin) </a:t>
            </a:r>
            <a:r>
              <a:rPr lang="tr-TR" sz="2800" dirty="0"/>
              <a:t>sayfaları üzerinde iki kısımdan oluşmaktadır. Her hesabın bir ismi vardır ve çizelgenin üst tarafına yazılır. Sol kısmına borç, sağ kısmına ise alacak tarafı denmektedir. Her iki tarafta da tarih, açıklama ve tutar sütunları bulunur. </a:t>
            </a:r>
          </a:p>
          <a:p>
            <a:pPr algn="just">
              <a:buFont typeface="Wingdings" panose="05000000000000000000" pitchFamily="2" charset="2"/>
              <a:buChar char="Ø"/>
            </a:pPr>
            <a:endParaRPr lang="tr-TR" sz="2800" dirty="0"/>
          </a:p>
          <a:p>
            <a:pPr algn="just">
              <a:buFont typeface="Wingdings" panose="05000000000000000000" pitchFamily="2" charset="2"/>
              <a:buChar char="Ø"/>
            </a:pPr>
            <a:endParaRPr lang="tr-TR" sz="2800" b="1" u="sng" dirty="0"/>
          </a:p>
        </p:txBody>
      </p:sp>
      <p:cxnSp>
        <p:nvCxnSpPr>
          <p:cNvPr id="11" name="Düz Bağlayıcı 10">
            <a:extLst>
              <a:ext uri="{FF2B5EF4-FFF2-40B4-BE49-F238E27FC236}">
                <a16:creationId xmlns:a16="http://schemas.microsoft.com/office/drawing/2014/main" id="{F7CABCF0-557B-4335-8E2D-8AC9948C5E8E}"/>
              </a:ext>
            </a:extLst>
          </p:cNvPr>
          <p:cNvCxnSpPr/>
          <p:nvPr/>
        </p:nvCxnSpPr>
        <p:spPr>
          <a:xfrm>
            <a:off x="4338815" y="4447035"/>
            <a:ext cx="3854548" cy="0"/>
          </a:xfrm>
          <a:prstGeom prst="line">
            <a:avLst/>
          </a:prstGeom>
          <a:ln/>
        </p:spPr>
        <p:style>
          <a:lnRef idx="2">
            <a:schemeClr val="dk1"/>
          </a:lnRef>
          <a:fillRef idx="0">
            <a:schemeClr val="dk1"/>
          </a:fillRef>
          <a:effectRef idx="1">
            <a:schemeClr val="dk1"/>
          </a:effectRef>
          <a:fontRef idx="minor">
            <a:schemeClr val="tx1"/>
          </a:fontRef>
        </p:style>
      </p:cxnSp>
      <p:cxnSp>
        <p:nvCxnSpPr>
          <p:cNvPr id="13" name="Düz Bağlayıcı 12">
            <a:extLst>
              <a:ext uri="{FF2B5EF4-FFF2-40B4-BE49-F238E27FC236}">
                <a16:creationId xmlns:a16="http://schemas.microsoft.com/office/drawing/2014/main" id="{D12E5EBB-8AA3-4E60-BCEC-09C7F3362485}"/>
              </a:ext>
            </a:extLst>
          </p:cNvPr>
          <p:cNvCxnSpPr>
            <a:cxnSpLocks/>
          </p:cNvCxnSpPr>
          <p:nvPr/>
        </p:nvCxnSpPr>
        <p:spPr>
          <a:xfrm flipH="1">
            <a:off x="6266089" y="4447035"/>
            <a:ext cx="1" cy="1697364"/>
          </a:xfrm>
          <a:prstGeom prst="line">
            <a:avLst/>
          </a:prstGeom>
        </p:spPr>
        <p:style>
          <a:lnRef idx="2">
            <a:schemeClr val="dk1"/>
          </a:lnRef>
          <a:fillRef idx="0">
            <a:schemeClr val="dk1"/>
          </a:fillRef>
          <a:effectRef idx="1">
            <a:schemeClr val="dk1"/>
          </a:effectRef>
          <a:fontRef idx="minor">
            <a:schemeClr val="tx1"/>
          </a:fontRef>
        </p:style>
      </p:cxnSp>
      <p:sp>
        <p:nvSpPr>
          <p:cNvPr id="23" name="Metin kutusu 22">
            <a:extLst>
              <a:ext uri="{FF2B5EF4-FFF2-40B4-BE49-F238E27FC236}">
                <a16:creationId xmlns:a16="http://schemas.microsoft.com/office/drawing/2014/main" id="{842D21C6-E421-4EB7-A0EB-1434FDF2933E}"/>
              </a:ext>
            </a:extLst>
          </p:cNvPr>
          <p:cNvSpPr txBox="1"/>
          <p:nvPr/>
        </p:nvSpPr>
        <p:spPr>
          <a:xfrm>
            <a:off x="4382086" y="4077703"/>
            <a:ext cx="3854548" cy="369332"/>
          </a:xfrm>
          <a:prstGeom prst="rect">
            <a:avLst/>
          </a:prstGeom>
          <a:noFill/>
        </p:spPr>
        <p:txBody>
          <a:bodyPr wrap="square" rtlCol="0">
            <a:spAutoFit/>
          </a:bodyPr>
          <a:lstStyle/>
          <a:p>
            <a:pPr algn="ctr"/>
            <a:r>
              <a:rPr lang="tr-TR" b="1" dirty="0"/>
              <a:t>(AKTİF)      HESAP ADI          P(ALACAK)</a:t>
            </a:r>
          </a:p>
        </p:txBody>
      </p:sp>
    </p:spTree>
    <p:extLst>
      <p:ext uri="{BB962C8B-B14F-4D97-AF65-F5344CB8AC3E}">
        <p14:creationId xmlns:p14="http://schemas.microsoft.com/office/powerpoint/2010/main" val="2803916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ED93EF-B24B-4AC0-9847-C38B61B1B080}"/>
              </a:ext>
            </a:extLst>
          </p:cNvPr>
          <p:cNvSpPr>
            <a:spLocks noGrp="1"/>
          </p:cNvSpPr>
          <p:nvPr>
            <p:ph type="title"/>
          </p:nvPr>
        </p:nvSpPr>
        <p:spPr>
          <a:xfrm>
            <a:off x="1371600" y="685800"/>
            <a:ext cx="9601200" cy="678766"/>
          </a:xfrm>
        </p:spPr>
        <p:txBody>
          <a:bodyPr>
            <a:normAutofit fontScale="90000"/>
          </a:bodyPr>
          <a:lstStyle/>
          <a:p>
            <a:pPr algn="ctr"/>
            <a:r>
              <a:rPr lang="tr-TR" dirty="0"/>
              <a:t>Hesaplara İlişkin Terimler</a:t>
            </a:r>
          </a:p>
        </p:txBody>
      </p:sp>
      <p:sp>
        <p:nvSpPr>
          <p:cNvPr id="3" name="İçerik Yer Tutucusu 2">
            <a:extLst>
              <a:ext uri="{FF2B5EF4-FFF2-40B4-BE49-F238E27FC236}">
                <a16:creationId xmlns:a16="http://schemas.microsoft.com/office/drawing/2014/main" id="{CCAACCE6-F9B8-4766-9637-F251D7A1CA02}"/>
              </a:ext>
            </a:extLst>
          </p:cNvPr>
          <p:cNvSpPr>
            <a:spLocks noGrp="1"/>
          </p:cNvSpPr>
          <p:nvPr>
            <p:ph idx="1"/>
          </p:nvPr>
        </p:nvSpPr>
        <p:spPr>
          <a:xfrm>
            <a:off x="1371600" y="1505243"/>
            <a:ext cx="10149840" cy="4979063"/>
          </a:xfrm>
        </p:spPr>
        <p:txBody>
          <a:bodyPr>
            <a:normAutofit/>
          </a:bodyPr>
          <a:lstStyle/>
          <a:p>
            <a:pPr algn="just">
              <a:buFont typeface="Wingdings" panose="05000000000000000000" pitchFamily="2" charset="2"/>
              <a:buChar char="Ø"/>
            </a:pPr>
            <a:r>
              <a:rPr lang="tr-TR" sz="2800" b="1" u="sng" dirty="0"/>
              <a:t>Hesap Açılışı:</a:t>
            </a:r>
            <a:r>
              <a:rPr lang="tr-TR" sz="2800" b="1" i="1" dirty="0"/>
              <a:t> B</a:t>
            </a:r>
            <a:r>
              <a:rPr lang="tr-TR" sz="2800" dirty="0"/>
              <a:t>ir hesabın niteliğine göre borç yada alacak tarafına ilk kez kayıt yapılması işlemidir. Bazılarının alacağına bazılarının borcuna yazılır. </a:t>
            </a:r>
          </a:p>
          <a:p>
            <a:pPr algn="just">
              <a:buFont typeface="Wingdings" panose="05000000000000000000" pitchFamily="2" charset="2"/>
              <a:buChar char="Ø"/>
            </a:pPr>
            <a:r>
              <a:rPr lang="tr-TR" sz="2800" b="1" u="sng" dirty="0"/>
              <a:t>Hesabın Borç Kalanı Vermesi:</a:t>
            </a:r>
            <a:r>
              <a:rPr lang="tr-TR" sz="2800" dirty="0"/>
              <a:t> Borç yerine kaydedilen tutarlar toplamı alacak yönüne kaydedilen tutar yada tutarlar toplamından büyük olmasıdır.</a:t>
            </a:r>
          </a:p>
          <a:p>
            <a:pPr algn="just">
              <a:buFont typeface="Wingdings" panose="05000000000000000000" pitchFamily="2" charset="2"/>
              <a:buChar char="Ø"/>
            </a:pPr>
            <a:endParaRPr lang="tr-TR" sz="2800" dirty="0"/>
          </a:p>
          <a:p>
            <a:pPr algn="just">
              <a:buFont typeface="Wingdings" panose="05000000000000000000" pitchFamily="2" charset="2"/>
              <a:buChar char="Ø"/>
            </a:pPr>
            <a:endParaRPr lang="tr-TR" sz="2800" b="1" u="sng" dirty="0"/>
          </a:p>
        </p:txBody>
      </p:sp>
      <p:cxnSp>
        <p:nvCxnSpPr>
          <p:cNvPr id="11" name="Düz Bağlayıcı 10">
            <a:extLst>
              <a:ext uri="{FF2B5EF4-FFF2-40B4-BE49-F238E27FC236}">
                <a16:creationId xmlns:a16="http://schemas.microsoft.com/office/drawing/2014/main" id="{F7CABCF0-557B-4335-8E2D-8AC9948C5E8E}"/>
              </a:ext>
            </a:extLst>
          </p:cNvPr>
          <p:cNvCxnSpPr/>
          <p:nvPr/>
        </p:nvCxnSpPr>
        <p:spPr>
          <a:xfrm>
            <a:off x="4244926" y="4473527"/>
            <a:ext cx="3854548" cy="0"/>
          </a:xfrm>
          <a:prstGeom prst="line">
            <a:avLst/>
          </a:prstGeom>
          <a:ln/>
        </p:spPr>
        <p:style>
          <a:lnRef idx="2">
            <a:schemeClr val="dk1"/>
          </a:lnRef>
          <a:fillRef idx="0">
            <a:schemeClr val="dk1"/>
          </a:fillRef>
          <a:effectRef idx="1">
            <a:schemeClr val="dk1"/>
          </a:effectRef>
          <a:fontRef idx="minor">
            <a:schemeClr val="tx1"/>
          </a:fontRef>
        </p:style>
      </p:cxnSp>
      <p:cxnSp>
        <p:nvCxnSpPr>
          <p:cNvPr id="13" name="Düz Bağlayıcı 12">
            <a:extLst>
              <a:ext uri="{FF2B5EF4-FFF2-40B4-BE49-F238E27FC236}">
                <a16:creationId xmlns:a16="http://schemas.microsoft.com/office/drawing/2014/main" id="{D12E5EBB-8AA3-4E60-BCEC-09C7F3362485}"/>
              </a:ext>
            </a:extLst>
          </p:cNvPr>
          <p:cNvCxnSpPr>
            <a:cxnSpLocks/>
          </p:cNvCxnSpPr>
          <p:nvPr/>
        </p:nvCxnSpPr>
        <p:spPr>
          <a:xfrm flipH="1">
            <a:off x="6096000" y="4473527"/>
            <a:ext cx="9993" cy="1389649"/>
          </a:xfrm>
          <a:prstGeom prst="line">
            <a:avLst/>
          </a:prstGeom>
        </p:spPr>
        <p:style>
          <a:lnRef idx="2">
            <a:schemeClr val="dk1"/>
          </a:lnRef>
          <a:fillRef idx="0">
            <a:schemeClr val="dk1"/>
          </a:fillRef>
          <a:effectRef idx="1">
            <a:schemeClr val="dk1"/>
          </a:effectRef>
          <a:fontRef idx="minor">
            <a:schemeClr val="tx1"/>
          </a:fontRef>
        </p:style>
      </p:cxnSp>
      <p:sp>
        <p:nvSpPr>
          <p:cNvPr id="23" name="Metin kutusu 22">
            <a:extLst>
              <a:ext uri="{FF2B5EF4-FFF2-40B4-BE49-F238E27FC236}">
                <a16:creationId xmlns:a16="http://schemas.microsoft.com/office/drawing/2014/main" id="{842D21C6-E421-4EB7-A0EB-1434FDF2933E}"/>
              </a:ext>
            </a:extLst>
          </p:cNvPr>
          <p:cNvSpPr txBox="1"/>
          <p:nvPr/>
        </p:nvSpPr>
        <p:spPr>
          <a:xfrm>
            <a:off x="4244926" y="4104194"/>
            <a:ext cx="3854548" cy="369332"/>
          </a:xfrm>
          <a:prstGeom prst="rect">
            <a:avLst/>
          </a:prstGeom>
          <a:noFill/>
        </p:spPr>
        <p:txBody>
          <a:bodyPr wrap="square" rtlCol="0">
            <a:spAutoFit/>
          </a:bodyPr>
          <a:lstStyle/>
          <a:p>
            <a:pPr algn="ctr"/>
            <a:r>
              <a:rPr lang="tr-TR" b="1" dirty="0"/>
              <a:t>(AKTİF)      HESAP ADI          P(ALACAK)</a:t>
            </a:r>
          </a:p>
        </p:txBody>
      </p:sp>
      <p:cxnSp>
        <p:nvCxnSpPr>
          <p:cNvPr id="25" name="Düz Bağlayıcı 24">
            <a:extLst>
              <a:ext uri="{FF2B5EF4-FFF2-40B4-BE49-F238E27FC236}">
                <a16:creationId xmlns:a16="http://schemas.microsoft.com/office/drawing/2014/main" id="{626805C4-A322-49A3-ACAD-4290EDD79AF3}"/>
              </a:ext>
            </a:extLst>
          </p:cNvPr>
          <p:cNvCxnSpPr/>
          <p:nvPr/>
        </p:nvCxnSpPr>
        <p:spPr>
          <a:xfrm>
            <a:off x="4679429" y="5366478"/>
            <a:ext cx="2833141" cy="0"/>
          </a:xfrm>
          <a:prstGeom prst="line">
            <a:avLst/>
          </a:prstGeom>
        </p:spPr>
        <p:style>
          <a:lnRef idx="2">
            <a:schemeClr val="dk1"/>
          </a:lnRef>
          <a:fillRef idx="0">
            <a:schemeClr val="dk1"/>
          </a:fillRef>
          <a:effectRef idx="1">
            <a:schemeClr val="dk1"/>
          </a:effectRef>
          <a:fontRef idx="minor">
            <a:schemeClr val="tx1"/>
          </a:fontRef>
        </p:style>
      </p:cxnSp>
      <p:sp>
        <p:nvSpPr>
          <p:cNvPr id="26" name="Metin kutusu 25">
            <a:extLst>
              <a:ext uri="{FF2B5EF4-FFF2-40B4-BE49-F238E27FC236}">
                <a16:creationId xmlns:a16="http://schemas.microsoft.com/office/drawing/2014/main" id="{86F39F35-BDF1-4D04-B310-9FBD3CE684BA}"/>
              </a:ext>
            </a:extLst>
          </p:cNvPr>
          <p:cNvSpPr txBox="1"/>
          <p:nvPr/>
        </p:nvSpPr>
        <p:spPr>
          <a:xfrm>
            <a:off x="5025452" y="5507157"/>
            <a:ext cx="2293495" cy="369332"/>
          </a:xfrm>
          <a:prstGeom prst="rect">
            <a:avLst/>
          </a:prstGeom>
          <a:noFill/>
        </p:spPr>
        <p:txBody>
          <a:bodyPr wrap="square" rtlCol="0">
            <a:spAutoFit/>
          </a:bodyPr>
          <a:lstStyle/>
          <a:p>
            <a:r>
              <a:rPr lang="tr-TR" dirty="0"/>
              <a:t>800.000      500.000</a:t>
            </a:r>
          </a:p>
        </p:txBody>
      </p:sp>
      <p:sp>
        <p:nvSpPr>
          <p:cNvPr id="32" name="Ok: Yukarı Bükülü 31">
            <a:extLst>
              <a:ext uri="{FF2B5EF4-FFF2-40B4-BE49-F238E27FC236}">
                <a16:creationId xmlns:a16="http://schemas.microsoft.com/office/drawing/2014/main" id="{6715E22D-3C4D-435D-B6C2-88C2DD406CFA}"/>
              </a:ext>
            </a:extLst>
          </p:cNvPr>
          <p:cNvSpPr/>
          <p:nvPr/>
        </p:nvSpPr>
        <p:spPr>
          <a:xfrm>
            <a:off x="5306518" y="5876489"/>
            <a:ext cx="1294153" cy="295711"/>
          </a:xfrm>
          <a:prstGeom prst="curvedUp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33" name="Metin kutusu 32">
            <a:extLst>
              <a:ext uri="{FF2B5EF4-FFF2-40B4-BE49-F238E27FC236}">
                <a16:creationId xmlns:a16="http://schemas.microsoft.com/office/drawing/2014/main" id="{DEAB4721-AF72-4016-8BB9-F7B2B031FFD1}"/>
              </a:ext>
            </a:extLst>
          </p:cNvPr>
          <p:cNvSpPr txBox="1"/>
          <p:nvPr/>
        </p:nvSpPr>
        <p:spPr>
          <a:xfrm>
            <a:off x="6181070" y="6114975"/>
            <a:ext cx="1499016" cy="369332"/>
          </a:xfrm>
          <a:prstGeom prst="rect">
            <a:avLst/>
          </a:prstGeom>
          <a:noFill/>
        </p:spPr>
        <p:txBody>
          <a:bodyPr wrap="square" rtlCol="0">
            <a:spAutoFit/>
          </a:bodyPr>
          <a:lstStyle/>
          <a:p>
            <a:r>
              <a:rPr lang="tr-TR" dirty="0"/>
              <a:t>300.000</a:t>
            </a:r>
          </a:p>
        </p:txBody>
      </p:sp>
    </p:spTree>
    <p:extLst>
      <p:ext uri="{BB962C8B-B14F-4D97-AF65-F5344CB8AC3E}">
        <p14:creationId xmlns:p14="http://schemas.microsoft.com/office/powerpoint/2010/main" val="2577203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CAACCE6-F9B8-4766-9637-F251D7A1CA02}"/>
              </a:ext>
            </a:extLst>
          </p:cNvPr>
          <p:cNvSpPr>
            <a:spLocks noGrp="1"/>
          </p:cNvSpPr>
          <p:nvPr>
            <p:ph idx="1"/>
          </p:nvPr>
        </p:nvSpPr>
        <p:spPr>
          <a:xfrm>
            <a:off x="1371600" y="1948375"/>
            <a:ext cx="9601200" cy="3581400"/>
          </a:xfrm>
        </p:spPr>
        <p:txBody>
          <a:bodyPr>
            <a:normAutofit/>
          </a:bodyPr>
          <a:lstStyle/>
          <a:p>
            <a:pPr algn="just">
              <a:buFont typeface="Wingdings" panose="05000000000000000000" pitchFamily="2" charset="2"/>
              <a:buChar char="Ø"/>
            </a:pPr>
            <a:r>
              <a:rPr lang="tr-TR" sz="2800" b="1" u="sng" dirty="0"/>
              <a:t>Hesabın Kalan (Bakiye) Vermesi: </a:t>
            </a:r>
            <a:r>
              <a:rPr lang="tr-TR" sz="2800" dirty="0"/>
              <a:t>Bir hesabın borç ve alacak tutarları arasındaki farka kalan ya da bakiye denir. Hesabın borç tutarı fazla ise borç kalanı, alacak tutarı fazla ise alacak kalanı verir.</a:t>
            </a:r>
          </a:p>
        </p:txBody>
      </p:sp>
    </p:spTree>
    <p:extLst>
      <p:ext uri="{BB962C8B-B14F-4D97-AF65-F5344CB8AC3E}">
        <p14:creationId xmlns:p14="http://schemas.microsoft.com/office/powerpoint/2010/main" val="3503970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CAACCE6-F9B8-4766-9637-F251D7A1CA02}"/>
              </a:ext>
            </a:extLst>
          </p:cNvPr>
          <p:cNvSpPr>
            <a:spLocks noGrp="1"/>
          </p:cNvSpPr>
          <p:nvPr>
            <p:ph idx="1"/>
          </p:nvPr>
        </p:nvSpPr>
        <p:spPr>
          <a:xfrm>
            <a:off x="1371600" y="1505243"/>
            <a:ext cx="10149840" cy="4979063"/>
          </a:xfrm>
        </p:spPr>
        <p:txBody>
          <a:bodyPr>
            <a:normAutofit/>
          </a:bodyPr>
          <a:lstStyle/>
          <a:p>
            <a:pPr algn="just">
              <a:buFont typeface="Wingdings" panose="05000000000000000000" pitchFamily="2" charset="2"/>
              <a:buChar char="Ø"/>
            </a:pPr>
            <a:r>
              <a:rPr lang="tr-TR" sz="2800" b="1" u="sng" dirty="0"/>
              <a:t>Hesabın Kapalı Olması: </a:t>
            </a:r>
            <a:r>
              <a:rPr lang="tr-TR" sz="2800" dirty="0"/>
              <a:t>Hesabın borç ve alacak tutarlarının birbirine eşit olması ve kalan vermemesi durumudur.</a:t>
            </a:r>
          </a:p>
          <a:p>
            <a:pPr algn="just">
              <a:buFont typeface="Wingdings" panose="05000000000000000000" pitchFamily="2" charset="2"/>
              <a:buChar char="Ø"/>
            </a:pPr>
            <a:endParaRPr lang="tr-TR" sz="2800" dirty="0"/>
          </a:p>
          <a:p>
            <a:pPr algn="just">
              <a:buFont typeface="Wingdings" panose="05000000000000000000" pitchFamily="2" charset="2"/>
              <a:buChar char="Ø"/>
            </a:pPr>
            <a:endParaRPr lang="tr-TR" sz="2800" b="1" u="sng" dirty="0"/>
          </a:p>
        </p:txBody>
      </p:sp>
      <p:cxnSp>
        <p:nvCxnSpPr>
          <p:cNvPr id="11" name="Düz Bağlayıcı 10">
            <a:extLst>
              <a:ext uri="{FF2B5EF4-FFF2-40B4-BE49-F238E27FC236}">
                <a16:creationId xmlns:a16="http://schemas.microsoft.com/office/drawing/2014/main" id="{F7CABCF0-557B-4335-8E2D-8AC9948C5E8E}"/>
              </a:ext>
            </a:extLst>
          </p:cNvPr>
          <p:cNvCxnSpPr/>
          <p:nvPr/>
        </p:nvCxnSpPr>
        <p:spPr>
          <a:xfrm>
            <a:off x="4112513" y="3027461"/>
            <a:ext cx="3854548" cy="0"/>
          </a:xfrm>
          <a:prstGeom prst="line">
            <a:avLst/>
          </a:prstGeom>
          <a:ln/>
        </p:spPr>
        <p:style>
          <a:lnRef idx="2">
            <a:schemeClr val="dk1"/>
          </a:lnRef>
          <a:fillRef idx="0">
            <a:schemeClr val="dk1"/>
          </a:fillRef>
          <a:effectRef idx="1">
            <a:schemeClr val="dk1"/>
          </a:effectRef>
          <a:fontRef idx="minor">
            <a:schemeClr val="tx1"/>
          </a:fontRef>
        </p:style>
      </p:cxnSp>
      <p:cxnSp>
        <p:nvCxnSpPr>
          <p:cNvPr id="13" name="Düz Bağlayıcı 12">
            <a:extLst>
              <a:ext uri="{FF2B5EF4-FFF2-40B4-BE49-F238E27FC236}">
                <a16:creationId xmlns:a16="http://schemas.microsoft.com/office/drawing/2014/main" id="{D12E5EBB-8AA3-4E60-BCEC-09C7F3362485}"/>
              </a:ext>
            </a:extLst>
          </p:cNvPr>
          <p:cNvCxnSpPr>
            <a:cxnSpLocks/>
          </p:cNvCxnSpPr>
          <p:nvPr/>
        </p:nvCxnSpPr>
        <p:spPr>
          <a:xfrm flipH="1">
            <a:off x="5918617" y="3097339"/>
            <a:ext cx="9993" cy="1389649"/>
          </a:xfrm>
          <a:prstGeom prst="line">
            <a:avLst/>
          </a:prstGeom>
        </p:spPr>
        <p:style>
          <a:lnRef idx="2">
            <a:schemeClr val="dk1"/>
          </a:lnRef>
          <a:fillRef idx="0">
            <a:schemeClr val="dk1"/>
          </a:fillRef>
          <a:effectRef idx="1">
            <a:schemeClr val="dk1"/>
          </a:effectRef>
          <a:fontRef idx="minor">
            <a:schemeClr val="tx1"/>
          </a:fontRef>
        </p:style>
      </p:cxnSp>
      <p:sp>
        <p:nvSpPr>
          <p:cNvPr id="23" name="Metin kutusu 22">
            <a:extLst>
              <a:ext uri="{FF2B5EF4-FFF2-40B4-BE49-F238E27FC236}">
                <a16:creationId xmlns:a16="http://schemas.microsoft.com/office/drawing/2014/main" id="{842D21C6-E421-4EB7-A0EB-1434FDF2933E}"/>
              </a:ext>
            </a:extLst>
          </p:cNvPr>
          <p:cNvSpPr txBox="1"/>
          <p:nvPr/>
        </p:nvSpPr>
        <p:spPr>
          <a:xfrm>
            <a:off x="4178719" y="2636681"/>
            <a:ext cx="3854548" cy="369332"/>
          </a:xfrm>
          <a:prstGeom prst="rect">
            <a:avLst/>
          </a:prstGeom>
          <a:noFill/>
        </p:spPr>
        <p:txBody>
          <a:bodyPr wrap="square" rtlCol="0">
            <a:spAutoFit/>
          </a:bodyPr>
          <a:lstStyle/>
          <a:p>
            <a:pPr algn="ctr"/>
            <a:r>
              <a:rPr lang="tr-TR" b="1" dirty="0"/>
              <a:t>(AKTİF)      HESAP ADI          P(ALACAK)</a:t>
            </a:r>
          </a:p>
        </p:txBody>
      </p:sp>
      <p:cxnSp>
        <p:nvCxnSpPr>
          <p:cNvPr id="25" name="Düz Bağlayıcı 24">
            <a:extLst>
              <a:ext uri="{FF2B5EF4-FFF2-40B4-BE49-F238E27FC236}">
                <a16:creationId xmlns:a16="http://schemas.microsoft.com/office/drawing/2014/main" id="{626805C4-A322-49A3-ACAD-4290EDD79AF3}"/>
              </a:ext>
            </a:extLst>
          </p:cNvPr>
          <p:cNvCxnSpPr/>
          <p:nvPr/>
        </p:nvCxnSpPr>
        <p:spPr>
          <a:xfrm>
            <a:off x="4623216" y="4486988"/>
            <a:ext cx="2833141" cy="0"/>
          </a:xfrm>
          <a:prstGeom prst="line">
            <a:avLst/>
          </a:prstGeom>
        </p:spPr>
        <p:style>
          <a:lnRef idx="2">
            <a:schemeClr val="dk1"/>
          </a:lnRef>
          <a:fillRef idx="0">
            <a:schemeClr val="dk1"/>
          </a:fillRef>
          <a:effectRef idx="1">
            <a:schemeClr val="dk1"/>
          </a:effectRef>
          <a:fontRef idx="minor">
            <a:schemeClr val="tx1"/>
          </a:fontRef>
        </p:style>
      </p:cxnSp>
      <p:sp>
        <p:nvSpPr>
          <p:cNvPr id="26" name="Metin kutusu 25">
            <a:extLst>
              <a:ext uri="{FF2B5EF4-FFF2-40B4-BE49-F238E27FC236}">
                <a16:creationId xmlns:a16="http://schemas.microsoft.com/office/drawing/2014/main" id="{86F39F35-BDF1-4D04-B310-9FBD3CE684BA}"/>
              </a:ext>
            </a:extLst>
          </p:cNvPr>
          <p:cNvSpPr txBox="1"/>
          <p:nvPr/>
        </p:nvSpPr>
        <p:spPr>
          <a:xfrm>
            <a:off x="4806846" y="4627665"/>
            <a:ext cx="2293495" cy="369332"/>
          </a:xfrm>
          <a:prstGeom prst="rect">
            <a:avLst/>
          </a:prstGeom>
          <a:noFill/>
        </p:spPr>
        <p:txBody>
          <a:bodyPr wrap="square" rtlCol="0">
            <a:spAutoFit/>
          </a:bodyPr>
          <a:lstStyle/>
          <a:p>
            <a:r>
              <a:rPr lang="tr-TR" dirty="0"/>
              <a:t>800.000      800.000</a:t>
            </a:r>
          </a:p>
        </p:txBody>
      </p:sp>
    </p:spTree>
    <p:extLst>
      <p:ext uri="{BB962C8B-B14F-4D97-AF65-F5344CB8AC3E}">
        <p14:creationId xmlns:p14="http://schemas.microsoft.com/office/powerpoint/2010/main" val="3637526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64BD9E5-63FC-4CE3-AFFA-A75C29049AC3}"/>
              </a:ext>
            </a:extLst>
          </p:cNvPr>
          <p:cNvSpPr>
            <a:spLocks noGrp="1"/>
          </p:cNvSpPr>
          <p:nvPr>
            <p:ph idx="1"/>
          </p:nvPr>
        </p:nvSpPr>
        <p:spPr>
          <a:xfrm>
            <a:off x="1371600" y="844062"/>
            <a:ext cx="9601200" cy="5023338"/>
          </a:xfrm>
        </p:spPr>
        <p:txBody>
          <a:bodyPr/>
          <a:lstStyle/>
          <a:p>
            <a:pPr algn="just">
              <a:buFont typeface="Wingdings" panose="05000000000000000000" pitchFamily="2" charset="2"/>
              <a:buChar char="Ø"/>
            </a:pPr>
            <a:endParaRPr lang="tr-TR" dirty="0"/>
          </a:p>
          <a:p>
            <a:pPr marL="0" indent="0" algn="just">
              <a:buNone/>
            </a:pPr>
            <a:endParaRPr lang="tr-TR" dirty="0"/>
          </a:p>
          <a:p>
            <a:pPr algn="just">
              <a:buFont typeface="Wingdings" panose="05000000000000000000" pitchFamily="2" charset="2"/>
              <a:buChar char="Ø"/>
            </a:pPr>
            <a:r>
              <a:rPr lang="tr-TR" sz="2400" b="1" u="sng" dirty="0"/>
              <a:t>Aktif Karakterli Hesap: </a:t>
            </a:r>
            <a:r>
              <a:rPr lang="tr-TR" sz="2400" dirty="0"/>
              <a:t>Açılış kaydı borç tarafından yapılan ve borç kalanı veren hesaba aktif karakterli hesap denir. Bu hesaplar bilânçonun aktif tarafında yer alır ve “varlık hesapları” olarak bilinir. </a:t>
            </a:r>
          </a:p>
          <a:p>
            <a:pPr algn="just">
              <a:buFont typeface="Wingdings" panose="05000000000000000000" pitchFamily="2" charset="2"/>
              <a:buChar char="Ø"/>
            </a:pPr>
            <a:r>
              <a:rPr lang="tr-TR" sz="2400" b="1" u="sng" dirty="0"/>
              <a:t>Pasif Karakterli Hesap: </a:t>
            </a:r>
            <a:r>
              <a:rPr lang="tr-TR" sz="2400" dirty="0"/>
              <a:t>Açılış kaydı alacak tarafından yapılan ve alacak kalanı veren hesaba pasif karakterli hesap denir. Bu hesaplar bilânçonun pasif tarafında yer alı ve “kaynak hesapları” olarak bilinir.</a:t>
            </a:r>
          </a:p>
        </p:txBody>
      </p:sp>
    </p:spTree>
    <p:extLst>
      <p:ext uri="{BB962C8B-B14F-4D97-AF65-F5344CB8AC3E}">
        <p14:creationId xmlns:p14="http://schemas.microsoft.com/office/powerpoint/2010/main" val="289687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E8A877-CF2F-4156-9F89-839963BD133E}"/>
              </a:ext>
            </a:extLst>
          </p:cNvPr>
          <p:cNvSpPr>
            <a:spLocks noGrp="1"/>
          </p:cNvSpPr>
          <p:nvPr>
            <p:ph type="title"/>
          </p:nvPr>
        </p:nvSpPr>
        <p:spPr>
          <a:xfrm>
            <a:off x="1371600" y="685800"/>
            <a:ext cx="9601200" cy="873177"/>
          </a:xfrm>
        </p:spPr>
        <p:txBody>
          <a:bodyPr/>
          <a:lstStyle/>
          <a:p>
            <a:pPr algn="ctr"/>
            <a:r>
              <a:rPr lang="tr-TR" dirty="0"/>
              <a:t>Muhasebe Fişleri</a:t>
            </a:r>
          </a:p>
        </p:txBody>
      </p:sp>
      <p:sp>
        <p:nvSpPr>
          <p:cNvPr id="3" name="İçerik Yer Tutucusu 2">
            <a:extLst>
              <a:ext uri="{FF2B5EF4-FFF2-40B4-BE49-F238E27FC236}">
                <a16:creationId xmlns:a16="http://schemas.microsoft.com/office/drawing/2014/main" id="{116C4A7D-1B9B-4D1D-9B83-DF56BC02A4BA}"/>
              </a:ext>
            </a:extLst>
          </p:cNvPr>
          <p:cNvSpPr>
            <a:spLocks noGrp="1"/>
          </p:cNvSpPr>
          <p:nvPr>
            <p:ph idx="1"/>
          </p:nvPr>
        </p:nvSpPr>
        <p:spPr>
          <a:xfrm>
            <a:off x="1371600" y="1768839"/>
            <a:ext cx="9990944" cy="4098561"/>
          </a:xfrm>
        </p:spPr>
        <p:txBody>
          <a:bodyPr/>
          <a:lstStyle/>
          <a:p>
            <a:pPr algn="just">
              <a:buFont typeface="Wingdings" panose="05000000000000000000" pitchFamily="2" charset="2"/>
              <a:buChar char="Ø"/>
            </a:pPr>
            <a:r>
              <a:rPr lang="tr-TR" dirty="0"/>
              <a:t>Açılış kayıtlarından sonra yapılan ticari faaliyetler, belgeleri ile birlikte </a:t>
            </a:r>
            <a:r>
              <a:rPr lang="tr-TR" b="1" u="sng" dirty="0"/>
              <a:t>YEVMİYE DEFTER</a:t>
            </a:r>
            <a:r>
              <a:rPr lang="tr-TR" dirty="0"/>
              <a:t>’İNE işlenir. </a:t>
            </a:r>
          </a:p>
          <a:p>
            <a:pPr algn="just">
              <a:buFont typeface="Wingdings" panose="05000000000000000000" pitchFamily="2" charset="2"/>
              <a:buChar char="Ø"/>
            </a:pPr>
            <a:r>
              <a:rPr lang="tr-TR" dirty="0"/>
              <a:t>İşlemler yevmiye defterine madde numarası, tarih, borçlu ve alacaklı hesaplar, hesap tutarları, açıklama belirtilerek yazılır. </a:t>
            </a:r>
          </a:p>
          <a:p>
            <a:pPr algn="just">
              <a:buFont typeface="Wingdings" panose="05000000000000000000" pitchFamily="2" charset="2"/>
              <a:buChar char="Ø"/>
            </a:pPr>
            <a:r>
              <a:rPr lang="tr-TR" dirty="0"/>
              <a:t>Ticari belgeler 10 gün içinde yevmiye defterine yazılmalıdır. </a:t>
            </a:r>
          </a:p>
          <a:p>
            <a:pPr algn="just">
              <a:buFont typeface="Wingdings" panose="05000000000000000000" pitchFamily="2" charset="2"/>
              <a:buChar char="Ø"/>
            </a:pPr>
            <a:r>
              <a:rPr lang="tr-TR" dirty="0"/>
              <a:t>İşlemleri yevmiye defterine yazmadan önce muhasebe fişlerine yazabiliriz. Muhasebe fişleri kullanımı isteğe bağlı belgelerdir. </a:t>
            </a:r>
          </a:p>
          <a:p>
            <a:pPr algn="just">
              <a:buFont typeface="Wingdings" panose="05000000000000000000" pitchFamily="2" charset="2"/>
              <a:buChar char="Ø"/>
            </a:pPr>
            <a:r>
              <a:rPr lang="tr-TR" dirty="0"/>
              <a:t>Muhasebe Fişleri Genel olarak üçe ayrılırlar.</a:t>
            </a:r>
          </a:p>
        </p:txBody>
      </p:sp>
    </p:spTree>
    <p:extLst>
      <p:ext uri="{BB962C8B-B14F-4D97-AF65-F5344CB8AC3E}">
        <p14:creationId xmlns:p14="http://schemas.microsoft.com/office/powerpoint/2010/main" val="1327565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637391-FC0B-4E98-A7AD-F539EEDF886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46C98B4-55CE-44B7-91BE-7C89643DA796}"/>
              </a:ext>
            </a:extLst>
          </p:cNvPr>
          <p:cNvSpPr>
            <a:spLocks noGrp="1"/>
          </p:cNvSpPr>
          <p:nvPr>
            <p:ph idx="1"/>
          </p:nvPr>
        </p:nvSpPr>
        <p:spPr/>
        <p:txBody>
          <a:bodyPr/>
          <a:lstStyle/>
          <a:p>
            <a:pPr>
              <a:buFont typeface="Wingdings" panose="05000000000000000000" pitchFamily="2" charset="2"/>
              <a:buChar char="Ø"/>
            </a:pPr>
            <a:r>
              <a:rPr lang="tr-TR" b="1" u="sng" dirty="0"/>
              <a:t>Kasa Tahsil Fişi: </a:t>
            </a:r>
            <a:r>
              <a:rPr lang="tr-TR" dirty="0"/>
              <a:t>Kasaya para getiren işlemleri için kullanılır. Bu fişe yazılan işlemlerde sadece kasa hesabı borçludur. Fiş üzerinde 100 KASA hesabı yazılı olduğundan, alacaklı hesapların yazılması yeterlidir.</a:t>
            </a:r>
          </a:p>
          <a:p>
            <a:pPr>
              <a:buFont typeface="Wingdings" panose="05000000000000000000" pitchFamily="2" charset="2"/>
              <a:buChar char="Ø"/>
            </a:pPr>
            <a:r>
              <a:rPr lang="tr-TR" b="1" u="sng" dirty="0"/>
              <a:t>Kasa Tediye Fişi: </a:t>
            </a:r>
            <a:r>
              <a:rPr lang="tr-TR" dirty="0"/>
              <a:t>Kasadan para çıkartan işlemler bu fişe yazılır. Bu fişe yazılan işlemlerde 100 KASA HESABI alacaklıdır. Bu hesap fiş üzerinde yazılı olduğundan borçlu hesaplar yazılır.</a:t>
            </a:r>
          </a:p>
          <a:p>
            <a:pPr>
              <a:buFont typeface="Wingdings" panose="05000000000000000000" pitchFamily="2" charset="2"/>
              <a:buChar char="Ø"/>
            </a:pPr>
            <a:r>
              <a:rPr lang="tr-TR" b="1" u="sng" dirty="0"/>
              <a:t>Mahsup Fişi: </a:t>
            </a:r>
            <a:r>
              <a:rPr lang="tr-TR" dirty="0"/>
              <a:t>Kasa tahsil ve Kasa Tediye fişlerine yazılamayan işlemler bu fişe yazılır. Kasa fişlerinde olduğu gibi önceden belirli bir hesap yoktur. Borçlu ve alacaklı hesaplar muhasebeci tarafından belirlenir.</a:t>
            </a:r>
          </a:p>
        </p:txBody>
      </p:sp>
    </p:spTree>
    <p:extLst>
      <p:ext uri="{BB962C8B-B14F-4D97-AF65-F5344CB8AC3E}">
        <p14:creationId xmlns:p14="http://schemas.microsoft.com/office/powerpoint/2010/main" val="1876528384"/>
      </p:ext>
    </p:extLst>
  </p:cSld>
  <p:clrMapOvr>
    <a:masterClrMapping/>
  </p:clrMapOvr>
</p:sld>
</file>

<file path=ppt/theme/theme1.xml><?xml version="1.0" encoding="utf-8"?>
<a:theme xmlns:a="http://schemas.openxmlformats.org/drawingml/2006/main" name="Kırpma">
  <a:themeElements>
    <a:clrScheme name="Kırpma">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Kırpma">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ırpma">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kırpılmış</Template>
  <TotalTime>95</TotalTime>
  <Words>1095</Words>
  <Application>Microsoft Office PowerPoint</Application>
  <PresentationFormat>Geniş ekran</PresentationFormat>
  <Paragraphs>88</Paragraphs>
  <Slides>20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20</vt:i4>
      </vt:variant>
    </vt:vector>
  </HeadingPairs>
  <TitlesOfParts>
    <vt:vector size="23" baseType="lpstr">
      <vt:lpstr>Franklin Gothic Book</vt:lpstr>
      <vt:lpstr>Wingdings</vt:lpstr>
      <vt:lpstr>Kırpma</vt:lpstr>
      <vt:lpstr>Hesap</vt:lpstr>
      <vt:lpstr>PowerPoint Sunusu</vt:lpstr>
      <vt:lpstr>Defter-i Kebir (Büyük Defter)</vt:lpstr>
      <vt:lpstr>Hesaplara İlişkin Terimler</vt:lpstr>
      <vt:lpstr>PowerPoint Sunusu</vt:lpstr>
      <vt:lpstr>PowerPoint Sunusu</vt:lpstr>
      <vt:lpstr>PowerPoint Sunusu</vt:lpstr>
      <vt:lpstr>Muhasebe Fişleri</vt:lpstr>
      <vt:lpstr>PowerPoint Sunusu</vt:lpstr>
      <vt:lpstr>Yevmiye Defteri (Günlük Defter)</vt:lpstr>
      <vt:lpstr>PowerPoint Sunusu</vt:lpstr>
      <vt:lpstr>Defter-i Kebir (Büyük Defter)</vt:lpstr>
      <vt:lpstr>PowerPoint Sunusu</vt:lpstr>
      <vt:lpstr>PowerPoint Sunusu</vt:lpstr>
      <vt:lpstr>PowerPoint Sunusu</vt:lpstr>
      <vt:lpstr>Mizan </vt:lpstr>
      <vt:lpstr>Mizan Çeşitleri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hesap</dc:title>
  <dc:creator>User</dc:creator>
  <cp:lastModifiedBy>User</cp:lastModifiedBy>
  <cp:revision>12</cp:revision>
  <dcterms:created xsi:type="dcterms:W3CDTF">2020-05-05T19:46:21Z</dcterms:created>
  <dcterms:modified xsi:type="dcterms:W3CDTF">2020-05-05T21:22:29Z</dcterms:modified>
</cp:coreProperties>
</file>