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58" r:id="rId5"/>
    <p:sldId id="353" r:id="rId6"/>
    <p:sldId id="286" r:id="rId7"/>
    <p:sldId id="327" r:id="rId8"/>
    <p:sldId id="289" r:id="rId9"/>
    <p:sldId id="290" r:id="rId10"/>
    <p:sldId id="292" r:id="rId11"/>
    <p:sldId id="348" r:id="rId12"/>
    <p:sldId id="259" r:id="rId13"/>
    <p:sldId id="329" r:id="rId14"/>
    <p:sldId id="293" r:id="rId15"/>
    <p:sldId id="295" r:id="rId16"/>
    <p:sldId id="354" r:id="rId17"/>
    <p:sldId id="261" r:id="rId18"/>
    <p:sldId id="349" r:id="rId19"/>
    <p:sldId id="265" r:id="rId20"/>
    <p:sldId id="266" r:id="rId21"/>
    <p:sldId id="299" r:id="rId22"/>
    <p:sldId id="268" r:id="rId23"/>
    <p:sldId id="300" r:id="rId24"/>
    <p:sldId id="336" r:id="rId25"/>
    <p:sldId id="301" r:id="rId26"/>
    <p:sldId id="355" r:id="rId27"/>
    <p:sldId id="337" r:id="rId28"/>
    <p:sldId id="270" r:id="rId29"/>
    <p:sldId id="338" r:id="rId30"/>
    <p:sldId id="303" r:id="rId31"/>
    <p:sldId id="304" r:id="rId32"/>
    <p:sldId id="271" r:id="rId33"/>
    <p:sldId id="305" r:id="rId34"/>
    <p:sldId id="339" r:id="rId35"/>
    <p:sldId id="306" r:id="rId36"/>
    <p:sldId id="272" r:id="rId37"/>
    <p:sldId id="307" r:id="rId38"/>
    <p:sldId id="341" r:id="rId39"/>
    <p:sldId id="273" r:id="rId40"/>
    <p:sldId id="308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453" autoAdjust="0"/>
  </p:normalViewPr>
  <p:slideViewPr>
    <p:cSldViewPr>
      <p:cViewPr varScale="1">
        <p:scale>
          <a:sx n="90" d="100"/>
          <a:sy n="90" d="100"/>
        </p:scale>
        <p:origin x="-152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9DA30F9-AFBB-4B7F-A027-72B9C12C9172}" type="datetimeFigureOut">
              <a:rPr lang="en-US" smtClean="0"/>
              <a:t>27.02.20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DİSLİPİDEMİ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04800" y="4572000"/>
            <a:ext cx="8001000" cy="1066800"/>
          </a:xfrm>
        </p:spPr>
        <p:txBody>
          <a:bodyPr>
            <a:normAutofit fontScale="77500" lnSpcReduction="20000"/>
          </a:bodyPr>
          <a:lstStyle/>
          <a:p>
            <a:endParaRPr lang="tr-TR" dirty="0" smtClean="0"/>
          </a:p>
          <a:p>
            <a:pPr algn="ctr"/>
            <a:r>
              <a:rPr lang="tr-TR" dirty="0" smtClean="0"/>
              <a:t>FARMAKOTERAPİ,  2019-2020 Bahar Yarıyılı,  28 Şubat  2020</a:t>
            </a:r>
          </a:p>
          <a:p>
            <a:pPr algn="ctr"/>
            <a:endParaRPr lang="tr-TR" dirty="0"/>
          </a:p>
          <a:p>
            <a:pPr algn="ctr"/>
            <a:r>
              <a:rPr lang="tr-TR" dirty="0" err="1" smtClean="0"/>
              <a:t>Prof.Dr.A.Tanju</a:t>
            </a:r>
            <a:r>
              <a:rPr lang="tr-TR" dirty="0" smtClean="0"/>
              <a:t> ÖZÇELİKAY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818338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sz="2400" dirty="0" smtClean="0"/>
              <a:t>Tam bir hasta öyküsü ve fiziksel incelemelerin yapılması gerekmektedir. Bunlar:</a:t>
            </a:r>
            <a:endParaRPr lang="en-US" sz="2400" dirty="0" smtClean="0"/>
          </a:p>
          <a:p>
            <a:pPr lvl="1">
              <a:lnSpc>
                <a:spcPct val="200000"/>
              </a:lnSpc>
            </a:pPr>
            <a:r>
              <a:rPr lang="en-US" sz="2400" dirty="0" smtClean="0"/>
              <a:t>(</a:t>
            </a:r>
            <a:r>
              <a:rPr lang="en-US" sz="2400" dirty="0"/>
              <a:t>1) </a:t>
            </a:r>
            <a:r>
              <a:rPr lang="tr-TR" sz="2400" dirty="0" err="1" smtClean="0"/>
              <a:t>Kardiyovasküler</a:t>
            </a:r>
            <a:r>
              <a:rPr lang="tr-TR" sz="2400" dirty="0" smtClean="0"/>
              <a:t> risk faktörlerinin ya da hastalıkların olup olmadığı </a:t>
            </a:r>
            <a:r>
              <a:rPr lang="en-US" sz="2400" dirty="0" smtClean="0"/>
              <a:t> </a:t>
            </a:r>
          </a:p>
          <a:p>
            <a:pPr lvl="1">
              <a:lnSpc>
                <a:spcPct val="200000"/>
              </a:lnSpc>
            </a:pPr>
            <a:r>
              <a:rPr lang="en-US" sz="2400" dirty="0" smtClean="0"/>
              <a:t>(</a:t>
            </a:r>
            <a:r>
              <a:rPr lang="en-US" sz="2400" dirty="0"/>
              <a:t>2) </a:t>
            </a:r>
            <a:r>
              <a:rPr lang="tr-TR" sz="2400" dirty="0" smtClean="0"/>
              <a:t>Prematüre </a:t>
            </a:r>
            <a:r>
              <a:rPr lang="tr-TR" sz="2400" dirty="0" err="1" smtClean="0"/>
              <a:t>kardiyovasküler</a:t>
            </a:r>
            <a:r>
              <a:rPr lang="tr-TR" sz="2400" dirty="0" smtClean="0"/>
              <a:t> hastalık ya da </a:t>
            </a:r>
            <a:r>
              <a:rPr lang="tr-TR" sz="2400" dirty="0" err="1" smtClean="0"/>
              <a:t>lipid</a:t>
            </a:r>
            <a:r>
              <a:rPr lang="tr-TR" sz="2400" dirty="0" smtClean="0"/>
              <a:t> bozukluğuna ilişkin aile öyküsü 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290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Değerlendirme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>
              <a:lnSpc>
                <a:spcPct val="200000"/>
              </a:lnSpc>
            </a:pPr>
            <a:r>
              <a:rPr lang="en-US" sz="2400" dirty="0"/>
              <a:t>(3) </a:t>
            </a:r>
            <a:r>
              <a:rPr lang="tr-TR" sz="2400" dirty="0" smtClean="0"/>
              <a:t>Aynı anda kullanılan ilaçlar da dahil edilerek </a:t>
            </a:r>
            <a:r>
              <a:rPr lang="tr-TR" sz="2400" dirty="0" err="1" smtClean="0"/>
              <a:t>hiperlipideminin</a:t>
            </a:r>
            <a:r>
              <a:rPr lang="tr-TR" sz="2400" dirty="0" smtClean="0"/>
              <a:t> </a:t>
            </a:r>
            <a:r>
              <a:rPr lang="tr-TR" sz="2400" dirty="0" err="1" smtClean="0"/>
              <a:t>sekonder</a:t>
            </a:r>
            <a:r>
              <a:rPr lang="tr-TR" sz="2400" dirty="0" smtClean="0"/>
              <a:t> nedenlerinin olup olmadığı</a:t>
            </a:r>
            <a:endParaRPr lang="en-US" sz="2400" dirty="0"/>
          </a:p>
          <a:p>
            <a:pPr lvl="1">
              <a:lnSpc>
                <a:spcPct val="200000"/>
              </a:lnSpc>
            </a:pPr>
            <a:r>
              <a:rPr lang="en-US" sz="2400" dirty="0"/>
              <a:t>(4) </a:t>
            </a:r>
            <a:r>
              <a:rPr lang="tr-TR" sz="2400" dirty="0" err="1" smtClean="0"/>
              <a:t>Ksantom</a:t>
            </a:r>
            <a:r>
              <a:rPr lang="tr-TR" sz="2400" dirty="0" smtClean="0"/>
              <a:t>, </a:t>
            </a:r>
            <a:r>
              <a:rPr lang="tr-TR" sz="2400" dirty="0" err="1" smtClean="0"/>
              <a:t>abdominal</a:t>
            </a:r>
            <a:r>
              <a:rPr lang="tr-TR" sz="2400" dirty="0" smtClean="0"/>
              <a:t> ağrı, veya </a:t>
            </a:r>
            <a:r>
              <a:rPr lang="tr-TR" sz="2400" dirty="0" err="1" smtClean="0"/>
              <a:t>pankreatit</a:t>
            </a:r>
            <a:r>
              <a:rPr lang="tr-TR" sz="2400" dirty="0" smtClean="0"/>
              <a:t>, böbrek ya da karaciğer hastalığı, </a:t>
            </a:r>
            <a:r>
              <a:rPr lang="tr-TR" sz="2400" dirty="0" err="1" smtClean="0"/>
              <a:t>periferik</a:t>
            </a:r>
            <a:r>
              <a:rPr lang="tr-TR" sz="2400" dirty="0" smtClean="0"/>
              <a:t> damar hastalığı, </a:t>
            </a:r>
            <a:r>
              <a:rPr lang="tr-TR" sz="2400" dirty="0" err="1" smtClean="0"/>
              <a:t>abdominal</a:t>
            </a:r>
            <a:r>
              <a:rPr lang="tr-TR" sz="2400" dirty="0" smtClean="0"/>
              <a:t> aort anevrizması, </a:t>
            </a:r>
            <a:r>
              <a:rPr lang="tr-TR" sz="2400" dirty="0" err="1" smtClean="0"/>
              <a:t>serebral</a:t>
            </a:r>
            <a:r>
              <a:rPr lang="tr-TR" sz="2400" dirty="0" smtClean="0"/>
              <a:t> </a:t>
            </a:r>
            <a:r>
              <a:rPr lang="tr-TR" sz="2400" dirty="0" err="1" smtClean="0"/>
              <a:t>vasküler</a:t>
            </a:r>
            <a:r>
              <a:rPr lang="tr-TR" sz="2400" dirty="0" smtClean="0"/>
              <a:t> hastalıkların </a:t>
            </a:r>
            <a:r>
              <a:rPr lang="en-US" sz="2400" i="1" u="sng" dirty="0" smtClean="0"/>
              <a:t>(</a:t>
            </a:r>
            <a:r>
              <a:rPr lang="tr-TR" sz="2400" i="1" u="sng" dirty="0" err="1"/>
              <a:t>k</a:t>
            </a:r>
            <a:r>
              <a:rPr lang="en-US" sz="2400" i="1" u="sng" dirty="0" err="1" smtClean="0"/>
              <a:t>aroti</a:t>
            </a:r>
            <a:r>
              <a:rPr lang="tr-TR" sz="2400" i="1" u="sng" dirty="0" smtClean="0"/>
              <a:t>s</a:t>
            </a:r>
            <a:r>
              <a:rPr lang="en-US" sz="2400" i="1" u="sng" dirty="0" smtClean="0"/>
              <a:t> </a:t>
            </a:r>
            <a:r>
              <a:rPr lang="tr-TR" sz="2400" i="1" u="sng" dirty="0" smtClean="0"/>
              <a:t>üfürümü</a:t>
            </a:r>
            <a:r>
              <a:rPr lang="en-US" sz="2400" i="1" u="sng" dirty="0" smtClean="0"/>
              <a:t>, </a:t>
            </a:r>
            <a:r>
              <a:rPr lang="tr-TR" sz="2400" i="1" u="sng" dirty="0" smtClean="0"/>
              <a:t>inme</a:t>
            </a:r>
            <a:r>
              <a:rPr lang="en-US" sz="2400" i="1" u="sng" dirty="0" smtClean="0"/>
              <a:t>, </a:t>
            </a:r>
            <a:r>
              <a:rPr lang="tr-TR" sz="2400" i="1" u="sng" dirty="0" smtClean="0"/>
              <a:t>ya da geçici </a:t>
            </a:r>
            <a:r>
              <a:rPr lang="tr-TR" sz="2400" i="1" u="sng" dirty="0" err="1" smtClean="0"/>
              <a:t>iskemik</a:t>
            </a:r>
            <a:r>
              <a:rPr lang="tr-TR" sz="2400" i="1" u="sng" dirty="0" smtClean="0"/>
              <a:t> atak</a:t>
            </a:r>
            <a:r>
              <a:rPr lang="en-US" sz="2400" i="1" u="sng" dirty="0" smtClean="0"/>
              <a:t>)</a:t>
            </a:r>
            <a:r>
              <a:rPr lang="tr-TR" sz="2400" i="1" u="sng" dirty="0" smtClean="0"/>
              <a:t> olup olmadığı</a:t>
            </a:r>
            <a:r>
              <a:rPr lang="en-US" sz="2400" i="1" u="sng" dirty="0" smtClean="0"/>
              <a:t>.</a:t>
            </a:r>
            <a:endParaRPr lang="en-US" sz="2400" i="1" u="sng" dirty="0"/>
          </a:p>
          <a:p>
            <a:pPr>
              <a:lnSpc>
                <a:spcPct val="20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7661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</a:t>
            </a:r>
            <a:r>
              <a:rPr lang="tr-TR" dirty="0" err="1" smtClean="0"/>
              <a:t>ktörleri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lnSpc>
                <a:spcPct val="200000"/>
              </a:lnSpc>
              <a:buNone/>
            </a:pPr>
            <a:r>
              <a:rPr lang="tr-TR" sz="2400" i="1" dirty="0" smtClean="0"/>
              <a:t>Diyabet</a:t>
            </a:r>
          </a:p>
          <a:p>
            <a:pPr>
              <a:lnSpc>
                <a:spcPct val="200000"/>
              </a:lnSpc>
            </a:pPr>
            <a:r>
              <a:rPr lang="en-US" sz="2400" i="1" dirty="0" smtClean="0"/>
              <a:t>Di</a:t>
            </a:r>
            <a:r>
              <a:rPr lang="tr-TR" sz="2400" i="1" dirty="0" err="1" smtClean="0"/>
              <a:t>yabet</a:t>
            </a:r>
            <a:r>
              <a:rPr lang="tr-TR" sz="2400" i="1" dirty="0" smtClean="0"/>
              <a:t>, koroner kalp hastalığı ile eşit düzeyde bir risk faktörüdür.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691052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/>
              <a:t>Trigliserid</a:t>
            </a:r>
            <a:r>
              <a:rPr lang="tr-TR" sz="2400" dirty="0" smtClean="0"/>
              <a:t> düzeyinin </a:t>
            </a:r>
            <a:r>
              <a:rPr lang="en-US" sz="2400" dirty="0" smtClean="0"/>
              <a:t>&lt;</a:t>
            </a:r>
            <a:r>
              <a:rPr lang="en-US" sz="2400" dirty="0"/>
              <a:t>400 mg/</a:t>
            </a:r>
            <a:r>
              <a:rPr lang="en-US" sz="2400" dirty="0" err="1"/>
              <a:t>dL</a:t>
            </a:r>
            <a:r>
              <a:rPr lang="en-US" sz="2400" dirty="0"/>
              <a:t> </a:t>
            </a:r>
            <a:r>
              <a:rPr lang="tr-TR" sz="2400" dirty="0" smtClean="0"/>
              <a:t> olduğu durumda 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tr-TR" sz="2400" dirty="0"/>
              <a:t> </a:t>
            </a:r>
            <a:r>
              <a:rPr lang="tr-TR" sz="2400" dirty="0" smtClean="0"/>
              <a:t>  </a:t>
            </a:r>
            <a:r>
              <a:rPr lang="en-US" sz="2400" dirty="0" smtClean="0"/>
              <a:t> </a:t>
            </a:r>
            <a:r>
              <a:rPr lang="en-US" sz="2400" dirty="0"/>
              <a:t>VLDL </a:t>
            </a:r>
            <a:r>
              <a:rPr lang="tr-TR" sz="2400" dirty="0" smtClean="0"/>
              <a:t>ve</a:t>
            </a:r>
            <a:r>
              <a:rPr lang="en-US" sz="2400" dirty="0" smtClean="0"/>
              <a:t> </a:t>
            </a:r>
            <a:r>
              <a:rPr lang="en-US" sz="2400" dirty="0"/>
              <a:t>LDL </a:t>
            </a:r>
            <a:r>
              <a:rPr lang="tr-TR" sz="2400" dirty="0" smtClean="0"/>
              <a:t>düzeyleri aşağıdaki formüllere göre hesaplanmaktadır.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 </a:t>
            </a:r>
            <a:r>
              <a:rPr lang="en-US" sz="2400" dirty="0"/>
              <a:t>VLDL = </a:t>
            </a:r>
            <a:r>
              <a:rPr lang="en-US" sz="2400" dirty="0" err="1" smtClean="0"/>
              <a:t>trigl</a:t>
            </a:r>
            <a:r>
              <a:rPr lang="tr-TR" sz="2400" dirty="0" err="1" smtClean="0"/>
              <a:t>iserid</a:t>
            </a:r>
            <a:r>
              <a:rPr lang="en-US" sz="2400" dirty="0" smtClean="0"/>
              <a:t> </a:t>
            </a:r>
            <a:r>
              <a:rPr lang="en-US" sz="2400" dirty="0"/>
              <a:t>÷ 5; 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LDL </a:t>
            </a:r>
            <a:r>
              <a:rPr lang="en-US" sz="2400" dirty="0"/>
              <a:t>= total </a:t>
            </a:r>
            <a:r>
              <a:rPr lang="tr-TR" sz="2400" dirty="0" smtClean="0"/>
              <a:t>kolesterol</a:t>
            </a:r>
            <a:r>
              <a:rPr lang="en-US" sz="2400" dirty="0" smtClean="0"/>
              <a:t> </a:t>
            </a:r>
            <a:r>
              <a:rPr lang="en-US" sz="2400" dirty="0"/>
              <a:t>– (VLDL + HDL). </a:t>
            </a:r>
            <a:endParaRPr lang="en-US" sz="2400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889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Total kolesterol düzeyi </a:t>
            </a:r>
            <a:r>
              <a:rPr lang="en-US" b="1" i="1" dirty="0" smtClean="0"/>
              <a:t>LDL, VLDL</a:t>
            </a:r>
            <a:r>
              <a:rPr lang="en-US" b="1" i="1" dirty="0"/>
              <a:t>, and </a:t>
            </a:r>
            <a:r>
              <a:rPr lang="en-US" b="1" i="1" dirty="0" smtClean="0"/>
              <a:t>HDL</a:t>
            </a:r>
            <a:r>
              <a:rPr lang="tr-TR" dirty="0"/>
              <a:t> </a:t>
            </a:r>
            <a:r>
              <a:rPr lang="tr-TR" dirty="0" smtClean="0"/>
              <a:t> toplamına eşittir.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HDL </a:t>
            </a:r>
            <a:r>
              <a:rPr lang="tr-TR" dirty="0" smtClean="0"/>
              <a:t>ılımlı bir alkol tüketimi </a:t>
            </a:r>
            <a:r>
              <a:rPr lang="en-US" dirty="0" smtClean="0"/>
              <a:t>(</a:t>
            </a:r>
            <a:r>
              <a:rPr lang="tr-TR" dirty="0" smtClean="0"/>
              <a:t>günde iki bardaktan az</a:t>
            </a:r>
            <a:r>
              <a:rPr lang="en-US" dirty="0" smtClean="0"/>
              <a:t>), </a:t>
            </a:r>
            <a:r>
              <a:rPr lang="tr-TR" dirty="0" smtClean="0"/>
              <a:t>fiziksel egzersiz</a:t>
            </a:r>
            <a:r>
              <a:rPr lang="en-US" b="1" i="1" dirty="0" smtClean="0"/>
              <a:t>, </a:t>
            </a:r>
            <a:r>
              <a:rPr lang="tr-TR" b="1" i="1" dirty="0" err="1" smtClean="0"/>
              <a:t>siğarayı</a:t>
            </a:r>
            <a:r>
              <a:rPr lang="tr-TR" b="1" i="1" dirty="0" smtClean="0"/>
              <a:t> bırakma</a:t>
            </a:r>
            <a:r>
              <a:rPr lang="en-US" b="1" i="1" dirty="0" smtClean="0"/>
              <a:t>, </a:t>
            </a:r>
            <a:r>
              <a:rPr lang="tr-TR" b="1" i="1" dirty="0" smtClean="0"/>
              <a:t>kilo kaybı</a:t>
            </a:r>
            <a:r>
              <a:rPr lang="en-US" b="1" i="1" dirty="0" smtClean="0"/>
              <a:t>, </a:t>
            </a:r>
            <a:r>
              <a:rPr lang="en-US" b="1" i="1" dirty="0"/>
              <a:t>oral </a:t>
            </a:r>
            <a:r>
              <a:rPr lang="tr-TR" b="1" i="1" dirty="0" smtClean="0"/>
              <a:t>k</a:t>
            </a:r>
            <a:r>
              <a:rPr lang="en-US" b="1" i="1" dirty="0" err="1" smtClean="0"/>
              <a:t>ontra</a:t>
            </a:r>
            <a:r>
              <a:rPr lang="tr-TR" b="1" i="1" dirty="0" smtClean="0"/>
              <a:t>s</a:t>
            </a:r>
            <a:r>
              <a:rPr lang="en-US" b="1" i="1" dirty="0" err="1" smtClean="0"/>
              <a:t>epti</a:t>
            </a:r>
            <a:r>
              <a:rPr lang="tr-TR" b="1" i="1" dirty="0" err="1" smtClean="0"/>
              <a:t>fler</a:t>
            </a:r>
            <a:r>
              <a:rPr lang="en-US" b="1" i="1" dirty="0" smtClean="0"/>
              <a:t>, </a:t>
            </a:r>
            <a:r>
              <a:rPr lang="tr-TR" b="1" i="1" dirty="0" err="1" smtClean="0"/>
              <a:t>fenitoin</a:t>
            </a:r>
            <a:r>
              <a:rPr lang="en-US" b="1" i="1" dirty="0" smtClean="0"/>
              <a:t>, </a:t>
            </a:r>
            <a:r>
              <a:rPr lang="tr-TR" b="1" i="1" dirty="0" smtClean="0"/>
              <a:t>ve 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terbutalin</a:t>
            </a:r>
            <a:r>
              <a:rPr lang="tr-TR" b="1" i="1" dirty="0" smtClean="0"/>
              <a:t> </a:t>
            </a:r>
            <a:r>
              <a:rPr lang="tr-TR" i="1" dirty="0" smtClean="0"/>
              <a:t>ile yükselebilir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HDL</a:t>
            </a:r>
            <a:r>
              <a:rPr lang="tr-TR" dirty="0" smtClean="0"/>
              <a:t>, </a:t>
            </a:r>
            <a:r>
              <a:rPr lang="en-US" dirty="0" smtClean="0"/>
              <a:t> </a:t>
            </a:r>
            <a:r>
              <a:rPr lang="tr-TR" dirty="0" smtClean="0"/>
              <a:t>sigara içme, </a:t>
            </a:r>
            <a:r>
              <a:rPr lang="tr-TR" dirty="0" err="1" smtClean="0"/>
              <a:t>obezite</a:t>
            </a:r>
            <a:r>
              <a:rPr lang="tr-TR" dirty="0" smtClean="0"/>
              <a:t>, </a:t>
            </a:r>
            <a:r>
              <a:rPr lang="tr-TR" dirty="0" err="1" smtClean="0"/>
              <a:t>sedanter</a:t>
            </a:r>
            <a:r>
              <a:rPr lang="tr-TR" dirty="0" smtClean="0"/>
              <a:t> yaşam ve bazı ilaçlar (</a:t>
            </a:r>
            <a:r>
              <a:rPr lang="el-GR" i="1" dirty="0" smtClean="0"/>
              <a:t>β-</a:t>
            </a:r>
            <a:r>
              <a:rPr lang="en-US" i="1" dirty="0" err="1" smtClean="0"/>
              <a:t>bloker</a:t>
            </a:r>
            <a:r>
              <a:rPr lang="tr-TR" i="1" dirty="0" err="1" smtClean="0"/>
              <a:t>ler</a:t>
            </a:r>
            <a:r>
              <a:rPr lang="tr-TR" i="1" dirty="0" smtClean="0"/>
              <a:t> gibi)</a:t>
            </a:r>
            <a:r>
              <a:rPr lang="tr-TR" i="1" dirty="0"/>
              <a:t> </a:t>
            </a:r>
            <a:r>
              <a:rPr lang="tr-TR" i="1" dirty="0" smtClean="0"/>
              <a:t>ile azalabilir.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80817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TEDAVİ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11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TEDAVİ HEDEFİ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sz="2400" dirty="0" smtClean="0"/>
              <a:t>Tedavi amaçları MI, </a:t>
            </a:r>
            <a:r>
              <a:rPr lang="tr-TR" sz="2400" dirty="0" err="1" smtClean="0"/>
              <a:t>anjina</a:t>
            </a:r>
            <a:r>
              <a:rPr lang="tr-TR" sz="2400" dirty="0" smtClean="0"/>
              <a:t>, kalp yetmezliği, inme, </a:t>
            </a:r>
            <a:r>
              <a:rPr lang="tr-TR" sz="2400" dirty="0" err="1" smtClean="0"/>
              <a:t>periferal</a:t>
            </a:r>
            <a:r>
              <a:rPr lang="tr-TR" sz="2400" dirty="0" smtClean="0"/>
              <a:t> arter hastalığı oluşması ya da tekrarlama riskini azaltmak için  </a:t>
            </a:r>
            <a:r>
              <a:rPr lang="en-US" sz="2400" b="1" dirty="0" smtClean="0"/>
              <a:t>total </a:t>
            </a:r>
            <a:r>
              <a:rPr lang="tr-TR" sz="2400" b="1" dirty="0" smtClean="0"/>
              <a:t>ve</a:t>
            </a:r>
            <a:r>
              <a:rPr lang="en-US" sz="2400" b="1" dirty="0" smtClean="0"/>
              <a:t> </a:t>
            </a:r>
            <a:r>
              <a:rPr lang="en-US" sz="2400" b="1" dirty="0"/>
              <a:t>LDL </a:t>
            </a:r>
            <a:r>
              <a:rPr lang="tr-TR" sz="2400" b="1" dirty="0" err="1" smtClean="0"/>
              <a:t>ko</a:t>
            </a:r>
            <a:r>
              <a:rPr lang="en-US" sz="2400" b="1" dirty="0" err="1" smtClean="0"/>
              <a:t>lesterol</a:t>
            </a:r>
            <a:r>
              <a:rPr lang="en-US" sz="2400" b="1" dirty="0" smtClean="0"/>
              <a:t> </a:t>
            </a:r>
            <a:r>
              <a:rPr lang="tr-TR" sz="2400" dirty="0" smtClean="0"/>
              <a:t>düzeyini düşürmektedir.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9626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1" y="-12290"/>
            <a:ext cx="9092746" cy="6840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1183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i="1" dirty="0" smtClean="0"/>
              <a:t>Farmakolojik olmayan Tedavi</a:t>
            </a:r>
            <a:endParaRPr lang="en-US" i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39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 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smtClean="0"/>
              <a:t>t</a:t>
            </a:r>
            <a:r>
              <a:rPr lang="tr-TR" dirty="0" smtClean="0"/>
              <a:t>ilindeki Değişiklikler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tr-TR" dirty="0" smtClean="0"/>
              <a:t>Diyet tedavisi (total yağ, doymuş yağ ve kolesterol alımında kademeli azalma)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Kilo verme (istenen vücut ağırlığına ulaşma, aşırı kilolu kişilerde %10 kilo kaybı)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Fiziksel aktivite. (Haftanın çoğu günlerinde orta yoğunlukta 30 </a:t>
            </a:r>
            <a:r>
              <a:rPr lang="tr-TR" dirty="0" err="1" smtClean="0"/>
              <a:t>dak</a:t>
            </a:r>
            <a:r>
              <a:rPr lang="tr-TR" dirty="0" smtClean="0"/>
              <a:t>. )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lnSpc>
                <a:spcPct val="200000"/>
              </a:lnSpc>
            </a:pPr>
            <a:r>
              <a:rPr lang="tr-TR" dirty="0"/>
              <a:t> </a:t>
            </a:r>
            <a:r>
              <a:rPr lang="tr-TR" dirty="0" smtClean="0"/>
              <a:t>Sigarayı bırakma</a:t>
            </a:r>
          </a:p>
          <a:p>
            <a:pPr>
              <a:lnSpc>
                <a:spcPct val="200000"/>
              </a:lnSpc>
            </a:pPr>
            <a:r>
              <a:rPr lang="tr-TR" dirty="0"/>
              <a:t> </a:t>
            </a:r>
            <a:r>
              <a:rPr lang="tr-TR" dirty="0" smtClean="0"/>
              <a:t>Hipertansiyon kontrolü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316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077200" cy="4953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D</a:t>
            </a:r>
            <a:r>
              <a:rPr lang="tr-TR" sz="2400" dirty="0" err="1" smtClean="0"/>
              <a:t>islipidemi</a:t>
            </a:r>
            <a:r>
              <a:rPr lang="tr-TR" sz="2400" dirty="0" smtClean="0"/>
              <a:t> </a:t>
            </a:r>
            <a:r>
              <a:rPr lang="tr-TR" sz="2400" b="1" dirty="0" smtClean="0"/>
              <a:t>yüksek</a:t>
            </a:r>
            <a:r>
              <a:rPr lang="tr-TR" sz="2400" dirty="0" smtClean="0"/>
              <a:t> total kolesterol, </a:t>
            </a:r>
            <a:r>
              <a:rPr lang="tr-TR" sz="2400" dirty="0"/>
              <a:t>D</a:t>
            </a:r>
            <a:r>
              <a:rPr lang="en-US" sz="2400" dirty="0" smtClean="0"/>
              <a:t>DL </a:t>
            </a:r>
            <a:r>
              <a:rPr lang="tr-TR" sz="2400" dirty="0" smtClean="0"/>
              <a:t>kolesterol</a:t>
            </a:r>
            <a:r>
              <a:rPr lang="en-US" sz="2400" dirty="0" smtClean="0"/>
              <a:t>, </a:t>
            </a:r>
            <a:r>
              <a:rPr lang="tr-TR" sz="2400" dirty="0" smtClean="0"/>
              <a:t>ya da </a:t>
            </a:r>
            <a:r>
              <a:rPr lang="en-US" sz="2400" dirty="0" smtClean="0"/>
              <a:t>trig</a:t>
            </a:r>
            <a:r>
              <a:rPr lang="tr-TR" sz="2400" dirty="0" err="1" smtClean="0"/>
              <a:t>liserid</a:t>
            </a:r>
            <a:r>
              <a:rPr lang="en-US" sz="2400" dirty="0" smtClean="0"/>
              <a:t>; </a:t>
            </a:r>
            <a:r>
              <a:rPr lang="tr-TR" sz="2400" dirty="0" smtClean="0"/>
              <a:t> </a:t>
            </a:r>
            <a:r>
              <a:rPr lang="tr-TR" sz="2400" b="1" dirty="0" smtClean="0"/>
              <a:t>düşük </a:t>
            </a:r>
            <a:r>
              <a:rPr lang="tr-TR" sz="2400" dirty="0"/>
              <a:t>Y</a:t>
            </a:r>
            <a:r>
              <a:rPr lang="en-US" sz="2400" dirty="0" smtClean="0"/>
              <a:t>DL </a:t>
            </a:r>
            <a:r>
              <a:rPr lang="tr-TR" sz="2400" dirty="0" err="1" smtClean="0"/>
              <a:t>koles</a:t>
            </a:r>
            <a:r>
              <a:rPr lang="en-US" sz="2400" dirty="0" err="1" smtClean="0"/>
              <a:t>terol</a:t>
            </a:r>
            <a:r>
              <a:rPr lang="en-US" sz="2400" dirty="0"/>
              <a:t>; </a:t>
            </a:r>
            <a:r>
              <a:rPr lang="tr-TR" sz="2400" dirty="0" smtClean="0"/>
              <a:t>ya da</a:t>
            </a:r>
            <a:r>
              <a:rPr lang="en-US" sz="2400" dirty="0" smtClean="0"/>
              <a:t> </a:t>
            </a:r>
            <a:r>
              <a:rPr lang="tr-TR" sz="2400" dirty="0" smtClean="0"/>
              <a:t>bu bozuklukların kombinasyonu olarak tanımlanmaktadır.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451775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762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4000" dirty="0" err="1" smtClean="0"/>
              <a:t>Alternati</a:t>
            </a:r>
            <a:r>
              <a:rPr lang="tr-TR" sz="4000" dirty="0" smtClean="0"/>
              <a:t>f Diyetler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067800" cy="60960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200000"/>
              </a:lnSpc>
            </a:pPr>
            <a:r>
              <a:rPr lang="tr-TR" sz="3300" dirty="0" smtClean="0"/>
              <a:t>Yulaf kepeği, tam tahıl tüketimi total ve DDL kolesterolde (%5-20) azalma yapabilir.</a:t>
            </a:r>
          </a:p>
          <a:p>
            <a:pPr marL="114300" indent="0">
              <a:lnSpc>
                <a:spcPct val="200000"/>
              </a:lnSpc>
              <a:buNone/>
            </a:pPr>
            <a:endParaRPr lang="tr-TR" sz="3300" dirty="0" smtClean="0"/>
          </a:p>
          <a:p>
            <a:pPr>
              <a:lnSpc>
                <a:spcPct val="200000"/>
              </a:lnSpc>
            </a:pPr>
            <a:r>
              <a:rPr lang="tr-TR" sz="3300" dirty="0" smtClean="0"/>
              <a:t> Çözünür liflerin </a:t>
            </a:r>
            <a:r>
              <a:rPr lang="tr-TR" sz="3300" dirty="0" err="1" smtClean="0"/>
              <a:t>trigliserid</a:t>
            </a:r>
            <a:r>
              <a:rPr lang="tr-TR" sz="3300" dirty="0" smtClean="0"/>
              <a:t> ve YDL kolesterol üzerine önemli bir etkisi yoktur. Ancak safra asidi reçinelerinin neden olduğu kabızlığı düzenlemede yararlı olabilir.</a:t>
            </a:r>
          </a:p>
          <a:p>
            <a:pPr marL="114300" indent="0">
              <a:lnSpc>
                <a:spcPct val="200000"/>
              </a:lnSpc>
              <a:buNone/>
            </a:pPr>
            <a:endParaRPr lang="tr-TR" sz="3300" dirty="0" smtClean="0"/>
          </a:p>
          <a:p>
            <a:pPr>
              <a:lnSpc>
                <a:spcPct val="200000"/>
              </a:lnSpc>
            </a:pPr>
            <a:r>
              <a:rPr lang="tr-TR" sz="3300" dirty="0" smtClean="0"/>
              <a:t> Epidemiyolojik çalışmalar yüksek miktarda soğuk su balık yağı takviyelerinin KKY </a:t>
            </a:r>
            <a:r>
              <a:rPr lang="tr-TR" sz="3300" dirty="0" err="1" smtClean="0"/>
              <a:t>nin</a:t>
            </a:r>
            <a:r>
              <a:rPr lang="tr-TR" sz="3300" dirty="0" smtClean="0"/>
              <a:t> azalmasıyla </a:t>
            </a:r>
          </a:p>
          <a:p>
            <a:pPr marL="114300" indent="0">
              <a:lnSpc>
                <a:spcPct val="200000"/>
              </a:lnSpc>
              <a:buNone/>
            </a:pPr>
            <a:r>
              <a:rPr lang="tr-TR" sz="3300" dirty="0"/>
              <a:t> </a:t>
            </a:r>
            <a:r>
              <a:rPr lang="tr-TR" sz="3300" dirty="0" smtClean="0"/>
              <a:t>     ilişkili olduğunu göstermiştir. Balık yağı </a:t>
            </a:r>
            <a:r>
              <a:rPr lang="tr-TR" sz="3300" dirty="0" err="1" smtClean="0"/>
              <a:t>trigliserid</a:t>
            </a:r>
            <a:r>
              <a:rPr lang="tr-TR" sz="3300" dirty="0" smtClean="0"/>
              <a:t> ve ÇDDL düzeyini azaltır ancak total kolesterol</a:t>
            </a:r>
          </a:p>
          <a:p>
            <a:pPr marL="114300" indent="0">
              <a:lnSpc>
                <a:spcPct val="200000"/>
              </a:lnSpc>
              <a:buNone/>
            </a:pPr>
            <a:r>
              <a:rPr lang="tr-TR" sz="3300" dirty="0"/>
              <a:t> </a:t>
            </a:r>
            <a:r>
              <a:rPr lang="tr-TR" sz="3300" dirty="0" smtClean="0"/>
              <a:t>     ve DDL üzerinde etkisi yoktur veya bu değerleri yükseltebilir. Bu nedenle balık yağının öteki </a:t>
            </a:r>
          </a:p>
          <a:p>
            <a:pPr marL="114300" indent="0">
              <a:lnSpc>
                <a:spcPct val="200000"/>
              </a:lnSpc>
              <a:buNone/>
            </a:pPr>
            <a:r>
              <a:rPr lang="tr-TR" sz="3300" dirty="0"/>
              <a:t> </a:t>
            </a:r>
            <a:r>
              <a:rPr lang="tr-TR" sz="3300" dirty="0" smtClean="0"/>
              <a:t>     etkileri onun </a:t>
            </a:r>
            <a:r>
              <a:rPr lang="tr-TR" sz="3300" dirty="0" err="1" smtClean="0"/>
              <a:t>kardiyoprotektif</a:t>
            </a:r>
            <a:r>
              <a:rPr lang="tr-TR" sz="3300" dirty="0" smtClean="0"/>
              <a:t> etkisinden sorumlu olabilir.</a:t>
            </a:r>
          </a:p>
          <a:p>
            <a:pPr marL="114300" indent="0">
              <a:lnSpc>
                <a:spcPct val="200000"/>
              </a:lnSpc>
              <a:buNone/>
            </a:pPr>
            <a:endParaRPr lang="tr-TR" sz="3300" dirty="0" smtClean="0"/>
          </a:p>
          <a:p>
            <a:pPr>
              <a:lnSpc>
                <a:spcPct val="200000"/>
              </a:lnSpc>
            </a:pPr>
            <a:r>
              <a:rPr lang="tr-TR" sz="3300" dirty="0"/>
              <a:t> </a:t>
            </a:r>
            <a:r>
              <a:rPr lang="tr-TR" sz="3300" dirty="0" smtClean="0"/>
              <a:t>Önerilen tüm diyet değişikliğinin uygulanması DDL düzeyinde ortala %20-30 azalma yapabilir.</a:t>
            </a:r>
          </a:p>
          <a:p>
            <a:pPr marL="114300" indent="0">
              <a:lnSpc>
                <a:spcPct val="200000"/>
              </a:lnSpc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4170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FARMAKOLOJİK TEDAVİ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579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5" y="17205"/>
            <a:ext cx="9124335" cy="6840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21286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tr-TR" b="1" dirty="0" smtClean="0"/>
              <a:t>Safra Asidi </a:t>
            </a:r>
            <a:r>
              <a:rPr lang="en-US" b="1" dirty="0" smtClean="0"/>
              <a:t>Re</a:t>
            </a:r>
            <a:r>
              <a:rPr lang="tr-TR" b="1" dirty="0" err="1" smtClean="0"/>
              <a:t>çineleri</a:t>
            </a:r>
            <a:r>
              <a:rPr lang="en-US" b="1" dirty="0" smtClean="0"/>
              <a:t> (</a:t>
            </a:r>
            <a:r>
              <a:rPr lang="tr-TR" b="1" dirty="0" smtClean="0"/>
              <a:t>SAR</a:t>
            </a:r>
            <a:r>
              <a:rPr lang="en-US" b="1" dirty="0" smtClean="0"/>
              <a:t>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b="1" dirty="0" smtClean="0"/>
              <a:t>K</a:t>
            </a:r>
            <a:r>
              <a:rPr lang="en-US" b="1" dirty="0" err="1" smtClean="0"/>
              <a:t>olest</a:t>
            </a:r>
            <a:r>
              <a:rPr lang="tr-TR" b="1" dirty="0" smtClean="0"/>
              <a:t>i</a:t>
            </a:r>
            <a:r>
              <a:rPr lang="en-US" b="1" dirty="0" err="1" smtClean="0"/>
              <a:t>ramin</a:t>
            </a:r>
            <a:r>
              <a:rPr lang="en-US" b="1" dirty="0" smtClean="0"/>
              <a:t>, </a:t>
            </a:r>
            <a:r>
              <a:rPr lang="tr-TR" b="1" dirty="0"/>
              <a:t>K</a:t>
            </a:r>
            <a:r>
              <a:rPr lang="en-US" b="1" dirty="0" err="1" smtClean="0"/>
              <a:t>olestipol</a:t>
            </a:r>
            <a:r>
              <a:rPr lang="en-US" b="1" dirty="0"/>
              <a:t>, </a:t>
            </a:r>
            <a:r>
              <a:rPr lang="tr-TR" b="1" dirty="0" smtClean="0"/>
              <a:t>K</a:t>
            </a:r>
            <a:r>
              <a:rPr lang="en-US" b="1" dirty="0" err="1" smtClean="0"/>
              <a:t>olesevelam</a:t>
            </a:r>
            <a:endParaRPr lang="en-US" dirty="0" smtClean="0"/>
          </a:p>
          <a:p>
            <a:pPr marL="114300" indent="0">
              <a:lnSpc>
                <a:spcPct val="200000"/>
              </a:lnSpc>
              <a:buNone/>
            </a:pPr>
            <a:r>
              <a:rPr lang="tr-TR" dirty="0" smtClean="0"/>
              <a:t>Barsak lümenindeki safra </a:t>
            </a:r>
            <a:r>
              <a:rPr lang="tr-TR" dirty="0" err="1" smtClean="0"/>
              <a:t>asidlerini</a:t>
            </a:r>
            <a:r>
              <a:rPr lang="tr-TR" dirty="0" smtClean="0"/>
              <a:t> bağlayarak </a:t>
            </a:r>
            <a:r>
              <a:rPr lang="tr-TR" dirty="0" err="1" smtClean="0"/>
              <a:t>enterohepatik</a:t>
            </a:r>
            <a:r>
              <a:rPr lang="tr-TR" dirty="0" smtClean="0"/>
              <a:t> sirkülasyonunu kesintiye uğratır. Bu durum safra asidi deposunun azalması sonucu karaciğerde kolesterolden safra asidi sentezini uyarır.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1333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 mekanizması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b="1" dirty="0" smtClean="0"/>
              <a:t>Karaciğer </a:t>
            </a:r>
            <a:r>
              <a:rPr lang="tr-TR" b="1" dirty="0" err="1" smtClean="0"/>
              <a:t>kolestrol</a:t>
            </a:r>
            <a:r>
              <a:rPr lang="tr-TR" b="1" dirty="0" smtClean="0"/>
              <a:t> rezervinin azalması kolesterol </a:t>
            </a:r>
            <a:r>
              <a:rPr lang="tr-TR" b="1" dirty="0" err="1" smtClean="0"/>
              <a:t>biyosentezinde</a:t>
            </a:r>
            <a:r>
              <a:rPr lang="tr-TR" b="1" dirty="0" smtClean="0"/>
              <a:t>  ve </a:t>
            </a:r>
            <a:r>
              <a:rPr lang="tr-TR" b="1" dirty="0" err="1" smtClean="0"/>
              <a:t>hepatosit</a:t>
            </a:r>
            <a:r>
              <a:rPr lang="tr-TR" b="1" dirty="0" smtClean="0"/>
              <a:t> </a:t>
            </a:r>
            <a:r>
              <a:rPr lang="tr-TR" b="1" dirty="0" err="1" smtClean="0"/>
              <a:t>membranında</a:t>
            </a:r>
            <a:r>
              <a:rPr lang="tr-TR" b="1" dirty="0" smtClean="0"/>
              <a:t> DDL-reseptör sayısında artışa neden olur. Bu durum plazma DDL katabolizmasını artırarak DDL düzeyini düşürür.</a:t>
            </a:r>
            <a:r>
              <a:rPr lang="en-US" dirty="0" smtClean="0"/>
              <a:t> </a:t>
            </a:r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507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Endikasyonu</a:t>
            </a:r>
            <a:r>
              <a:rPr lang="tr-TR" dirty="0" smtClean="0"/>
              <a:t> ve yan etkileri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8006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 smtClean="0"/>
              <a:t>SAR</a:t>
            </a:r>
            <a:r>
              <a:rPr lang="en-US" dirty="0" smtClean="0"/>
              <a:t> </a:t>
            </a:r>
            <a:r>
              <a:rPr lang="tr-TR" b="1" dirty="0" err="1" smtClean="0"/>
              <a:t>primer</a:t>
            </a:r>
            <a:r>
              <a:rPr lang="tr-TR" b="1" dirty="0" smtClean="0"/>
              <a:t> </a:t>
            </a:r>
            <a:r>
              <a:rPr lang="tr-TR" b="1" dirty="0" err="1" smtClean="0"/>
              <a:t>hiperkolesterolemi</a:t>
            </a:r>
            <a:r>
              <a:rPr lang="tr-TR" b="1" dirty="0" smtClean="0"/>
              <a:t> (ailesel </a:t>
            </a:r>
            <a:r>
              <a:rPr lang="tr-TR" b="1" dirty="0" err="1" smtClean="0"/>
              <a:t>hiperkolesterolemi</a:t>
            </a:r>
            <a:r>
              <a:rPr lang="tr-TR" b="1" dirty="0" smtClean="0"/>
              <a:t>) </a:t>
            </a:r>
            <a:r>
              <a:rPr lang="tr-TR" dirty="0" smtClean="0"/>
              <a:t>tedavisinde faydalıdır. </a:t>
            </a:r>
          </a:p>
          <a:p>
            <a:pPr>
              <a:lnSpc>
                <a:spcPct val="200000"/>
              </a:lnSpc>
            </a:pPr>
            <a:r>
              <a:rPr lang="tr-TR" b="1" dirty="0" smtClean="0"/>
              <a:t>Kabızlık, şişkinlik, bulantı, gaz en yaygın görülen GI yan etkilerdir.</a:t>
            </a:r>
            <a:r>
              <a:rPr lang="en-US" dirty="0" smtClean="0"/>
              <a:t> </a:t>
            </a:r>
            <a:r>
              <a:rPr lang="tr-TR" dirty="0" smtClean="0"/>
              <a:t>Bu yan etkiler sıvı alımının artması, dışkı yumuşatıcı ajanların kullanılmasıyla düzeltilebilir.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2895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85800"/>
            <a:ext cx="7620000" cy="5715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Yağda çözünen vitaminlerin (</a:t>
            </a:r>
            <a:r>
              <a:rPr lang="en-US" dirty="0" smtClean="0"/>
              <a:t>A</a:t>
            </a:r>
            <a:r>
              <a:rPr lang="en-US" dirty="0"/>
              <a:t>, D, E, and </a:t>
            </a:r>
            <a:r>
              <a:rPr lang="en-US" dirty="0" smtClean="0"/>
              <a:t>K</a:t>
            </a:r>
            <a:r>
              <a:rPr lang="tr-TR" dirty="0" smtClean="0"/>
              <a:t>) </a:t>
            </a:r>
            <a:r>
              <a:rPr lang="tr-TR" dirty="0" err="1" smtClean="0"/>
              <a:t>absorbsiyonunda</a:t>
            </a:r>
            <a:r>
              <a:rPr lang="tr-TR" dirty="0" smtClean="0"/>
              <a:t> bozulma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Hi</a:t>
            </a:r>
            <a:r>
              <a:rPr lang="en-US" dirty="0" err="1" smtClean="0"/>
              <a:t>pernatremi</a:t>
            </a:r>
            <a:r>
              <a:rPr lang="en-US" dirty="0" smtClean="0"/>
              <a:t> </a:t>
            </a:r>
            <a:r>
              <a:rPr lang="tr-TR" dirty="0" smtClean="0"/>
              <a:t>ve</a:t>
            </a:r>
            <a:r>
              <a:rPr lang="en-US" dirty="0" smtClean="0"/>
              <a:t> h</a:t>
            </a:r>
            <a:r>
              <a:rPr lang="tr-TR" dirty="0" smtClean="0"/>
              <a:t>i</a:t>
            </a:r>
            <a:r>
              <a:rPr lang="en-US" dirty="0" smtClean="0"/>
              <a:t>per</a:t>
            </a:r>
            <a:r>
              <a:rPr lang="tr-TR" dirty="0" smtClean="0"/>
              <a:t>k</a:t>
            </a:r>
            <a:r>
              <a:rPr lang="en-US" dirty="0" err="1" smtClean="0"/>
              <a:t>loremi</a:t>
            </a:r>
            <a:r>
              <a:rPr lang="en-US" dirty="0" smtClean="0"/>
              <a:t>; </a:t>
            </a:r>
            <a:r>
              <a:rPr lang="en-US" dirty="0"/>
              <a:t>GI </a:t>
            </a:r>
            <a:r>
              <a:rPr lang="tr-TR" dirty="0" smtClean="0"/>
              <a:t>tıkanma</a:t>
            </a:r>
            <a:r>
              <a:rPr lang="en-US" dirty="0" smtClean="0"/>
              <a:t>;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i="1" u="sng" dirty="0" smtClean="0"/>
              <a:t>warfarin</a:t>
            </a:r>
            <a:r>
              <a:rPr lang="en-US" i="1" u="sng" dirty="0"/>
              <a:t>, </a:t>
            </a:r>
            <a:r>
              <a:rPr lang="en-US" i="1" u="sng" dirty="0" err="1" smtClean="0"/>
              <a:t>ni</a:t>
            </a:r>
            <a:r>
              <a:rPr lang="tr-TR" i="1" u="sng" dirty="0" smtClean="0"/>
              <a:t>k</a:t>
            </a:r>
            <a:r>
              <a:rPr lang="en-US" i="1" u="sng" dirty="0" err="1" smtClean="0"/>
              <a:t>otini</a:t>
            </a:r>
            <a:r>
              <a:rPr lang="tr-TR" i="1" u="sng" dirty="0" smtClean="0"/>
              <a:t>k</a:t>
            </a:r>
            <a:r>
              <a:rPr lang="en-US" i="1" u="sng" dirty="0" smtClean="0"/>
              <a:t> a</a:t>
            </a:r>
            <a:r>
              <a:rPr lang="tr-TR" i="1" u="sng" dirty="0" smtClean="0"/>
              <a:t>s</a:t>
            </a:r>
            <a:r>
              <a:rPr lang="en-US" i="1" u="sng" dirty="0" smtClean="0"/>
              <a:t>id</a:t>
            </a:r>
            <a:r>
              <a:rPr lang="en-US" i="1" u="sng" dirty="0"/>
              <a:t>, </a:t>
            </a:r>
            <a:r>
              <a:rPr lang="en-US" i="1" u="sng" dirty="0" smtClean="0"/>
              <a:t>t</a:t>
            </a:r>
            <a:r>
              <a:rPr lang="tr-TR" i="1" u="sng" dirty="0" err="1" smtClean="0"/>
              <a:t>iroksin</a:t>
            </a:r>
            <a:r>
              <a:rPr lang="en-US" i="1" u="sng" dirty="0" smtClean="0"/>
              <a:t>, a</a:t>
            </a:r>
            <a:r>
              <a:rPr lang="tr-TR" i="1" u="sng" dirty="0" smtClean="0"/>
              <a:t>s</a:t>
            </a:r>
            <a:r>
              <a:rPr lang="en-US" i="1" u="sng" dirty="0" err="1" smtClean="0"/>
              <a:t>etamino</a:t>
            </a:r>
            <a:r>
              <a:rPr lang="tr-TR" i="1" u="sng" dirty="0" smtClean="0"/>
              <a:t>f</a:t>
            </a:r>
            <a:r>
              <a:rPr lang="en-US" i="1" u="sng" dirty="0" err="1" smtClean="0"/>
              <a:t>en</a:t>
            </a:r>
            <a:r>
              <a:rPr lang="en-US" i="1" u="sng" dirty="0" smtClean="0"/>
              <a:t>,</a:t>
            </a:r>
            <a:r>
              <a:rPr lang="tr-TR" i="1" u="sng" dirty="0" smtClean="0"/>
              <a:t> </a:t>
            </a:r>
            <a:r>
              <a:rPr lang="en-US" i="1" u="sng" dirty="0" smtClean="0"/>
              <a:t> h</a:t>
            </a:r>
            <a:r>
              <a:rPr lang="tr-TR" i="1" u="sng" dirty="0" err="1" smtClean="0"/>
              <a:t>idrokortizon</a:t>
            </a:r>
            <a:r>
              <a:rPr lang="en-US" i="1" u="sng" dirty="0" smtClean="0"/>
              <a:t>, </a:t>
            </a:r>
            <a:r>
              <a:rPr lang="en-US" i="1" u="sng" dirty="0" err="1" smtClean="0"/>
              <a:t>loperamid</a:t>
            </a:r>
            <a:r>
              <a:rPr lang="tr-TR" i="1" u="sng" dirty="0" smtClean="0"/>
              <a:t>  ve muhtemelen</a:t>
            </a:r>
            <a:r>
              <a:rPr lang="en-US" i="1" u="sng" dirty="0" smtClean="0"/>
              <a:t> </a:t>
            </a:r>
            <a:r>
              <a:rPr lang="tr-TR" i="1" u="sng" dirty="0" smtClean="0"/>
              <a:t>demir gibi asidik ilaçların </a:t>
            </a:r>
            <a:r>
              <a:rPr lang="tr-TR" i="1" u="sng" dirty="0" err="1" smtClean="0"/>
              <a:t>biyoyararlanımını</a:t>
            </a:r>
            <a:r>
              <a:rPr lang="tr-TR" i="1" u="sng" dirty="0" smtClean="0"/>
              <a:t> azaltır.</a:t>
            </a:r>
            <a:r>
              <a:rPr lang="en-US" dirty="0" smtClean="0"/>
              <a:t> </a:t>
            </a:r>
            <a:r>
              <a:rPr lang="tr-TR" dirty="0" smtClean="0"/>
              <a:t>İlaç etkileşmesini önlemek için SAR ve öteki ilaçlar arasında en az 6 saat aralık bırakmak önerilir. 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0865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Kullanımı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/>
              <a:t>Tozları portakal suyu ile karıştırılarak içilebilir.</a:t>
            </a:r>
            <a:endParaRPr lang="tr-TR" dirty="0"/>
          </a:p>
          <a:p>
            <a:pPr>
              <a:lnSpc>
                <a:spcPct val="200000"/>
              </a:lnSpc>
            </a:pPr>
            <a:r>
              <a:rPr lang="en-US" dirty="0" smtClean="0"/>
              <a:t> </a:t>
            </a:r>
            <a:r>
              <a:rPr lang="tr-TR" dirty="0" smtClean="0"/>
              <a:t>K</a:t>
            </a:r>
            <a:r>
              <a:rPr lang="en-US" dirty="0" err="1" smtClean="0"/>
              <a:t>olestipol</a:t>
            </a:r>
            <a:r>
              <a:rPr lang="tr-TR" dirty="0" smtClean="0"/>
              <a:t> kokusuz ve tatsız olduğu için </a:t>
            </a:r>
            <a:r>
              <a:rPr lang="tr-TR" dirty="0" err="1" smtClean="0"/>
              <a:t>kolestiraminden</a:t>
            </a:r>
            <a:r>
              <a:rPr lang="tr-TR" dirty="0" smtClean="0"/>
              <a:t> daha kolay içilebilir.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 </a:t>
            </a:r>
            <a:r>
              <a:rPr lang="en-US" dirty="0"/>
              <a:t>Tablet </a:t>
            </a:r>
            <a:r>
              <a:rPr lang="en-US" dirty="0" smtClean="0"/>
              <a:t>form</a:t>
            </a:r>
            <a:r>
              <a:rPr lang="tr-TR" dirty="0" err="1" smtClean="0"/>
              <a:t>ları</a:t>
            </a:r>
            <a:r>
              <a:rPr lang="en-US" dirty="0" smtClean="0"/>
              <a:t> </a:t>
            </a:r>
            <a:r>
              <a:rPr lang="tr-TR" dirty="0" smtClean="0"/>
              <a:t>hasta </a:t>
            </a:r>
            <a:r>
              <a:rPr lang="tr-TR" dirty="0" err="1" smtClean="0"/>
              <a:t>uyuncunun</a:t>
            </a:r>
            <a:r>
              <a:rPr lang="tr-TR" dirty="0" smtClean="0"/>
              <a:t> düzelmesine yardımcı olabilir.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6985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Nia</a:t>
            </a:r>
            <a:r>
              <a:rPr lang="tr-TR" b="1" dirty="0" smtClean="0"/>
              <a:t>s</a:t>
            </a:r>
            <a:r>
              <a:rPr lang="en-US" b="1" dirty="0" smtClean="0"/>
              <a:t>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Nia</a:t>
            </a:r>
            <a:r>
              <a:rPr lang="tr-TR" b="1" dirty="0" smtClean="0"/>
              <a:t>sin</a:t>
            </a:r>
            <a:r>
              <a:rPr lang="en-US" b="1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ni</a:t>
            </a:r>
            <a:r>
              <a:rPr lang="tr-TR" dirty="0" smtClean="0"/>
              <a:t>k</a:t>
            </a:r>
            <a:r>
              <a:rPr lang="en-US" dirty="0" err="1" smtClean="0"/>
              <a:t>otini</a:t>
            </a:r>
            <a:r>
              <a:rPr lang="tr-TR" dirty="0" smtClean="0"/>
              <a:t>k</a:t>
            </a:r>
            <a:r>
              <a:rPr lang="en-US" dirty="0" smtClean="0"/>
              <a:t> </a:t>
            </a:r>
            <a:r>
              <a:rPr lang="en-US" dirty="0"/>
              <a:t>acid) </a:t>
            </a:r>
            <a:r>
              <a:rPr lang="tr-TR" dirty="0" smtClean="0"/>
              <a:t>karaciğerde ÇDDL sentezini azaltarak DDL sentezini azaltır.</a:t>
            </a:r>
            <a:r>
              <a:rPr lang="en-US" b="1" i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Nia</a:t>
            </a:r>
            <a:r>
              <a:rPr lang="tr-TR" dirty="0" smtClean="0"/>
              <a:t>s</a:t>
            </a:r>
            <a:r>
              <a:rPr lang="en-US" dirty="0" smtClean="0"/>
              <a:t>in </a:t>
            </a:r>
            <a:r>
              <a:rPr lang="tr-TR" dirty="0" smtClean="0"/>
              <a:t>aynı zamanda katabolizmasını azaltarak </a:t>
            </a:r>
            <a:r>
              <a:rPr lang="tr-TR" dirty="0" err="1" smtClean="0"/>
              <a:t>YDL’yi</a:t>
            </a:r>
            <a:r>
              <a:rPr lang="tr-TR" dirty="0" smtClean="0"/>
              <a:t> artırır.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tr-TR" b="1" dirty="0" err="1" smtClean="0"/>
              <a:t>Hiperkolesteroleminin</a:t>
            </a:r>
            <a:r>
              <a:rPr lang="tr-TR" dirty="0" smtClean="0"/>
              <a:t> kombine tedavisinde </a:t>
            </a:r>
            <a:r>
              <a:rPr lang="tr-TR" b="1" dirty="0" smtClean="0"/>
              <a:t>ikinci ilaç </a:t>
            </a:r>
            <a:r>
              <a:rPr lang="tr-TR" dirty="0" smtClean="0"/>
              <a:t>olarak kullanılır.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b="1" i="1" u="sng" dirty="0" smtClean="0"/>
              <a:t>h</a:t>
            </a:r>
            <a:r>
              <a:rPr lang="tr-TR" b="1" i="1" u="sng" dirty="0" smtClean="0"/>
              <a:t>i</a:t>
            </a:r>
            <a:r>
              <a:rPr lang="en-US" b="1" i="1" u="sng" dirty="0" err="1" smtClean="0"/>
              <a:t>pertrigl</a:t>
            </a:r>
            <a:r>
              <a:rPr lang="tr-TR" b="1" i="1" u="sng" dirty="0" err="1" smtClean="0"/>
              <a:t>iseridemi</a:t>
            </a:r>
            <a:r>
              <a:rPr lang="en-US" b="1" i="1" u="sng" dirty="0" smtClean="0"/>
              <a:t> </a:t>
            </a:r>
            <a:r>
              <a:rPr lang="tr-TR" b="1" i="1" u="sng" dirty="0" smtClean="0"/>
              <a:t>ve</a:t>
            </a:r>
            <a:r>
              <a:rPr lang="en-US" b="1" i="1" u="sng" dirty="0" smtClean="0"/>
              <a:t> di</a:t>
            </a:r>
            <a:r>
              <a:rPr lang="tr-TR" b="1" i="1" u="sng" dirty="0" smtClean="0"/>
              <a:t>y</a:t>
            </a:r>
            <a:r>
              <a:rPr lang="en-US" b="1" i="1" u="sng" dirty="0" err="1" smtClean="0"/>
              <a:t>abeti</a:t>
            </a:r>
            <a:r>
              <a:rPr lang="tr-TR" b="1" i="1" u="sng" dirty="0" smtClean="0"/>
              <a:t>k</a:t>
            </a:r>
            <a:r>
              <a:rPr lang="en-US" b="1" i="1" u="sng" dirty="0" smtClean="0"/>
              <a:t> d</a:t>
            </a:r>
            <a:r>
              <a:rPr lang="tr-TR" b="1" i="1" u="sng" dirty="0" smtClean="0"/>
              <a:t>i</a:t>
            </a:r>
            <a:r>
              <a:rPr lang="en-US" b="1" i="1" u="sng" dirty="0" err="1" smtClean="0"/>
              <a:t>slipidem</a:t>
            </a:r>
            <a:r>
              <a:rPr lang="tr-TR" b="1" i="1" u="sng" dirty="0" smtClean="0"/>
              <a:t>i de </a:t>
            </a:r>
            <a:r>
              <a:rPr lang="tr-TR" i="1" u="sng" dirty="0" smtClean="0"/>
              <a:t>ilk ilaç ya da alternatif  ilaç olarak kullanılır.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936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 Etkileri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lnSpc>
                <a:spcPct val="200000"/>
              </a:lnSpc>
              <a:buNone/>
            </a:pPr>
            <a:r>
              <a:rPr lang="tr-TR" dirty="0" smtClean="0">
                <a:solidFill>
                  <a:srgbClr val="C00000"/>
                </a:solidFill>
              </a:rPr>
              <a:t>Ciltte kızarıklık ve kaşıntı </a:t>
            </a:r>
          </a:p>
          <a:p>
            <a:pPr>
              <a:lnSpc>
                <a:spcPct val="200000"/>
              </a:lnSpc>
            </a:pPr>
            <a:r>
              <a:rPr lang="tr-TR" dirty="0" err="1" smtClean="0"/>
              <a:t>Prostaglandin</a:t>
            </a:r>
            <a:r>
              <a:rPr lang="tr-TR" dirty="0" smtClean="0"/>
              <a:t> aracılı olduğu için </a:t>
            </a:r>
            <a:r>
              <a:rPr lang="tr-TR" dirty="0" err="1" smtClean="0"/>
              <a:t>niasin</a:t>
            </a:r>
            <a:r>
              <a:rPr lang="tr-TR" dirty="0" smtClean="0"/>
              <a:t> alımından kısa bir süre önce 325 mg aspirin kullanımı, yemeklerle birlikte alınması ve dozun yavaş olarak artırılması da bu etkiyi azaltabilir.</a:t>
            </a:r>
          </a:p>
          <a:p>
            <a:pPr>
              <a:lnSpc>
                <a:spcPct val="200000"/>
              </a:lnSpc>
            </a:pPr>
            <a:r>
              <a:rPr lang="tr-TR" dirty="0"/>
              <a:t> </a:t>
            </a:r>
            <a:r>
              <a:rPr lang="tr-TR" dirty="0" smtClean="0"/>
              <a:t>Aynı zamanda alkol ve sıcak içeceklerin tüketimi bu şikayetleri artırır.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857619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</a:t>
            </a:r>
            <a:r>
              <a:rPr lang="tr-TR" dirty="0" err="1" smtClean="0"/>
              <a:t>ofizyolojisi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Kolesterol  ve </a:t>
            </a:r>
            <a:r>
              <a:rPr lang="tr-TR" sz="2400" dirty="0" err="1" smtClean="0"/>
              <a:t>trigliserid</a:t>
            </a:r>
            <a:r>
              <a:rPr lang="tr-TR" sz="2400" dirty="0" smtClean="0"/>
              <a:t>  kanda </a:t>
            </a:r>
            <a:r>
              <a:rPr lang="tr-TR" sz="2400" dirty="0" err="1" smtClean="0"/>
              <a:t>lipoproteinler</a:t>
            </a:r>
            <a:r>
              <a:rPr lang="tr-TR" sz="2400" dirty="0" smtClean="0"/>
              <a:t> olarak bilinen </a:t>
            </a:r>
            <a:r>
              <a:rPr lang="tr-TR" sz="2400" dirty="0" err="1" smtClean="0"/>
              <a:t>lipidler</a:t>
            </a:r>
            <a:r>
              <a:rPr lang="tr-TR" sz="2400" dirty="0" smtClean="0"/>
              <a:t> ve proteinlerle kompleks şeklinde taşınırlar.</a:t>
            </a:r>
            <a:r>
              <a:rPr lang="en-US" sz="24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Total ve DDL kolesterol yüksekliği; YDL kolesterol düşüklüğü koroner kalp hastalığı riskiyle ilişkilidir.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Okside DDL, </a:t>
            </a:r>
            <a:r>
              <a:rPr lang="tr-TR" sz="2400" dirty="0" err="1" smtClean="0"/>
              <a:t>endotel</a:t>
            </a:r>
            <a:r>
              <a:rPr lang="tr-TR" sz="2400" dirty="0" smtClean="0"/>
              <a:t> hücre hasarı ve aşırı </a:t>
            </a:r>
            <a:r>
              <a:rPr lang="tr-TR" sz="2400" dirty="0" err="1" smtClean="0"/>
              <a:t>homosistein</a:t>
            </a:r>
            <a:r>
              <a:rPr lang="tr-TR" sz="2400" dirty="0" smtClean="0"/>
              <a:t> gibi risk faktörleri </a:t>
            </a:r>
            <a:r>
              <a:rPr lang="tr-TR" sz="2400" dirty="0" err="1" smtClean="0"/>
              <a:t>aterosikleroz</a:t>
            </a:r>
            <a:r>
              <a:rPr lang="tr-TR" sz="2400" dirty="0" smtClean="0"/>
              <a:t> sonucu </a:t>
            </a:r>
            <a:r>
              <a:rPr lang="tr-TR" sz="2400" dirty="0" err="1" smtClean="0"/>
              <a:t>anjina</a:t>
            </a:r>
            <a:r>
              <a:rPr lang="tr-TR" sz="2400" dirty="0" smtClean="0"/>
              <a:t>, MI, aritmiler, inme, </a:t>
            </a:r>
            <a:r>
              <a:rPr lang="tr-TR" sz="2400" dirty="0" err="1" smtClean="0"/>
              <a:t>periferal</a:t>
            </a:r>
            <a:r>
              <a:rPr lang="tr-TR" sz="2400" dirty="0" smtClean="0"/>
              <a:t> arter hastalığı, aort anevrizması ve ani ölüme neden olabilir.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O</a:t>
            </a:r>
            <a:r>
              <a:rPr lang="tr-TR" sz="2400" b="1" dirty="0" err="1" smtClean="0"/>
              <a:t>kside</a:t>
            </a:r>
            <a:r>
              <a:rPr lang="tr-TR" sz="2400" b="1" dirty="0" smtClean="0"/>
              <a:t> olmuş </a:t>
            </a:r>
            <a:r>
              <a:rPr lang="tr-TR" sz="2400" dirty="0" smtClean="0"/>
              <a:t>D</a:t>
            </a:r>
            <a:r>
              <a:rPr lang="en-US" sz="2400" dirty="0" smtClean="0"/>
              <a:t>DL</a:t>
            </a:r>
            <a:r>
              <a:rPr lang="tr-TR" sz="2400" dirty="0" smtClean="0"/>
              <a:t>, </a:t>
            </a:r>
            <a:r>
              <a:rPr lang="tr-TR" sz="2400" dirty="0" err="1" smtClean="0"/>
              <a:t>kemoatraktanlar</a:t>
            </a:r>
            <a:r>
              <a:rPr lang="tr-TR" sz="2400" dirty="0" smtClean="0"/>
              <a:t> ve </a:t>
            </a:r>
            <a:r>
              <a:rPr lang="tr-TR" sz="2400" dirty="0" err="1" smtClean="0"/>
              <a:t>sitokinler</a:t>
            </a:r>
            <a:r>
              <a:rPr lang="tr-TR" sz="2400" dirty="0" smtClean="0"/>
              <a:t> ile birlikte </a:t>
            </a:r>
            <a:r>
              <a:rPr lang="en-US" sz="2400" dirty="0" err="1" smtClean="0"/>
              <a:t>infla</a:t>
            </a:r>
            <a:r>
              <a:rPr lang="tr-TR" sz="2400" dirty="0" err="1" smtClean="0"/>
              <a:t>masyonu</a:t>
            </a:r>
            <a:r>
              <a:rPr lang="tr-TR" sz="2400" dirty="0" smtClean="0"/>
              <a:t> tetikler.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81552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 etkileri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 smtClean="0"/>
              <a:t>GI problemler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Karaciğer fonksiyon testlerinde artış</a:t>
            </a:r>
          </a:p>
          <a:p>
            <a:pPr>
              <a:lnSpc>
                <a:spcPct val="200000"/>
              </a:lnSpc>
            </a:pPr>
            <a:r>
              <a:rPr lang="en-US" i="1" dirty="0" smtClean="0"/>
              <a:t>hyper</a:t>
            </a:r>
            <a:r>
              <a:rPr lang="tr-TR" i="1" dirty="0" smtClean="0"/>
              <a:t>ü</a:t>
            </a:r>
            <a:r>
              <a:rPr lang="en-US" i="1" dirty="0" err="1" smtClean="0"/>
              <a:t>ri</a:t>
            </a:r>
            <a:r>
              <a:rPr lang="tr-TR" i="1" dirty="0" smtClean="0"/>
              <a:t>s</a:t>
            </a:r>
            <a:r>
              <a:rPr lang="en-US" i="1" dirty="0" err="1" smtClean="0"/>
              <a:t>emi</a:t>
            </a:r>
            <a:r>
              <a:rPr lang="en-US" i="1" dirty="0" smtClean="0"/>
              <a:t>, </a:t>
            </a:r>
            <a:endParaRPr lang="tr-TR" i="1" dirty="0" smtClean="0"/>
          </a:p>
          <a:p>
            <a:pPr>
              <a:lnSpc>
                <a:spcPct val="200000"/>
              </a:lnSpc>
            </a:pPr>
            <a:r>
              <a:rPr lang="en-US" i="1" dirty="0" smtClean="0"/>
              <a:t>h</a:t>
            </a:r>
            <a:r>
              <a:rPr lang="tr-TR" i="1" dirty="0" smtClean="0"/>
              <a:t>i</a:t>
            </a:r>
            <a:r>
              <a:rPr lang="en-US" i="1" dirty="0" err="1" smtClean="0"/>
              <a:t>perg</a:t>
            </a:r>
            <a:r>
              <a:rPr lang="tr-TR" i="1" dirty="0" smtClean="0"/>
              <a:t>lisemi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313074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</a:t>
            </a:r>
            <a:r>
              <a:rPr lang="en-US" dirty="0" smtClean="0"/>
              <a:t> </a:t>
            </a:r>
            <a:r>
              <a:rPr lang="tr-TR" dirty="0" smtClean="0"/>
              <a:t>Etkileri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b="1" i="1" dirty="0" smtClean="0"/>
              <a:t>Nia</a:t>
            </a:r>
            <a:r>
              <a:rPr lang="tr-TR" b="1" i="1" dirty="0" smtClean="0"/>
              <a:t>sin ile ilişkili </a:t>
            </a:r>
            <a:r>
              <a:rPr lang="en-US" b="1" i="1" dirty="0" err="1" smtClean="0"/>
              <a:t>hepatit</a:t>
            </a:r>
            <a:r>
              <a:rPr lang="en-US" b="1" i="1" dirty="0" smtClean="0"/>
              <a:t> </a:t>
            </a:r>
            <a:r>
              <a:rPr lang="tr-TR" i="1" dirty="0" smtClean="0"/>
              <a:t>sürekli salım yapan preparatları kullananlarda daha sık görülmektedir. Bu nedenle kullanımı normal salım yapan preparatları </a:t>
            </a:r>
            <a:r>
              <a:rPr lang="tr-TR" i="1" dirty="0" err="1" smtClean="0"/>
              <a:t>tolere</a:t>
            </a:r>
            <a:r>
              <a:rPr lang="tr-TR" i="1" dirty="0" smtClean="0"/>
              <a:t> edemeyen hastalarla sınırlıdır.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tr-TR" dirty="0" smtClean="0"/>
              <a:t>Aktif karaciğer </a:t>
            </a:r>
            <a:r>
              <a:rPr lang="tr-TR" dirty="0" err="1" smtClean="0"/>
              <a:t>hasttalığı</a:t>
            </a:r>
            <a:r>
              <a:rPr lang="tr-TR" dirty="0" smtClean="0"/>
              <a:t> olanlarda k</a:t>
            </a:r>
            <a:r>
              <a:rPr lang="en-US" b="1" u="sng" dirty="0" err="1" smtClean="0"/>
              <a:t>ontr</a:t>
            </a:r>
            <a:r>
              <a:rPr lang="tr-TR" b="1" u="sng" dirty="0" err="1" smtClean="0"/>
              <a:t>endikedir</a:t>
            </a:r>
            <a:r>
              <a:rPr lang="tr-TR" b="1" u="sng" dirty="0" smtClean="0"/>
              <a:t>.</a:t>
            </a:r>
            <a:r>
              <a:rPr lang="en-US" dirty="0" smtClean="0"/>
              <a:t> </a:t>
            </a:r>
            <a:r>
              <a:rPr lang="tr-TR" dirty="0" smtClean="0"/>
              <a:t>Önceden var olan </a:t>
            </a:r>
            <a:r>
              <a:rPr lang="tr-TR" b="1" dirty="0" smtClean="0"/>
              <a:t>Gut</a:t>
            </a:r>
            <a:r>
              <a:rPr lang="tr-TR" dirty="0" smtClean="0"/>
              <a:t> ve </a:t>
            </a:r>
            <a:r>
              <a:rPr lang="tr-TR" b="1" dirty="0" smtClean="0"/>
              <a:t>diyabet</a:t>
            </a:r>
            <a:r>
              <a:rPr lang="tr-TR" dirty="0" smtClean="0"/>
              <a:t> hastalıklarını kötüleştirebilir.</a:t>
            </a:r>
            <a:endParaRPr lang="en-US" dirty="0"/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8584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382000" cy="1143000"/>
          </a:xfrm>
        </p:spPr>
        <p:txBody>
          <a:bodyPr/>
          <a:lstStyle/>
          <a:p>
            <a:r>
              <a:rPr lang="en-US" b="1" dirty="0"/>
              <a:t>HMG-CoA </a:t>
            </a:r>
            <a:r>
              <a:rPr lang="en-US" b="1" dirty="0" smtClean="0"/>
              <a:t>Red</a:t>
            </a:r>
            <a:r>
              <a:rPr lang="tr-TR" b="1" dirty="0" err="1" smtClean="0"/>
              <a:t>üktaz</a:t>
            </a:r>
            <a:r>
              <a:rPr lang="tr-TR" b="1" dirty="0"/>
              <a:t> </a:t>
            </a:r>
            <a:r>
              <a:rPr lang="tr-TR" b="1" dirty="0" smtClean="0"/>
              <a:t>İnhibitörleri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3820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Atorvastatin</a:t>
            </a:r>
            <a:r>
              <a:rPr lang="en-US" b="1" dirty="0"/>
              <a:t>, </a:t>
            </a:r>
            <a:r>
              <a:rPr lang="en-US" b="1" dirty="0" err="1" smtClean="0"/>
              <a:t>Fluvastatin</a:t>
            </a:r>
            <a:r>
              <a:rPr lang="en-US" b="1" dirty="0" smtClean="0"/>
              <a:t>, Lovastatin</a:t>
            </a:r>
            <a:r>
              <a:rPr lang="en-US" b="1" dirty="0"/>
              <a:t>, Pravastatin, </a:t>
            </a:r>
            <a:r>
              <a:rPr lang="en-US" b="1" dirty="0" err="1"/>
              <a:t>Rosuvastatin</a:t>
            </a:r>
            <a:r>
              <a:rPr lang="en-US" b="1" dirty="0"/>
              <a:t>, </a:t>
            </a:r>
            <a:r>
              <a:rPr lang="en-US" b="1" dirty="0" smtClean="0"/>
              <a:t>Simvastatin</a:t>
            </a:r>
            <a:endParaRPr lang="en-US" b="1" dirty="0"/>
          </a:p>
          <a:p>
            <a:pPr>
              <a:lnSpc>
                <a:spcPct val="150000"/>
              </a:lnSpc>
            </a:pPr>
            <a:r>
              <a:rPr lang="en-US" dirty="0" smtClean="0"/>
              <a:t>Statin</a:t>
            </a:r>
            <a:r>
              <a:rPr lang="tr-TR" dirty="0" err="1" smtClean="0"/>
              <a:t>ler</a:t>
            </a:r>
            <a:r>
              <a:rPr lang="tr-TR" dirty="0" smtClean="0"/>
              <a:t> </a:t>
            </a:r>
            <a:r>
              <a:rPr lang="en-US" dirty="0" smtClean="0"/>
              <a:t>3-h</a:t>
            </a:r>
            <a:r>
              <a:rPr lang="tr-TR" dirty="0" smtClean="0"/>
              <a:t>i</a:t>
            </a:r>
            <a:r>
              <a:rPr lang="en-US" dirty="0" err="1" smtClean="0"/>
              <a:t>dro</a:t>
            </a:r>
            <a:r>
              <a:rPr lang="tr-TR" dirty="0" smtClean="0"/>
              <a:t>si</a:t>
            </a:r>
            <a:r>
              <a:rPr lang="en-US" dirty="0" smtClean="0"/>
              <a:t>-3-met</a:t>
            </a:r>
            <a:r>
              <a:rPr lang="tr-TR" dirty="0" smtClean="0"/>
              <a:t>il</a:t>
            </a:r>
            <a:r>
              <a:rPr lang="en-US" dirty="0" err="1" smtClean="0"/>
              <a:t>glutar</a:t>
            </a:r>
            <a:r>
              <a:rPr lang="tr-TR" dirty="0" smtClean="0"/>
              <a:t>i</a:t>
            </a:r>
            <a:r>
              <a:rPr lang="en-US" dirty="0" smtClean="0"/>
              <a:t>l </a:t>
            </a:r>
            <a:r>
              <a:rPr lang="tr-TR" dirty="0"/>
              <a:t>k</a:t>
            </a:r>
            <a:r>
              <a:rPr lang="en-US" dirty="0" err="1" smtClean="0"/>
              <a:t>oenz</a:t>
            </a:r>
            <a:r>
              <a:rPr lang="tr-TR" dirty="0" smtClean="0"/>
              <a:t>i</a:t>
            </a:r>
            <a:r>
              <a:rPr lang="en-US" dirty="0" smtClean="0"/>
              <a:t>m </a:t>
            </a:r>
            <a:r>
              <a:rPr lang="en-US" dirty="0"/>
              <a:t>A (</a:t>
            </a:r>
            <a:r>
              <a:rPr lang="en-US" dirty="0" smtClean="0"/>
              <a:t>HMG-CoA)</a:t>
            </a:r>
            <a:r>
              <a:rPr lang="tr-TR" dirty="0" smtClean="0"/>
              <a:t> </a:t>
            </a:r>
            <a:r>
              <a:rPr lang="en-US" dirty="0" smtClean="0"/>
              <a:t> red</a:t>
            </a:r>
            <a:r>
              <a:rPr lang="tr-TR" dirty="0" err="1" smtClean="0"/>
              <a:t>üktazı</a:t>
            </a:r>
            <a:r>
              <a:rPr lang="tr-TR" dirty="0" smtClean="0"/>
              <a:t> </a:t>
            </a:r>
            <a:r>
              <a:rPr lang="tr-TR" dirty="0" err="1" smtClean="0"/>
              <a:t>inhibe</a:t>
            </a:r>
            <a:r>
              <a:rPr lang="tr-TR" dirty="0" smtClean="0"/>
              <a:t> </a:t>
            </a:r>
            <a:r>
              <a:rPr lang="tr-TR" dirty="0" err="1" smtClean="0"/>
              <a:t>ederk</a:t>
            </a:r>
            <a:r>
              <a:rPr lang="en-US" dirty="0" smtClean="0"/>
              <a:t> </a:t>
            </a:r>
            <a:r>
              <a:rPr lang="en-US" dirty="0"/>
              <a:t>HMG-CoA </a:t>
            </a:r>
            <a:r>
              <a:rPr lang="tr-TR" dirty="0" err="1" smtClean="0"/>
              <a:t>nın</a:t>
            </a:r>
            <a:r>
              <a:rPr lang="tr-TR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mevalonat</a:t>
            </a:r>
            <a:r>
              <a:rPr lang="tr-TR" dirty="0" smtClean="0"/>
              <a:t>a dönüşümünü engeller (kolesterol sentezinde hız kısıtlayıcı basamak)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Lipid</a:t>
            </a:r>
            <a:r>
              <a:rPr lang="tr-TR" dirty="0" smtClean="0"/>
              <a:t> düşürücü etkisinin başlıca mekanizmasının </a:t>
            </a:r>
            <a:r>
              <a:rPr lang="tr-TR" b="1" dirty="0" smtClean="0"/>
              <a:t>D</a:t>
            </a:r>
            <a:r>
              <a:rPr lang="en-US" b="1" dirty="0" smtClean="0"/>
              <a:t>DL</a:t>
            </a:r>
            <a:r>
              <a:rPr lang="tr-TR" b="1" dirty="0" smtClean="0"/>
              <a:t> sentezinde azalma ve DD</a:t>
            </a:r>
            <a:r>
              <a:rPr lang="en-US" b="1" dirty="0" smtClean="0"/>
              <a:t>L-R</a:t>
            </a:r>
            <a:r>
              <a:rPr lang="tr-TR" b="1" dirty="0" smtClean="0"/>
              <a:t> </a:t>
            </a:r>
            <a:r>
              <a:rPr lang="tr-TR" b="1" dirty="0" err="1" smtClean="0"/>
              <a:t>aracılığla</a:t>
            </a:r>
            <a:r>
              <a:rPr lang="tr-TR" b="1" dirty="0" smtClean="0"/>
              <a:t> katabolizmasındaki artma  </a:t>
            </a:r>
            <a:r>
              <a:rPr lang="en-US" b="1" dirty="0" smtClean="0"/>
              <a:t> </a:t>
            </a:r>
            <a:r>
              <a:rPr lang="tr-TR" dirty="0" smtClean="0"/>
              <a:t>olduğu düşünülmektedir.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6471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r>
              <a:rPr lang="tr-TR" dirty="0" err="1" smtClean="0"/>
              <a:t>tkisi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sz="2400" dirty="0" smtClean="0"/>
              <a:t>Tek başına kullanıldıklarında</a:t>
            </a:r>
            <a:r>
              <a:rPr lang="en-US" sz="2400" dirty="0" smtClean="0"/>
              <a:t>, statin</a:t>
            </a:r>
            <a:r>
              <a:rPr lang="tr-TR" sz="2400" dirty="0" err="1" smtClean="0"/>
              <a:t>ler</a:t>
            </a:r>
            <a:r>
              <a:rPr lang="en-US" sz="2400" dirty="0" smtClean="0"/>
              <a:t> </a:t>
            </a:r>
            <a:r>
              <a:rPr lang="tr-TR" sz="2400" b="1" dirty="0" smtClean="0"/>
              <a:t>en güçlü total ve DDL kolesterol </a:t>
            </a:r>
            <a:r>
              <a:rPr lang="tr-TR" sz="2400" dirty="0" smtClean="0"/>
              <a:t>düşürücü ilaçlardır. </a:t>
            </a:r>
          </a:p>
          <a:p>
            <a:pPr>
              <a:lnSpc>
                <a:spcPct val="200000"/>
              </a:lnSpc>
            </a:pPr>
            <a:r>
              <a:rPr lang="tr-TR" sz="2400" dirty="0" smtClean="0"/>
              <a:t>Diyetle birlikte </a:t>
            </a:r>
            <a:r>
              <a:rPr lang="en-US" sz="2400" dirty="0" smtClean="0"/>
              <a:t> </a:t>
            </a:r>
            <a:r>
              <a:rPr lang="tr-TR" sz="2400" dirty="0" smtClean="0"/>
              <a:t>t</a:t>
            </a:r>
            <a:r>
              <a:rPr lang="en-US" sz="2400" dirty="0" err="1" smtClean="0"/>
              <a:t>otal</a:t>
            </a:r>
            <a:r>
              <a:rPr lang="en-US" sz="2400" dirty="0" smtClean="0"/>
              <a:t> </a:t>
            </a:r>
            <a:r>
              <a:rPr lang="tr-TR" sz="2400" dirty="0" smtClean="0"/>
              <a:t>ve</a:t>
            </a:r>
            <a:r>
              <a:rPr lang="en-US" sz="2400" dirty="0" smtClean="0"/>
              <a:t> </a:t>
            </a:r>
            <a:r>
              <a:rPr lang="tr-TR" sz="2400" dirty="0"/>
              <a:t>D</a:t>
            </a:r>
            <a:r>
              <a:rPr lang="en-US" sz="2400" dirty="0" smtClean="0"/>
              <a:t>DL </a:t>
            </a:r>
            <a:r>
              <a:rPr lang="tr-TR" sz="2400" dirty="0" smtClean="0"/>
              <a:t>kolesterolü </a:t>
            </a:r>
            <a:r>
              <a:rPr lang="en-US" sz="2400" dirty="0" smtClean="0"/>
              <a:t> </a:t>
            </a:r>
            <a:r>
              <a:rPr lang="en-US" sz="2400" b="1" i="1" dirty="0" smtClean="0"/>
              <a:t>do</a:t>
            </a:r>
            <a:r>
              <a:rPr lang="tr-TR" sz="2400" b="1" i="1" dirty="0" err="1" smtClean="0"/>
              <a:t>za</a:t>
            </a:r>
            <a:r>
              <a:rPr lang="tr-TR" sz="2400" b="1" i="1" dirty="0" smtClean="0"/>
              <a:t> bağlı olarak %</a:t>
            </a:r>
            <a:r>
              <a:rPr lang="en-US" sz="2400" b="1" i="1" dirty="0" smtClean="0"/>
              <a:t>30</a:t>
            </a:r>
            <a:r>
              <a:rPr lang="tr-TR" sz="2400" b="1" i="1" dirty="0" smtClean="0"/>
              <a:t> ya da</a:t>
            </a:r>
            <a:r>
              <a:rPr lang="en-US" sz="2400" b="1" i="1" dirty="0" smtClean="0"/>
              <a:t> </a:t>
            </a:r>
            <a:r>
              <a:rPr lang="tr-TR" sz="2400" b="1" i="1" dirty="0" smtClean="0"/>
              <a:t>daha fazla </a:t>
            </a:r>
            <a:r>
              <a:rPr lang="tr-TR" sz="2400" i="1" dirty="0" smtClean="0"/>
              <a:t>azaltabilirler.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41822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</a:t>
            </a:r>
            <a:r>
              <a:rPr lang="en-US" dirty="0" err="1" smtClean="0"/>
              <a:t>ombina</a:t>
            </a:r>
            <a:r>
              <a:rPr lang="tr-TR" dirty="0" err="1" smtClean="0"/>
              <a:t>syon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sz="2400" dirty="0" err="1" smtClean="0"/>
              <a:t>Statinler</a:t>
            </a:r>
            <a:r>
              <a:rPr lang="tr-TR" sz="2400" dirty="0" smtClean="0"/>
              <a:t> SAR ya da </a:t>
            </a:r>
            <a:r>
              <a:rPr lang="tr-TR" sz="2400" dirty="0" err="1" smtClean="0"/>
              <a:t>ezetimib</a:t>
            </a:r>
            <a:r>
              <a:rPr lang="tr-TR" sz="2400" dirty="0" smtClean="0"/>
              <a:t> ile kombine olarak kullanılabilir.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266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 Etkileri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b="1" dirty="0" smtClean="0"/>
              <a:t>Kabızlık</a:t>
            </a:r>
            <a:r>
              <a:rPr lang="en-US" dirty="0" smtClean="0"/>
              <a:t> </a:t>
            </a:r>
            <a:r>
              <a:rPr lang="tr-TR" dirty="0" smtClean="0"/>
              <a:t>(hastaların %10’dan azında )</a:t>
            </a:r>
          </a:p>
          <a:p>
            <a:pPr>
              <a:lnSpc>
                <a:spcPct val="200000"/>
              </a:lnSpc>
            </a:pPr>
            <a:r>
              <a:rPr lang="tr-TR" b="1" dirty="0" smtClean="0"/>
              <a:t>Yükselmiş</a:t>
            </a:r>
            <a:r>
              <a:rPr lang="en-US" b="1" dirty="0" smtClean="0"/>
              <a:t> </a:t>
            </a:r>
            <a:r>
              <a:rPr lang="en-US" b="1" dirty="0"/>
              <a:t>serum </a:t>
            </a:r>
            <a:r>
              <a:rPr lang="tr-TR" b="1" dirty="0" err="1" smtClean="0"/>
              <a:t>alanin</a:t>
            </a:r>
            <a:r>
              <a:rPr lang="en-US" b="1" dirty="0" err="1" smtClean="0"/>
              <a:t>aminotransfera</a:t>
            </a:r>
            <a:r>
              <a:rPr lang="tr-TR" b="1" dirty="0" smtClean="0"/>
              <a:t>z düzeyi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lnSpc>
                <a:spcPct val="200000"/>
              </a:lnSpc>
            </a:pPr>
            <a:r>
              <a:rPr lang="tr-TR" b="1" dirty="0" smtClean="0"/>
              <a:t>Yükselmiş</a:t>
            </a:r>
            <a:r>
              <a:rPr lang="en-US" dirty="0" smtClean="0"/>
              <a:t> </a:t>
            </a:r>
            <a:r>
              <a:rPr lang="tr-TR" b="1" dirty="0"/>
              <a:t>k</a:t>
            </a:r>
            <a:r>
              <a:rPr lang="en-US" b="1" dirty="0" err="1" smtClean="0"/>
              <a:t>reatin</a:t>
            </a:r>
            <a:r>
              <a:rPr lang="en-US" b="1" dirty="0" smtClean="0"/>
              <a:t> kina</a:t>
            </a:r>
            <a:r>
              <a:rPr lang="tr-TR" b="1" dirty="0" smtClean="0"/>
              <a:t>z düzeyi</a:t>
            </a:r>
            <a:r>
              <a:rPr lang="en-US" dirty="0" smtClean="0"/>
              <a:t>, </a:t>
            </a:r>
            <a:endParaRPr lang="tr-TR" dirty="0" smtClean="0"/>
          </a:p>
          <a:p>
            <a:pPr>
              <a:lnSpc>
                <a:spcPct val="200000"/>
              </a:lnSpc>
            </a:pPr>
            <a:r>
              <a:rPr lang="tr-TR" b="1" dirty="0"/>
              <a:t>M</a:t>
            </a:r>
            <a:r>
              <a:rPr lang="tr-TR" b="1" dirty="0" smtClean="0"/>
              <a:t>i</a:t>
            </a:r>
            <a:r>
              <a:rPr lang="en-US" b="1" dirty="0" err="1" smtClean="0"/>
              <a:t>yopat</a:t>
            </a:r>
            <a:r>
              <a:rPr lang="tr-TR" b="1" dirty="0" smtClean="0"/>
              <a:t>i</a:t>
            </a:r>
            <a:r>
              <a:rPr lang="en-US" b="1" dirty="0" smtClean="0"/>
              <a:t>, </a:t>
            </a:r>
            <a:endParaRPr lang="tr-TR" b="1" dirty="0" smtClean="0"/>
          </a:p>
          <a:p>
            <a:pPr>
              <a:lnSpc>
                <a:spcPct val="200000"/>
              </a:lnSpc>
            </a:pPr>
            <a:r>
              <a:rPr lang="tr-TR" b="1" dirty="0" err="1" smtClean="0"/>
              <a:t>Rabdo</a:t>
            </a:r>
            <a:r>
              <a:rPr lang="en-US" b="1" dirty="0" smtClean="0"/>
              <a:t>m</a:t>
            </a:r>
            <a:r>
              <a:rPr lang="tr-TR" b="1" dirty="0" err="1" smtClean="0"/>
              <a:t>iy</a:t>
            </a:r>
            <a:r>
              <a:rPr lang="en-US" b="1" dirty="0" err="1" smtClean="0"/>
              <a:t>oli</a:t>
            </a:r>
            <a:r>
              <a:rPr lang="tr-TR" b="1" dirty="0" smtClean="0"/>
              <a:t>z</a:t>
            </a:r>
            <a:r>
              <a:rPr lang="en-US" b="1" dirty="0" smtClean="0"/>
              <a:t>.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2011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Fibri</a:t>
            </a:r>
            <a:r>
              <a:rPr lang="tr-TR" b="1" dirty="0" smtClean="0"/>
              <a:t>k</a:t>
            </a:r>
            <a:r>
              <a:rPr lang="en-US" b="1" dirty="0" smtClean="0"/>
              <a:t> A</a:t>
            </a:r>
            <a:r>
              <a:rPr lang="tr-TR" b="1" dirty="0" smtClean="0"/>
              <a:t>sitler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lnSpc>
                <a:spcPct val="200000"/>
              </a:lnSpc>
              <a:buNone/>
            </a:pPr>
            <a:r>
              <a:rPr lang="en-US" sz="2400" b="1" dirty="0" smtClean="0"/>
              <a:t>Gemfibrozil</a:t>
            </a:r>
            <a:r>
              <a:rPr lang="en-US" sz="2400" b="1" dirty="0"/>
              <a:t>, </a:t>
            </a:r>
            <a:r>
              <a:rPr lang="en-US" sz="2400" b="1" dirty="0" err="1" smtClean="0"/>
              <a:t>Fenofibrat</a:t>
            </a:r>
            <a:r>
              <a:rPr lang="en-US" sz="2400" b="1" dirty="0" smtClean="0"/>
              <a:t>, </a:t>
            </a:r>
            <a:r>
              <a:rPr lang="tr-TR" sz="2400" b="1" dirty="0"/>
              <a:t>K</a:t>
            </a:r>
            <a:r>
              <a:rPr lang="en-US" sz="2400" b="1" dirty="0" err="1" smtClean="0"/>
              <a:t>lofibrat</a:t>
            </a:r>
            <a:endParaRPr lang="en-US" sz="2400" b="1" dirty="0"/>
          </a:p>
          <a:p>
            <a:pPr>
              <a:lnSpc>
                <a:spcPct val="200000"/>
              </a:lnSpc>
            </a:pPr>
            <a:r>
              <a:rPr lang="en-US" sz="2400" dirty="0" err="1" smtClean="0"/>
              <a:t>Fibrat</a:t>
            </a:r>
            <a:r>
              <a:rPr lang="en-US" sz="2400" dirty="0" smtClean="0"/>
              <a:t> </a:t>
            </a:r>
            <a:r>
              <a:rPr lang="en-US" sz="2400" b="1" dirty="0" err="1" smtClean="0"/>
              <a:t>monot</a:t>
            </a:r>
            <a:r>
              <a:rPr lang="tr-TR" sz="2400" b="1" dirty="0" err="1" smtClean="0"/>
              <a:t>erapisi</a:t>
            </a:r>
            <a:r>
              <a:rPr lang="en-US" sz="2400" dirty="0" smtClean="0"/>
              <a:t> </a:t>
            </a:r>
            <a:r>
              <a:rPr lang="tr-TR" sz="2400" b="1" dirty="0" smtClean="0"/>
              <a:t>ÇDD</a:t>
            </a:r>
            <a:r>
              <a:rPr lang="en-US" sz="2400" b="1" dirty="0" smtClean="0"/>
              <a:t>L</a:t>
            </a:r>
            <a:r>
              <a:rPr lang="tr-TR" sz="2400" dirty="0"/>
              <a:t> </a:t>
            </a:r>
            <a:r>
              <a:rPr lang="tr-TR" sz="2400" dirty="0" smtClean="0"/>
              <a:t>azaltmada </a:t>
            </a:r>
            <a:r>
              <a:rPr lang="tr-TR" sz="2400" dirty="0" err="1" smtClean="0"/>
              <a:t>etkildir</a:t>
            </a:r>
            <a:r>
              <a:rPr lang="tr-TR" sz="2400" dirty="0" smtClean="0"/>
              <a:t>. Ancak </a:t>
            </a:r>
            <a:r>
              <a:rPr lang="tr-TR" sz="2400" b="1" dirty="0" smtClean="0"/>
              <a:t>D</a:t>
            </a:r>
            <a:r>
              <a:rPr lang="en-US" sz="2400" b="1" dirty="0" smtClean="0"/>
              <a:t>DL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yi</a:t>
            </a:r>
            <a:r>
              <a:rPr lang="tr-TR" sz="2400" b="1" dirty="0" smtClean="0"/>
              <a:t> </a:t>
            </a:r>
            <a:r>
              <a:rPr lang="tr-TR" sz="2400" dirty="0" smtClean="0"/>
              <a:t>artırabilir.</a:t>
            </a:r>
            <a:r>
              <a:rPr lang="en-US" sz="2400" dirty="0" smtClean="0"/>
              <a:t> </a:t>
            </a:r>
          </a:p>
          <a:p>
            <a:pPr>
              <a:lnSpc>
                <a:spcPct val="200000"/>
              </a:lnSpc>
            </a:pPr>
            <a:r>
              <a:rPr lang="en-US" sz="2400" dirty="0" err="1" smtClean="0"/>
              <a:t>Pla</a:t>
            </a:r>
            <a:r>
              <a:rPr lang="tr-TR" sz="2400" dirty="0" smtClean="0"/>
              <a:t>z</a:t>
            </a:r>
            <a:r>
              <a:rPr lang="en-US" sz="2400" dirty="0" smtClean="0"/>
              <a:t>ma </a:t>
            </a:r>
            <a:r>
              <a:rPr lang="tr-TR" sz="2400" b="1" dirty="0"/>
              <a:t>Y</a:t>
            </a:r>
            <a:r>
              <a:rPr lang="en-US" sz="2400" b="1" dirty="0" smtClean="0"/>
              <a:t>DL </a:t>
            </a:r>
            <a:r>
              <a:rPr lang="tr-TR" sz="2400" dirty="0" smtClean="0"/>
              <a:t>düzeyini %</a:t>
            </a:r>
            <a:r>
              <a:rPr lang="en-US" sz="2400" b="1" dirty="0" smtClean="0"/>
              <a:t>10</a:t>
            </a:r>
            <a:r>
              <a:rPr lang="tr-TR" sz="2400" b="1" dirty="0" smtClean="0"/>
              <a:t>-</a:t>
            </a:r>
            <a:r>
              <a:rPr lang="en-US" sz="2400" b="1" dirty="0" smtClean="0"/>
              <a:t>15</a:t>
            </a:r>
            <a:r>
              <a:rPr lang="tr-TR" sz="2400" b="1" dirty="0" smtClean="0"/>
              <a:t> artırabilirler.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08739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 Etkileri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GI </a:t>
            </a:r>
            <a:r>
              <a:rPr lang="tr-TR" sz="2400" dirty="0" smtClean="0"/>
              <a:t>şikayetler</a:t>
            </a:r>
          </a:p>
          <a:p>
            <a:pPr>
              <a:lnSpc>
                <a:spcPct val="200000"/>
              </a:lnSpc>
            </a:pPr>
            <a:r>
              <a:rPr lang="tr-TR" sz="2400" dirty="0" smtClean="0"/>
              <a:t>Cilt döküntü</a:t>
            </a:r>
            <a:r>
              <a:rPr lang="en-US" sz="2400" dirty="0" smtClean="0"/>
              <a:t>, </a:t>
            </a:r>
            <a:endParaRPr lang="tr-TR" sz="2400" dirty="0" smtClean="0"/>
          </a:p>
          <a:p>
            <a:pPr>
              <a:lnSpc>
                <a:spcPct val="200000"/>
              </a:lnSpc>
            </a:pPr>
            <a:r>
              <a:rPr lang="tr-TR" sz="2400" dirty="0" smtClean="0"/>
              <a:t>Baş dönmesi</a:t>
            </a:r>
          </a:p>
          <a:p>
            <a:pPr>
              <a:lnSpc>
                <a:spcPct val="200000"/>
              </a:lnSpc>
            </a:pPr>
            <a:r>
              <a:rPr lang="tr-TR" sz="2400" dirty="0" err="1" smtClean="0"/>
              <a:t>Transaminaz</a:t>
            </a:r>
            <a:r>
              <a:rPr lang="tr-TR" sz="2400" dirty="0" smtClean="0"/>
              <a:t> ve </a:t>
            </a:r>
            <a:r>
              <a:rPr lang="en-US" sz="2400" dirty="0" smtClean="0"/>
              <a:t>alkali </a:t>
            </a:r>
            <a:r>
              <a:rPr lang="tr-TR" sz="2400" dirty="0" smtClean="0"/>
              <a:t>fos</a:t>
            </a:r>
            <a:r>
              <a:rPr lang="en-US" sz="2400" dirty="0" err="1" smtClean="0"/>
              <a:t>pata</a:t>
            </a:r>
            <a:r>
              <a:rPr lang="tr-TR" sz="2400" dirty="0" smtClean="0"/>
              <a:t>z düzeyinde geçici artış.</a:t>
            </a:r>
            <a:r>
              <a:rPr lang="en-US" sz="2400" dirty="0" smtClean="0"/>
              <a:t> </a:t>
            </a:r>
          </a:p>
          <a:p>
            <a:pPr>
              <a:lnSpc>
                <a:spcPct val="200000"/>
              </a:lnSpc>
            </a:pPr>
            <a:r>
              <a:rPr lang="tr-TR" sz="2400" dirty="0" smtClean="0"/>
              <a:t>K</a:t>
            </a:r>
            <a:r>
              <a:rPr lang="en-US" sz="2400" dirty="0" err="1" smtClean="0"/>
              <a:t>lofibrat</a:t>
            </a:r>
            <a:r>
              <a:rPr lang="en-US" sz="2400" dirty="0" smtClean="0"/>
              <a:t> </a:t>
            </a:r>
            <a:r>
              <a:rPr lang="tr-TR" sz="2400" dirty="0" smtClean="0"/>
              <a:t>ve</a:t>
            </a:r>
            <a:r>
              <a:rPr lang="en-US" sz="2400" dirty="0" smtClean="0"/>
              <a:t> </a:t>
            </a:r>
            <a:r>
              <a:rPr lang="tr-TR" sz="2400" dirty="0" smtClean="0"/>
              <a:t>daha az sıklıkla </a:t>
            </a:r>
            <a:r>
              <a:rPr lang="en-US" sz="2400" dirty="0" smtClean="0"/>
              <a:t>gemfibrozil </a:t>
            </a:r>
            <a:r>
              <a:rPr lang="tr-TR" sz="2400" dirty="0" smtClean="0"/>
              <a:t>safra taşı oluşumunu artırabilir.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95074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 Etkileri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7772400" cy="50292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 err="1" smtClean="0"/>
              <a:t>Miyalji</a:t>
            </a:r>
            <a:r>
              <a:rPr lang="tr-TR" dirty="0" smtClean="0"/>
              <a:t>, güçsüzlük</a:t>
            </a:r>
            <a:r>
              <a:rPr lang="en-US" b="1" dirty="0" smtClean="0"/>
              <a:t>, </a:t>
            </a:r>
            <a:r>
              <a:rPr lang="tr-TR" dirty="0" err="1" smtClean="0"/>
              <a:t>kreatin</a:t>
            </a:r>
            <a:r>
              <a:rPr lang="tr-TR" dirty="0" smtClean="0"/>
              <a:t> </a:t>
            </a:r>
            <a:r>
              <a:rPr lang="tr-TR" dirty="0" err="1" smtClean="0"/>
              <a:t>kinaz</a:t>
            </a:r>
            <a:r>
              <a:rPr lang="tr-TR" dirty="0" smtClean="0"/>
              <a:t> ve </a:t>
            </a:r>
            <a:r>
              <a:rPr lang="tr-TR" dirty="0" err="1" smtClean="0"/>
              <a:t>aspartat</a:t>
            </a:r>
            <a:r>
              <a:rPr lang="tr-TR" dirty="0" smtClean="0"/>
              <a:t> </a:t>
            </a:r>
            <a:r>
              <a:rPr lang="tr-TR" dirty="0" err="1" smtClean="0"/>
              <a:t>aminotransferaz</a:t>
            </a:r>
            <a:r>
              <a:rPr lang="tr-TR" dirty="0" smtClean="0"/>
              <a:t> yükselmesi ile karakterize </a:t>
            </a:r>
            <a:r>
              <a:rPr lang="tr-TR" dirty="0" err="1" smtClean="0"/>
              <a:t>miyozit</a:t>
            </a:r>
            <a:r>
              <a:rPr lang="tr-TR" dirty="0" smtClean="0"/>
              <a:t> sendromu (böbrek yetmezliği olanlarda daha yaygın) oluşabilir.</a:t>
            </a:r>
          </a:p>
          <a:p>
            <a:pPr>
              <a:lnSpc>
                <a:spcPct val="200000"/>
              </a:lnSpc>
            </a:pPr>
            <a:r>
              <a:rPr lang="en-US" dirty="0" err="1" smtClean="0"/>
              <a:t>Fibrat</a:t>
            </a:r>
            <a:r>
              <a:rPr lang="tr-TR" dirty="0" err="1" smtClean="0"/>
              <a:t>lar</a:t>
            </a:r>
            <a:r>
              <a:rPr lang="en-US" dirty="0" smtClean="0"/>
              <a:t> </a:t>
            </a:r>
            <a:r>
              <a:rPr lang="tr-TR" dirty="0" smtClean="0"/>
              <a:t>oral </a:t>
            </a:r>
            <a:r>
              <a:rPr lang="tr-TR" dirty="0" err="1" smtClean="0"/>
              <a:t>antikoagülanların</a:t>
            </a:r>
            <a:r>
              <a:rPr lang="tr-TR" dirty="0" smtClean="0"/>
              <a:t> etkisini artırabilir. Bu nedenle INR düzeyinin yakından takip edilmesi gerekir.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4370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Ezetimib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7848600" cy="52578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err="1" smtClean="0"/>
              <a:t>Ezetimib</a:t>
            </a:r>
            <a:r>
              <a:rPr lang="en-US" dirty="0" smtClean="0"/>
              <a:t> </a:t>
            </a:r>
            <a:r>
              <a:rPr lang="tr-TR" dirty="0" smtClean="0"/>
              <a:t>kolesterolün </a:t>
            </a:r>
            <a:r>
              <a:rPr lang="tr-TR" dirty="0" err="1" smtClean="0"/>
              <a:t>barsaktan</a:t>
            </a:r>
            <a:r>
              <a:rPr lang="tr-TR" dirty="0" smtClean="0"/>
              <a:t> </a:t>
            </a:r>
            <a:r>
              <a:rPr lang="tr-TR" dirty="0" err="1" smtClean="0"/>
              <a:t>absorbsiyonunu</a:t>
            </a:r>
            <a:r>
              <a:rPr lang="tr-TR" dirty="0" smtClean="0"/>
              <a:t> engeller.</a:t>
            </a:r>
            <a:r>
              <a:rPr lang="en-US" dirty="0" smtClean="0"/>
              <a:t> </a:t>
            </a:r>
            <a:r>
              <a:rPr lang="tr-TR" dirty="0" smtClean="0"/>
              <a:t>Bu nedenle iyi bir alternatif tedavi seçeneği sağlar.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 </a:t>
            </a:r>
            <a:r>
              <a:rPr lang="tr-TR" dirty="0" err="1" smtClean="0"/>
              <a:t>Monoterapi</a:t>
            </a:r>
            <a:r>
              <a:rPr lang="tr-TR" dirty="0" smtClean="0"/>
              <a:t> olarak ve </a:t>
            </a:r>
            <a:r>
              <a:rPr lang="tr-TR" dirty="0" err="1" smtClean="0"/>
              <a:t>statin</a:t>
            </a:r>
            <a:r>
              <a:rPr lang="tr-TR" dirty="0" smtClean="0"/>
              <a:t> ile kombine kullanılmak üzere onaylanmıştır.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Yemeklerle birlikte ya da aç karnına kullanılabilir.</a:t>
            </a:r>
          </a:p>
          <a:p>
            <a:pPr>
              <a:lnSpc>
                <a:spcPct val="200000"/>
              </a:lnSpc>
            </a:pPr>
            <a:r>
              <a:rPr lang="tr-TR" dirty="0"/>
              <a:t> </a:t>
            </a:r>
            <a:r>
              <a:rPr lang="tr-TR" dirty="0" smtClean="0"/>
              <a:t>İyi </a:t>
            </a:r>
            <a:r>
              <a:rPr lang="tr-TR" dirty="0" err="1" smtClean="0"/>
              <a:t>tolere</a:t>
            </a:r>
            <a:r>
              <a:rPr lang="tr-TR" dirty="0" smtClean="0"/>
              <a:t> edilir</a:t>
            </a:r>
            <a:r>
              <a:rPr lang="en-US" sz="2400" dirty="0" smtClean="0"/>
              <a:t>; </a:t>
            </a:r>
            <a:r>
              <a:rPr lang="tr-TR" sz="2400" dirty="0" smtClean="0"/>
              <a:t>Hastaların yaklaşık %4 de GI şikayetler oluşabilir.</a:t>
            </a:r>
            <a:r>
              <a:rPr lang="en-US" sz="2400" dirty="0" smtClean="0"/>
              <a:t> </a:t>
            </a:r>
            <a:endParaRPr lang="en-US" sz="2400" dirty="0"/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5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9762"/>
          </a:xfrm>
        </p:spPr>
        <p:txBody>
          <a:bodyPr/>
          <a:lstStyle/>
          <a:p>
            <a:r>
              <a:rPr lang="en-US" dirty="0" smtClean="0"/>
              <a:t>T</a:t>
            </a:r>
            <a:r>
              <a:rPr lang="tr-TR" dirty="0" smtClean="0"/>
              <a:t>ipleri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001000" cy="5867400"/>
          </a:xfrm>
        </p:spPr>
        <p:txBody>
          <a:bodyPr numCol="1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300" dirty="0" smtClean="0"/>
              <a:t>D</a:t>
            </a:r>
            <a:r>
              <a:rPr lang="tr-TR" sz="2300" dirty="0" smtClean="0"/>
              <a:t>i</a:t>
            </a:r>
            <a:r>
              <a:rPr lang="en-US" sz="2300" dirty="0" err="1" smtClean="0"/>
              <a:t>slipidem</a:t>
            </a:r>
            <a:r>
              <a:rPr lang="tr-TR" sz="2300" dirty="0" smtClean="0"/>
              <a:t>i genetik ya da ailesel kaynaklı olarak</a:t>
            </a:r>
            <a:r>
              <a:rPr lang="en-US" sz="2300" dirty="0" smtClean="0"/>
              <a:t> prim</a:t>
            </a:r>
            <a:r>
              <a:rPr lang="tr-TR" sz="2300" dirty="0" smtClean="0"/>
              <a:t>er, kullanılan ilaçlara bağlı olarak ise </a:t>
            </a:r>
            <a:r>
              <a:rPr lang="en-US" sz="2300" dirty="0" smtClean="0"/>
              <a:t> se</a:t>
            </a:r>
            <a:r>
              <a:rPr lang="tr-TR" sz="2300" dirty="0" smtClean="0"/>
              <a:t>k</a:t>
            </a:r>
            <a:r>
              <a:rPr lang="en-US" sz="2300" dirty="0" err="1" smtClean="0"/>
              <a:t>ond</a:t>
            </a:r>
            <a:r>
              <a:rPr lang="tr-TR" sz="2300" dirty="0" smtClean="0"/>
              <a:t>er </a:t>
            </a:r>
            <a:r>
              <a:rPr lang="en-US" sz="2300" dirty="0" smtClean="0"/>
              <a:t> </a:t>
            </a:r>
            <a:r>
              <a:rPr lang="tr-TR" sz="2300" dirty="0" smtClean="0"/>
              <a:t>olarak ortaya çıkabilir.</a:t>
            </a:r>
          </a:p>
          <a:p>
            <a:pPr>
              <a:lnSpc>
                <a:spcPct val="150000"/>
              </a:lnSpc>
            </a:pPr>
            <a:r>
              <a:rPr lang="tr-TR" sz="2300" dirty="0"/>
              <a:t> </a:t>
            </a:r>
            <a:r>
              <a:rPr lang="tr-TR" sz="2400" dirty="0" smtClean="0"/>
              <a:t>Ailesel </a:t>
            </a:r>
            <a:r>
              <a:rPr lang="tr-TR" sz="2400" dirty="0" err="1" smtClean="0"/>
              <a:t>hiperkolesteroleminin</a:t>
            </a:r>
            <a:r>
              <a:rPr lang="tr-TR" sz="2400" dirty="0" smtClean="0"/>
              <a:t> başlıca nedeni DDL </a:t>
            </a:r>
            <a:r>
              <a:rPr lang="tr-TR" sz="2400" dirty="0" err="1" smtClean="0"/>
              <a:t>nin</a:t>
            </a:r>
            <a:r>
              <a:rPr lang="tr-TR" sz="2400" dirty="0" smtClean="0"/>
              <a:t> DDL reseptörüne bağlanma yeteneğinin azalması ya da daha düşük olasılıkla LDL-reseptör kompleksinin hücre içine alımındaki bir bozukluktur.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dirty="0"/>
              <a:t> </a:t>
            </a:r>
            <a:r>
              <a:rPr lang="tr-TR" sz="2400" dirty="0" smtClean="0"/>
              <a:t>Bu durum hücreler tarafından DDL yıkımının bozulmasına ve kolesterol </a:t>
            </a:r>
            <a:r>
              <a:rPr lang="tr-TR" sz="2400" dirty="0" err="1" smtClean="0"/>
              <a:t>biyosentezinin</a:t>
            </a:r>
            <a:r>
              <a:rPr lang="tr-TR" sz="2400" dirty="0" smtClean="0"/>
              <a:t> düzenlenememesine neden olur.</a:t>
            </a:r>
            <a:endParaRPr lang="en-US" sz="2400" dirty="0"/>
          </a:p>
          <a:p>
            <a:pPr marL="114300" indent="0">
              <a:lnSpc>
                <a:spcPct val="150000"/>
              </a:lnSpc>
              <a:buNone/>
            </a:pPr>
            <a:endParaRPr lang="en-US" sz="2300" dirty="0" smtClean="0"/>
          </a:p>
          <a:p>
            <a:pPr marL="114300" indent="0">
              <a:lnSpc>
                <a:spcPct val="20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10421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Balık Yağı Takviyesi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tr-TR" dirty="0" smtClean="0"/>
              <a:t>O</a:t>
            </a:r>
            <a:r>
              <a:rPr lang="en-US" dirty="0" smtClean="0"/>
              <a:t>mega-3 </a:t>
            </a:r>
            <a:r>
              <a:rPr lang="tr-TR" dirty="0" smtClean="0"/>
              <a:t>çoklu doymamış yağ asitleri </a:t>
            </a:r>
            <a:r>
              <a:rPr lang="en-US" dirty="0" smtClean="0"/>
              <a:t>(</a:t>
            </a:r>
            <a:r>
              <a:rPr lang="tr-TR" dirty="0" smtClean="0"/>
              <a:t>balık yağı kaynaklı) içeren diyetler kolesterol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trigliserid</a:t>
            </a:r>
            <a:r>
              <a:rPr lang="tr-TR" dirty="0" smtClean="0"/>
              <a:t>, DDL ve </a:t>
            </a:r>
            <a:r>
              <a:rPr lang="tr-TR" dirty="0" err="1" smtClean="0"/>
              <a:t>ÇDDL’yi</a:t>
            </a:r>
            <a:r>
              <a:rPr lang="tr-TR" dirty="0" smtClean="0"/>
              <a:t> düşürür YDL kolesterolü yükseltebilir.</a:t>
            </a:r>
            <a:endParaRPr lang="en-US" i="1" u="sng" dirty="0"/>
          </a:p>
          <a:p>
            <a:pPr>
              <a:lnSpc>
                <a:spcPct val="200000"/>
              </a:lnSpc>
            </a:pPr>
            <a:r>
              <a:rPr lang="tr-TR" dirty="0" smtClean="0"/>
              <a:t>Balık yağı takviyesi en çok </a:t>
            </a:r>
            <a:r>
              <a:rPr lang="tr-TR" dirty="0" err="1" smtClean="0"/>
              <a:t>hipertrigliseridemili</a:t>
            </a:r>
            <a:r>
              <a:rPr lang="tr-TR" dirty="0" smtClean="0"/>
              <a:t> hastalarda faydalı olabilir.</a:t>
            </a:r>
          </a:p>
          <a:p>
            <a:pPr>
              <a:lnSpc>
                <a:spcPct val="200000"/>
              </a:lnSpc>
            </a:pPr>
            <a:r>
              <a:rPr lang="tr-TR" b="1" u="sng" dirty="0" smtClean="0"/>
              <a:t>Özellikle yüksek dozda (EPA, 15-30 g/gün) </a:t>
            </a:r>
            <a:r>
              <a:rPr lang="tr-TR" u="sng" dirty="0" err="1" smtClean="0"/>
              <a:t>trombositopeni</a:t>
            </a:r>
            <a:r>
              <a:rPr lang="tr-TR" u="sng" dirty="0" smtClean="0"/>
              <a:t> ve kanama bozuklukları yapabilir.</a:t>
            </a:r>
            <a:endParaRPr lang="en-US" sz="2000" dirty="0"/>
          </a:p>
          <a:p>
            <a:pPr>
              <a:lnSpc>
                <a:spcPct val="200000"/>
              </a:lnSpc>
            </a:pP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236025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9762"/>
          </a:xfrm>
        </p:spPr>
        <p:txBody>
          <a:bodyPr/>
          <a:lstStyle/>
          <a:p>
            <a:r>
              <a:rPr lang="en-US" dirty="0" smtClean="0"/>
              <a:t>T</a:t>
            </a:r>
            <a:r>
              <a:rPr lang="tr-TR" dirty="0" smtClean="0"/>
              <a:t>ipleri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001000" cy="5867400"/>
          </a:xfrm>
        </p:spPr>
        <p:txBody>
          <a:bodyPr numCol="1">
            <a:normAutofit/>
          </a:bodyPr>
          <a:lstStyle/>
          <a:p>
            <a:pPr marL="114300" indent="0">
              <a:lnSpc>
                <a:spcPct val="200000"/>
              </a:lnSpc>
              <a:buNone/>
            </a:pPr>
            <a:r>
              <a:rPr lang="tr-TR" sz="2400" b="1" dirty="0" err="1" smtClean="0"/>
              <a:t>Dislipidemiye</a:t>
            </a:r>
            <a:r>
              <a:rPr lang="tr-TR" sz="2400" b="1" dirty="0" smtClean="0"/>
              <a:t> neden olan ilaçlar:</a:t>
            </a:r>
          </a:p>
          <a:p>
            <a:pPr marL="114300" indent="0">
              <a:buNone/>
            </a:pPr>
            <a:r>
              <a:rPr lang="en-US" sz="2000" i="1" dirty="0" smtClean="0"/>
              <a:t>pro</a:t>
            </a:r>
            <a:r>
              <a:rPr lang="tr-TR" sz="2000" i="1" dirty="0" smtClean="0"/>
              <a:t>j</a:t>
            </a:r>
            <a:r>
              <a:rPr lang="en-US" sz="2000" i="1" dirty="0" err="1" smtClean="0"/>
              <a:t>estin</a:t>
            </a:r>
            <a:r>
              <a:rPr lang="tr-TR" sz="2000" i="1" dirty="0" err="1" smtClean="0"/>
              <a:t>ler</a:t>
            </a:r>
            <a:r>
              <a:rPr lang="en-US" sz="2000" i="1" dirty="0" smtClean="0"/>
              <a:t>, </a:t>
            </a:r>
            <a:endParaRPr lang="tr-TR" sz="2000" i="1" dirty="0" smtClean="0"/>
          </a:p>
          <a:p>
            <a:pPr marL="114300" indent="0">
              <a:buNone/>
            </a:pPr>
            <a:r>
              <a:rPr lang="en-US" sz="2000" i="1" dirty="0" err="1" smtClean="0"/>
              <a:t>tiazid</a:t>
            </a:r>
            <a:r>
              <a:rPr lang="en-US" sz="2000" i="1" dirty="0" smtClean="0"/>
              <a:t> </a:t>
            </a:r>
            <a:r>
              <a:rPr lang="tr-TR" sz="2000" i="1" dirty="0" err="1" smtClean="0"/>
              <a:t>diüretikler</a:t>
            </a:r>
            <a:r>
              <a:rPr lang="en-US" sz="2000" i="1" dirty="0" smtClean="0"/>
              <a:t>,</a:t>
            </a:r>
            <a:endParaRPr lang="tr-TR" sz="2000" i="1" dirty="0" smtClean="0"/>
          </a:p>
          <a:p>
            <a:pPr marL="114300" indent="0">
              <a:buNone/>
            </a:pPr>
            <a:r>
              <a:rPr lang="en-US" sz="2000" i="1" dirty="0" err="1" smtClean="0"/>
              <a:t>glu</a:t>
            </a:r>
            <a:r>
              <a:rPr lang="tr-TR" sz="2000" i="1" dirty="0" err="1" smtClean="0"/>
              <a:t>kokortikoidler</a:t>
            </a:r>
            <a:r>
              <a:rPr lang="en-US" sz="2000" i="1" dirty="0" smtClean="0"/>
              <a:t>, </a:t>
            </a:r>
            <a:endParaRPr lang="tr-TR" sz="2000" i="1" dirty="0" smtClean="0"/>
          </a:p>
          <a:p>
            <a:pPr marL="114300" indent="0">
              <a:buNone/>
            </a:pPr>
            <a:r>
              <a:rPr lang="el-GR" sz="2000" i="1" dirty="0" smtClean="0"/>
              <a:t>β-</a:t>
            </a:r>
            <a:r>
              <a:rPr lang="en-US" sz="2000" i="1" dirty="0" err="1" smtClean="0"/>
              <a:t>blo</a:t>
            </a:r>
            <a:r>
              <a:rPr lang="tr-TR" sz="2000" i="1" dirty="0" smtClean="0"/>
              <a:t>kerler</a:t>
            </a:r>
            <a:r>
              <a:rPr lang="en-US" sz="2000" i="1" dirty="0" smtClean="0"/>
              <a:t>, </a:t>
            </a:r>
            <a:endParaRPr lang="tr-TR" sz="2000" i="1" dirty="0" smtClean="0"/>
          </a:p>
          <a:p>
            <a:pPr marL="114300" indent="0">
              <a:buNone/>
            </a:pPr>
            <a:r>
              <a:rPr lang="en-US" sz="2000" i="1" dirty="0" smtClean="0"/>
              <a:t>isotretinoin</a:t>
            </a:r>
            <a:r>
              <a:rPr lang="en-US" sz="2000" i="1" dirty="0"/>
              <a:t>, </a:t>
            </a:r>
            <a:endParaRPr lang="tr-TR" sz="2000" i="1" dirty="0" smtClean="0"/>
          </a:p>
          <a:p>
            <a:pPr marL="114300" indent="0">
              <a:buNone/>
            </a:pPr>
            <a:r>
              <a:rPr lang="en-US" sz="2000" i="1" dirty="0" err="1" smtClean="0"/>
              <a:t>protea</a:t>
            </a:r>
            <a:r>
              <a:rPr lang="tr-TR" sz="2000" i="1" dirty="0" smtClean="0"/>
              <a:t>z</a:t>
            </a:r>
            <a:r>
              <a:rPr lang="en-US" sz="2000" i="1" dirty="0" smtClean="0"/>
              <a:t> inhibit</a:t>
            </a:r>
            <a:r>
              <a:rPr lang="tr-TR" sz="2000" i="1" dirty="0" err="1" smtClean="0"/>
              <a:t>örleri</a:t>
            </a:r>
            <a:r>
              <a:rPr lang="en-US" sz="2000" i="1" dirty="0" smtClean="0"/>
              <a:t>, </a:t>
            </a:r>
            <a:endParaRPr lang="tr-TR" sz="2000" i="1" dirty="0" smtClean="0"/>
          </a:p>
          <a:p>
            <a:pPr marL="114300" indent="0">
              <a:buNone/>
            </a:pPr>
            <a:r>
              <a:rPr lang="tr-TR" sz="2000" i="1" dirty="0" err="1" smtClean="0"/>
              <a:t>siklosporin</a:t>
            </a:r>
            <a:r>
              <a:rPr lang="en-US" sz="2000" i="1" dirty="0" smtClean="0"/>
              <a:t>, </a:t>
            </a:r>
            <a:endParaRPr lang="tr-TR" sz="2000" i="1" dirty="0" smtClean="0"/>
          </a:p>
          <a:p>
            <a:pPr marL="114300" indent="0">
              <a:buNone/>
            </a:pPr>
            <a:r>
              <a:rPr lang="en-US" sz="2000" i="1" dirty="0" err="1" smtClean="0"/>
              <a:t>mirtazapin</a:t>
            </a:r>
            <a:r>
              <a:rPr lang="en-US" sz="2000" i="1" dirty="0" smtClean="0"/>
              <a:t>, </a:t>
            </a:r>
            <a:endParaRPr lang="tr-TR" sz="2000" i="1" dirty="0" smtClean="0"/>
          </a:p>
          <a:p>
            <a:pPr marL="114300" indent="0">
              <a:buNone/>
            </a:pPr>
            <a:r>
              <a:rPr lang="en-US" sz="2000" i="1" dirty="0" err="1" smtClean="0"/>
              <a:t>sirolimus</a:t>
            </a:r>
            <a:r>
              <a:rPr lang="en-US" sz="2000" i="1" dirty="0"/>
              <a:t>.</a:t>
            </a:r>
          </a:p>
          <a:p>
            <a:pPr marL="114300" indent="0">
              <a:lnSpc>
                <a:spcPct val="20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3093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</a:t>
            </a:r>
            <a:r>
              <a:rPr lang="en-US" dirty="0" smtClean="0"/>
              <a:t>L</a:t>
            </a:r>
            <a:r>
              <a:rPr lang="tr-TR" dirty="0" smtClean="0"/>
              <a:t>İ</a:t>
            </a:r>
            <a:r>
              <a:rPr lang="en-US" dirty="0" smtClean="0"/>
              <a:t>N</a:t>
            </a:r>
            <a:r>
              <a:rPr lang="tr-TR" dirty="0" smtClean="0"/>
              <a:t>İK TABLO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65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Çoğu hasta yıllar boyunca bir belirti görülmeyebilir. </a:t>
            </a:r>
            <a:r>
              <a:rPr lang="tr-TR" sz="2400" dirty="0" err="1" smtClean="0"/>
              <a:t>Semptomatik</a:t>
            </a:r>
            <a:r>
              <a:rPr lang="tr-TR" sz="2400" dirty="0" smtClean="0"/>
              <a:t> hastalarda göğüs ağrısı, çarpıntı, terleme, </a:t>
            </a:r>
            <a:r>
              <a:rPr lang="tr-TR" sz="2400" dirty="0" err="1" smtClean="0"/>
              <a:t>anksiyete</a:t>
            </a:r>
            <a:r>
              <a:rPr lang="tr-TR" sz="2400" dirty="0" smtClean="0"/>
              <a:t>, nefes darlığı ya da karın ağrısı ortaya çıkabilir. Konuşma veya hareket zorluğu, bilinç kaybı da yaşanabilir.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 </a:t>
            </a:r>
            <a:r>
              <a:rPr lang="tr-TR" sz="2400" dirty="0" smtClean="0"/>
              <a:t>Fiziksel muayene bulguları: </a:t>
            </a:r>
            <a:r>
              <a:rPr lang="tr-TR" sz="2400" dirty="0" err="1" smtClean="0"/>
              <a:t>kütanoz</a:t>
            </a:r>
            <a:r>
              <a:rPr lang="tr-TR" sz="2400" dirty="0" smtClean="0"/>
              <a:t> </a:t>
            </a:r>
            <a:r>
              <a:rPr lang="tr-TR" sz="2400" dirty="0" err="1" smtClean="0"/>
              <a:t>ksantomlar</a:t>
            </a:r>
            <a:r>
              <a:rPr lang="tr-TR" sz="2400" dirty="0" smtClean="0"/>
              <a:t>, </a:t>
            </a:r>
            <a:r>
              <a:rPr lang="tr-TR" sz="2400" dirty="0" err="1" smtClean="0"/>
              <a:t>periferik</a:t>
            </a:r>
            <a:r>
              <a:rPr lang="tr-TR" sz="2400" dirty="0" smtClean="0"/>
              <a:t> </a:t>
            </a:r>
            <a:r>
              <a:rPr lang="tr-TR" sz="2400" dirty="0" err="1" smtClean="0"/>
              <a:t>polinöropati</a:t>
            </a:r>
            <a:r>
              <a:rPr lang="tr-TR" sz="2400" dirty="0" smtClean="0"/>
              <a:t>, yüksek tansiyon, vücut kitle endeksi veya bel çevresinde artma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69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TANI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87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r>
              <a:rPr lang="tr-TR" dirty="0" err="1" smtClean="0"/>
              <a:t>ler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 smtClean="0"/>
              <a:t>Total kolesterol, DDL, YDL ve </a:t>
            </a:r>
            <a:r>
              <a:rPr lang="tr-TR" dirty="0" err="1" smtClean="0"/>
              <a:t>trigliserid</a:t>
            </a:r>
            <a:r>
              <a:rPr lang="tr-TR" dirty="0" smtClean="0"/>
              <a:t> değerlerini içeren açlık (en az 12 saat) </a:t>
            </a:r>
            <a:r>
              <a:rPr lang="tr-TR" dirty="0" err="1" smtClean="0"/>
              <a:t>lipoprotein</a:t>
            </a:r>
            <a:r>
              <a:rPr lang="tr-TR" dirty="0" smtClean="0"/>
              <a:t> düzeyleri 20 yaşından sonra her 5 yılda bir ölçülmelidir.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055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7821</TotalTime>
  <Words>1403</Words>
  <Application>Microsoft Macintosh PowerPoint</Application>
  <PresentationFormat>On-screen Show (4:3)</PresentationFormat>
  <Paragraphs>142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Adjacency</vt:lpstr>
      <vt:lpstr>DİSLİPİDEMİ</vt:lpstr>
      <vt:lpstr>Tanımı</vt:lpstr>
      <vt:lpstr>Patofizyolojisi:</vt:lpstr>
      <vt:lpstr>Tipleri:</vt:lpstr>
      <vt:lpstr>Tipleri:</vt:lpstr>
      <vt:lpstr>KLİNİK TABLO</vt:lpstr>
      <vt:lpstr>PowerPoint Presentation</vt:lpstr>
      <vt:lpstr>TANI</vt:lpstr>
      <vt:lpstr>Testler:</vt:lpstr>
      <vt:lpstr>Değerlendirme:</vt:lpstr>
      <vt:lpstr>Değerlendirme:</vt:lpstr>
      <vt:lpstr>Risk Faktörleri:</vt:lpstr>
      <vt:lpstr>PowerPoint Presentation</vt:lpstr>
      <vt:lpstr>HDL:</vt:lpstr>
      <vt:lpstr>TEDAVİ</vt:lpstr>
      <vt:lpstr>TEDAVİ HEDEFİ</vt:lpstr>
      <vt:lpstr>PowerPoint Presentation</vt:lpstr>
      <vt:lpstr>Farmakolojik olmayan Tedavi</vt:lpstr>
      <vt:lpstr>Yaşam Sitilindeki Değişiklikler</vt:lpstr>
      <vt:lpstr> Alternatif Diyetler:</vt:lpstr>
      <vt:lpstr>FARMAKOLOJİK TEDAVİ</vt:lpstr>
      <vt:lpstr>PowerPoint Presentation</vt:lpstr>
      <vt:lpstr>Safra Asidi Reçineleri (SAR):</vt:lpstr>
      <vt:lpstr>Etki mekanizması</vt:lpstr>
      <vt:lpstr>Endikasyonu ve yan etkileri</vt:lpstr>
      <vt:lpstr>PowerPoint Presentation</vt:lpstr>
      <vt:lpstr>Kullanımı:</vt:lpstr>
      <vt:lpstr>Niasin</vt:lpstr>
      <vt:lpstr>Yan Etkileri:</vt:lpstr>
      <vt:lpstr>Yan etkileri</vt:lpstr>
      <vt:lpstr>Yan Etkileri:</vt:lpstr>
      <vt:lpstr>HMG-CoA Redüktaz İnhibitörleri</vt:lpstr>
      <vt:lpstr>Etkisi:</vt:lpstr>
      <vt:lpstr>Kombinasyon:</vt:lpstr>
      <vt:lpstr>Yan Etkileri:</vt:lpstr>
      <vt:lpstr>Fibrik Asitler</vt:lpstr>
      <vt:lpstr>Yan Etkileri: </vt:lpstr>
      <vt:lpstr>Yan Etkileri: </vt:lpstr>
      <vt:lpstr>Ezetimib</vt:lpstr>
      <vt:lpstr>Balık Yağı Takviyesi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HYPERLIPIDEMIA</dc:title>
  <dc:creator>balsam</dc:creator>
  <cp:lastModifiedBy>Arif Tanju Özçelikay</cp:lastModifiedBy>
  <cp:revision>116</cp:revision>
  <dcterms:created xsi:type="dcterms:W3CDTF">2012-04-22T17:18:15Z</dcterms:created>
  <dcterms:modified xsi:type="dcterms:W3CDTF">2020-02-27T18:57:39Z</dcterms:modified>
</cp:coreProperties>
</file>