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69" r:id="rId2"/>
    <p:sldId id="308" r:id="rId3"/>
    <p:sldId id="296" r:id="rId4"/>
    <p:sldId id="315" r:id="rId5"/>
    <p:sldId id="305" r:id="rId6"/>
    <p:sldId id="319" r:id="rId7"/>
    <p:sldId id="32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1"/>
    <p:restoredTop sz="94732"/>
  </p:normalViewPr>
  <p:slideViewPr>
    <p:cSldViewPr>
      <p:cViewPr varScale="1">
        <p:scale>
          <a:sx n="90" d="100"/>
          <a:sy n="90" d="100"/>
        </p:scale>
        <p:origin x="143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8-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Kaynak</a:t>
            </a:r>
            <a:r>
              <a:rPr lang="en-US" dirty="0">
                <a:ea typeface="ヒラギノ角ゴ Pro W3" pitchFamily="-84" charset="-128"/>
              </a:rPr>
              <a:t>: Blanchard, O.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533400" y="1295400"/>
            <a:ext cx="85344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sz="2400" b="1" dirty="0">
                <a:ea typeface="ヒラギノ角ゴ Pro W3" pitchFamily="-84" charset="-128"/>
              </a:rPr>
              <a:t>Phillips </a:t>
            </a:r>
            <a:r>
              <a:rPr lang="en-US" sz="2400" b="1" dirty="0" err="1">
                <a:ea typeface="ヒラギノ角ゴ Pro W3" pitchFamily="-84" charset="-128"/>
              </a:rPr>
              <a:t>Eğrisi</a:t>
            </a:r>
            <a:r>
              <a:rPr lang="en-US" sz="2400" b="1" dirty="0">
                <a:ea typeface="ヒラギノ角ゴ Pro W3" pitchFamily="-84" charset="-128"/>
              </a:rPr>
              <a:t>, </a:t>
            </a:r>
            <a:r>
              <a:rPr lang="en-US" sz="2400" b="1" dirty="0" err="1">
                <a:ea typeface="ヒラギノ角ゴ Pro W3" pitchFamily="-84" charset="-128"/>
              </a:rPr>
              <a:t>Doğal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İşsizlik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Haddi</a:t>
            </a:r>
            <a:r>
              <a:rPr lang="en-US" sz="2400" b="1" dirty="0">
                <a:ea typeface="ヒラギノ角ゴ Pro W3" pitchFamily="-84" charset="-128"/>
              </a:rPr>
              <a:t>, </a:t>
            </a:r>
            <a:r>
              <a:rPr lang="en-US" sz="2400" b="1" dirty="0" err="1">
                <a:ea typeface="ヒラギノ角ゴ Pro W3" pitchFamily="-84" charset="-128"/>
              </a:rPr>
              <a:t>Enflasyon</a:t>
            </a:r>
            <a:endParaRPr lang="en-US" sz="2400" b="1" dirty="0">
              <a:ea typeface="ヒラギノ角ゴ Pro W3" pitchFamily="-84" charset="-128"/>
            </a:endParaRPr>
          </a:p>
          <a:p>
            <a:pPr marL="0" indent="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>
                <a:ea typeface="ヒラギノ角ゴ Pro W3" pitchFamily="-84" charset="-128"/>
              </a:rPr>
              <a:t>Phillips </a:t>
            </a:r>
            <a:r>
              <a:rPr lang="en-US" dirty="0" err="1">
                <a:ea typeface="ヒラギノ角ゴ Pro W3" pitchFamily="-84" charset="-128"/>
              </a:rPr>
              <a:t>Eğrisi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Doğal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İşsizlik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Haddi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Enflasyon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1958. A.W. Phillips - </a:t>
            </a:r>
            <a:r>
              <a:rPr lang="en-US" sz="2400" dirty="0" err="1">
                <a:ea typeface="ヒラギノ角ゴ Pro W3" pitchFamily="-84" charset="-128"/>
              </a:rPr>
              <a:t>enflasyon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işsizlik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</a:t>
            </a:r>
            <a:r>
              <a:rPr lang="en-US" sz="2400" dirty="0">
                <a:ea typeface="ヒラギノ角ゴ Pro W3" pitchFamily="-84" charset="-128"/>
              </a:rPr>
              <a:t> negative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ilişki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bulgusu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İki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yıl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sonra</a:t>
            </a:r>
            <a:r>
              <a:rPr lang="en-US" sz="2400" dirty="0">
                <a:ea typeface="ヒラギノ角ゴ Pro W3" pitchFamily="-84" charset="-128"/>
              </a:rPr>
              <a:t>, Paul Samuelson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Robert Solow  </a:t>
            </a:r>
            <a:r>
              <a:rPr lang="en-US" sz="2400" dirty="0" err="1">
                <a:ea typeface="ヒラギノ角ゴ Pro W3" pitchFamily="-84" charset="-128"/>
              </a:rPr>
              <a:t>bu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ilişkiyi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b="1" dirty="0">
                <a:ea typeface="ヒラギノ角ゴ Pro W3" pitchFamily="-84" charset="-128"/>
              </a:rPr>
              <a:t>Phillips </a:t>
            </a:r>
            <a:r>
              <a:rPr lang="en-US" sz="2400" b="1" dirty="0" err="1">
                <a:ea typeface="ヒラギノ角ゴ Pro W3" pitchFamily="-84" charset="-128"/>
              </a:rPr>
              <a:t>eğrisi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tanımladılar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529902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>
                <a:ea typeface="ヒラギノ角ゴ Pro W3" pitchFamily="-65" charset="-128"/>
              </a:rPr>
              <a:t>ABD 1900–1960</a:t>
            </a:r>
          </a:p>
        </p:txBody>
      </p:sp>
      <p:pic>
        <p:nvPicPr>
          <p:cNvPr id="16387" name="Picture 3" descr="fig08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1143000"/>
            <a:ext cx="64484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351230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>
                <a:ea typeface="ヒラギノ角ゴ Pro W3" pitchFamily="-84" charset="-128"/>
              </a:rPr>
              <a:t>Phillips </a:t>
            </a:r>
            <a:r>
              <a:rPr lang="en-US" dirty="0" err="1">
                <a:ea typeface="ヒラギノ角ゴ Pro W3" pitchFamily="-84" charset="-128"/>
              </a:rPr>
              <a:t>Eğrisi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Doğal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İşsizlik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Haddi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Enflasyon</a:t>
            </a:r>
            <a:endParaRPr lang="en-US" dirty="0">
              <a:ea typeface="ヒラギノ角ゴ Pro W3" pitchFamily="-8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524000"/>
                <a:ext cx="8001000" cy="4038599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l-GR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i="1" baseline="30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e</a:t>
                </a:r>
                <a:r>
                  <a:rPr lang="en-US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en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yakın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tahmini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değeri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l-GR" sz="24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sz="2400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t-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sz="2400" dirty="0">
                    <a:ea typeface="ヒラギノ角ゴ Pro W3" pitchFamily="-84" charset="-128"/>
                  </a:rPr>
                  <a:t>, </a:t>
                </a: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 marL="0" indent="0" algn="ctr">
                  <a:spcBef>
                    <a:spcPts val="525"/>
                  </a:spcBef>
                  <a:buNone/>
                </a:pPr>
                <a:r>
                  <a:rPr lang="en-US" i="1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u</a:t>
                </a:r>
                <a:r>
                  <a:rPr lang="en-US" i="1" baseline="-25000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&lt; u</a:t>
                </a:r>
                <a:r>
                  <a:rPr lang="en-US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n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ヒラギノ角ゴ Pro W3" pitchFamily="-84" charset="-128"/>
                            <a:sym typeface="Wingdings" panose="05000000000000000000" pitchFamily="2" charset="2"/>
                          </a:rPr>
                        </m:ctrlPr>
                      </m:groupChrPr>
                      <m:e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  <a:sym typeface="Wingdings" panose="05000000000000000000" pitchFamily="2" charset="2"/>
                          </a:rPr>
                          <m:t>𝑥</m:t>
                        </m:r>
                      </m:e>
                    </m:groupChr>
                  </m:oMath>
                </a14:m>
                <a:r>
                  <a:rPr lang="en-US" sz="2400" dirty="0">
                    <a:ea typeface="ヒラギノ角ゴ Pro W3" pitchFamily="-84" charset="-128"/>
                    <a:sym typeface="Wingdings" panose="05000000000000000000" pitchFamily="2" charset="2"/>
                  </a:rPr>
                  <a:t> </a:t>
                </a:r>
                <a:r>
                  <a:rPr lang="el-GR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sz="24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&gt; </a:t>
                </a:r>
                <a:r>
                  <a:rPr lang="el-GR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t-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</a:p>
              <a:p>
                <a:pPr marL="0" indent="0" algn="ctr">
                  <a:spcBef>
                    <a:spcPts val="525"/>
                  </a:spcBef>
                  <a:buNone/>
                </a:pPr>
                <a:r>
                  <a:rPr lang="en-US" i="1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u</a:t>
                </a:r>
                <a:r>
                  <a:rPr lang="en-US" i="1" baseline="-25000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&gt; u</a:t>
                </a:r>
                <a:r>
                  <a:rPr lang="en-US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n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lang="en-US" i="1" dirty="0">
                            <a:latin typeface="Cambria Math" panose="02040503050406030204" pitchFamily="18" charset="0"/>
                            <a:ea typeface="ヒラギノ角ゴ Pro W3" pitchFamily="-84" charset="-128"/>
                            <a:sym typeface="Wingdings" panose="05000000000000000000" pitchFamily="2" charset="2"/>
                          </a:rPr>
                        </m:ctrlPr>
                      </m:groupChrPr>
                      <m:e>
                        <m:r>
                          <a:rPr lang="en-US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  <a:sym typeface="Wingdings" panose="05000000000000000000" pitchFamily="2" charset="2"/>
                          </a:rPr>
                          <m:t>𝑥</m:t>
                        </m:r>
                      </m:e>
                    </m:groupChr>
                  </m:oMath>
                </a14:m>
                <a:r>
                  <a:rPr lang="en-US" sz="2400" dirty="0">
                    <a:ea typeface="ヒラギノ角ゴ Pro W3" pitchFamily="-84" charset="-128"/>
                    <a:sym typeface="Wingdings" panose="05000000000000000000" pitchFamily="2" charset="2"/>
                  </a:rPr>
                  <a:t> </a:t>
                </a:r>
                <a:r>
                  <a:rPr lang="el-GR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sz="24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&lt; </a:t>
                </a:r>
                <a:r>
                  <a:rPr lang="el-GR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π</a:t>
                </a:r>
                <a:r>
                  <a:rPr lang="en-US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t-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Doğal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işsizlik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haddi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aynı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zamanda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enflasyonu</a:t>
                </a:r>
                <a:r>
                  <a:rPr lang="en-US" sz="2400" b="1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hızlandırmayan</a:t>
                </a:r>
                <a:r>
                  <a:rPr lang="en-US" sz="2400" b="1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işsizlik</a:t>
                </a:r>
                <a:r>
                  <a:rPr lang="en-US" sz="2400" b="1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haddi</a:t>
                </a:r>
                <a:r>
                  <a:rPr lang="en-US" sz="2400" b="1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olarak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da </a:t>
                </a:r>
                <a:r>
                  <a:rPr lang="en-US" sz="2400" dirty="0" err="1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adlandırılıyor</a:t>
                </a:r>
                <a:r>
                  <a:rPr lang="en-US" sz="2400" b="1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 (NAIRU</a:t>
                </a:r>
                <a:r>
                  <a:rPr lang="en-US" sz="2400" dirty="0">
                    <a:ea typeface="ヒラギノ角ゴ Pro W3" pitchFamily="-84" charset="-128"/>
                    <a:cs typeface="Times New Roman" panose="02020603050405020304" pitchFamily="18" charset="0"/>
                    <a:sym typeface="Wingdings" panose="05000000000000000000" pitchFamily="2" charset="2"/>
                  </a:rPr>
                  <a:t>).</a:t>
                </a:r>
                <a:endParaRPr lang="en-US" sz="2400" baseline="-25000" dirty="0">
                  <a:ea typeface="ヒラギノ角ゴ Pro W3" pitchFamily="-84" charset="-128"/>
                  <a:sym typeface="Wingdings" panose="05000000000000000000" pitchFamily="2" charset="2"/>
                </a:endParaRPr>
              </a:p>
              <a:p>
                <a:pPr>
                  <a:spcBef>
                    <a:spcPts val="525"/>
                  </a:spcBef>
                </a:pPr>
                <a:endParaRPr lang="en-US" baseline="-25000" dirty="0">
                  <a:ea typeface="ヒラギノ角ゴ Pro W3" pitchFamily="-84" charset="-128"/>
                  <a:sym typeface="Wingdings" panose="05000000000000000000" pitchFamily="2" charset="2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  <a:cs typeface="Times New Roman" panose="02020603050405020304" pitchFamily="18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  <a:cs typeface="Times New Roman" panose="02020603050405020304" pitchFamily="18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  <a:cs typeface="Times New Roman" panose="02020603050405020304" pitchFamily="18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  <a:cs typeface="Times New Roman" panose="02020603050405020304" pitchFamily="18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  <a:cs typeface="Times New Roman" panose="02020603050405020304" pitchFamily="18" charset="0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 marL="339725" indent="-339725">
                  <a:spcBef>
                    <a:spcPts val="525"/>
                  </a:spcBef>
                </a:pPr>
                <a:endParaRPr lang="en-US" sz="2400" i="1" dirty="0">
                  <a:ea typeface="ヒラギノ角ゴ Pro W3" pitchFamily="-84" charset="-128"/>
                </a:endParaRPr>
              </a:p>
              <a:p>
                <a:pPr marL="0" indent="0">
                  <a:spcBef>
                    <a:spcPts val="525"/>
                  </a:spcBef>
                  <a:buNone/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524000"/>
                <a:ext cx="8001000" cy="4038599"/>
              </a:xfrm>
              <a:blipFill>
                <a:blip r:embed="rId2"/>
                <a:stretch>
                  <a:fillRect l="-2219" t="-28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7" descr="eq08_10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75438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394345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ヒラギノ角ゴ Pro W3" pitchFamily="-65" charset="-128"/>
              </a:rPr>
              <a:t>AB </a:t>
            </a:r>
            <a:r>
              <a:rPr lang="en-US" sz="2800" dirty="0" err="1">
                <a:ea typeface="ヒラギノ角ゴ Pro W3" pitchFamily="-65" charset="-128"/>
              </a:rPr>
              <a:t>Ülkelerindeki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Yüksek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İşsizlik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Oranları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Nasıl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Açıklanıyor</a:t>
            </a:r>
            <a:r>
              <a:rPr lang="en-US" sz="2800" dirty="0">
                <a:ea typeface="ヒラギノ角ゴ Pro W3" pitchFamily="-65" charset="-128"/>
              </a:rPr>
              <a:t>?</a:t>
            </a:r>
          </a:p>
        </p:txBody>
      </p:sp>
      <p:pic>
        <p:nvPicPr>
          <p:cNvPr id="25603" name="Content Placeholder 3" descr="figure01.gi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78" r="-3178"/>
          <a:stretch>
            <a:fillRect/>
          </a:stretch>
        </p:blipFill>
        <p:spPr>
          <a:xfrm>
            <a:off x="914400" y="1905000"/>
            <a:ext cx="7543800" cy="4183063"/>
          </a:xfrm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495300" y="1517696"/>
            <a:ext cx="822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>
                <a:latin typeface="Verdana" panose="020B0604030504040204" pitchFamily="34" charset="0"/>
              </a:rPr>
              <a:t>Figure 1  </a:t>
            </a:r>
            <a:r>
              <a:rPr lang="en-US" sz="1800" dirty="0">
                <a:latin typeface="Verdana" panose="020B0604030504040204" pitchFamily="34" charset="0"/>
              </a:rPr>
              <a:t>Unemployment Rates in 15 European Countries, 2006</a:t>
            </a:r>
          </a:p>
        </p:txBody>
      </p:sp>
    </p:spTree>
    <p:extLst>
      <p:ext uri="{BB962C8B-B14F-4D97-AF65-F5344CB8AC3E}">
        <p14:creationId xmlns:p14="http://schemas.microsoft.com/office/powerpoint/2010/main" val="3232881007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ヒラギノ角ゴ Pro W3" pitchFamily="-65" charset="-128"/>
              </a:rPr>
              <a:t>AB </a:t>
            </a:r>
            <a:r>
              <a:rPr lang="en-US" sz="2800" dirty="0" err="1">
                <a:ea typeface="ヒラギノ角ゴ Pro W3" pitchFamily="-65" charset="-128"/>
              </a:rPr>
              <a:t>Ülkelerindeki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Yüksek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İşsizlik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Oranları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Nasıl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Açıklanıyor</a:t>
            </a:r>
            <a:r>
              <a:rPr lang="en-US" sz="2800" dirty="0">
                <a:ea typeface="ヒラギノ角ゴ Pro W3" pitchFamily="-65" charset="-128"/>
              </a:rPr>
              <a:t>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020854" cy="4406173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Doğal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işsizlik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haddinin</a:t>
            </a:r>
            <a:r>
              <a:rPr lang="en-US" sz="2400" dirty="0">
                <a:ea typeface="ヒラギノ角ゴ Pro W3" pitchFamily="-84" charset="-128"/>
              </a:rPr>
              <a:t> 8 - 9% </a:t>
            </a:r>
            <a:r>
              <a:rPr lang="en-US" sz="2400" dirty="0" err="1">
                <a:ea typeface="ヒラギノ角ゴ Pro W3" pitchFamily="-84" charset="-128"/>
              </a:rPr>
              <a:t>düşmesi</a:t>
            </a:r>
            <a:r>
              <a:rPr lang="en-US" sz="2400" dirty="0">
                <a:ea typeface="ヒラギノ角ゴ Pro W3" pitchFamily="-84" charset="-128"/>
              </a:rPr>
              <a:t> 1990’lar </a:t>
            </a:r>
            <a:r>
              <a:rPr lang="en-US" sz="2400" dirty="0" err="1">
                <a:ea typeface="ヒラギノ角ゴ Pro W3" pitchFamily="-84" charset="-128"/>
              </a:rPr>
              <a:t>sonrası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Kurumsal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yapılar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piyasaların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katılığı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Kurumsal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yapı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işe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firmaların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arasındaki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ilişki</a:t>
            </a:r>
            <a:r>
              <a:rPr lang="en-US" sz="2000" dirty="0">
                <a:ea typeface="ヒラギノ角ゴ Pro W3" pitchFamily="-84" charset="-128"/>
              </a:rPr>
              <a:t>, </a:t>
            </a:r>
            <a:r>
              <a:rPr lang="en-US" sz="2000" dirty="0" err="1">
                <a:ea typeface="ヒラギノ角ゴ Pro W3" pitchFamily="-84" charset="-128"/>
              </a:rPr>
              <a:t>firmaların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yenid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durumlarda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uyum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sağlama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hızı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Ücret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endekleme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enflasyon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gözetilerek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ücretlerde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yapılması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l-GR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λ</a:t>
            </a:r>
            <a:r>
              <a:rPr lang="tr-TR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ücretlerin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endeksli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kısmı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olsun</a:t>
            </a:r>
            <a:r>
              <a:rPr lang="en-US" sz="2400" dirty="0">
                <a:ea typeface="ヒラギノ角ゴ Pro W3" pitchFamily="-84" charset="-128"/>
              </a:rPr>
              <a:t>. Nominal </a:t>
            </a:r>
            <a:r>
              <a:rPr lang="en-US" sz="2400" dirty="0" err="1">
                <a:ea typeface="ヒラギノ角ゴ Pro W3" pitchFamily="-84" charset="-128"/>
              </a:rPr>
              <a:t>ücretler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enflasyonu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izleyecektir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</a:pPr>
            <a:endParaRPr lang="en-US" sz="20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  <a:buNone/>
            </a:pPr>
            <a:endParaRPr lang="en-US" sz="2000" dirty="0">
              <a:ea typeface="ヒラギノ角ゴ Pro W3" pitchFamily="-84" charset="-128"/>
            </a:endParaRPr>
          </a:p>
          <a:p>
            <a:pPr marL="339725" indent="-339725">
              <a:spcBef>
                <a:spcPts val="525"/>
              </a:spcBef>
            </a:pPr>
            <a:endParaRPr lang="en-US" sz="2400" i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5" name="Picture 7" descr="eq08_11.gif">
            <a:extLst>
              <a:ext uri="{FF2B5EF4-FFF2-40B4-BE49-F238E27FC236}">
                <a16:creationId xmlns:a16="http://schemas.microsoft.com/office/drawing/2014/main" id="{8BBC2E24-B62F-B148-8098-DF7B385BFB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" y="5462957"/>
            <a:ext cx="8359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691735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Ücret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endeksleme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52292"/>
            <a:ext cx="8020854" cy="4406173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l-GR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λ</a:t>
            </a:r>
            <a:r>
              <a:rPr lang="en-US" sz="2400" dirty="0">
                <a:ea typeface="ヒラギノ角ゴ Pro W3" pitchFamily="-84" charset="-128"/>
              </a:rPr>
              <a:t>=0,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nasıl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olur</a:t>
            </a:r>
            <a:r>
              <a:rPr lang="en-US" sz="2400" dirty="0">
                <a:ea typeface="ヒラギノ角ゴ Pro W3" pitchFamily="-84" charset="-128"/>
              </a:rPr>
              <a:t>?</a:t>
            </a:r>
          </a:p>
          <a:p>
            <a:pPr>
              <a:spcBef>
                <a:spcPts val="525"/>
              </a:spcBef>
            </a:pPr>
            <a:r>
              <a:rPr lang="el-GR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λ</a:t>
            </a:r>
            <a:r>
              <a:rPr lang="en-US" sz="2400" dirty="0">
                <a:ea typeface="ヒラギノ角ゴ Pro W3" pitchFamily="-84" charset="-128"/>
              </a:rPr>
              <a:t>&gt;0,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 err="1">
                <a:ea typeface="ヒラギノ角ゴ Pro W3" pitchFamily="-84" charset="-128"/>
              </a:rPr>
              <a:t>Ücretlerin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enflasyona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göre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düzeltilmesi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işsizliğin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enflasyon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üzerindeki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etkisini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arttırır</a:t>
            </a:r>
            <a:r>
              <a:rPr lang="en-US" sz="2400" i="1" dirty="0">
                <a:ea typeface="ヒラギノ角ゴ Pro W3" pitchFamily="-84" charset="-128"/>
              </a:rPr>
              <a:t>.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marL="339725" indent="-339725">
              <a:spcBef>
                <a:spcPts val="525"/>
              </a:spcBef>
            </a:pPr>
            <a:endParaRPr lang="en-US" sz="2400" i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2133600"/>
            <a:ext cx="4000500" cy="67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24991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31625</TotalTime>
  <Words>209</Words>
  <Application>Microsoft Macintosh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ヒラギノ角ゴ Pro W3</vt:lpstr>
      <vt:lpstr>Arial</vt:lpstr>
      <vt:lpstr>Cambria Math</vt:lpstr>
      <vt:lpstr>Times New Roman</vt:lpstr>
      <vt:lpstr>Verdana</vt:lpstr>
      <vt:lpstr>Wingdings</vt:lpstr>
      <vt:lpstr>template_LN01Brooks671956_02_LN01</vt:lpstr>
      <vt:lpstr>Kaynak: Blanchard, O.</vt:lpstr>
      <vt:lpstr>Phillips Eğrisi, Doğal İşsizlik Haddi, Enflasyon</vt:lpstr>
      <vt:lpstr>ABD 1900–1960</vt:lpstr>
      <vt:lpstr>Phillips Eğrisi, Doğal İşsizlik Haddi, Enflasyon</vt:lpstr>
      <vt:lpstr>AB Ülkelerindeki Yüksek İşsizlik Oranları Nasıl Açıklanıyor?</vt:lpstr>
      <vt:lpstr>AB Ülkelerindeki Yüksek İşsizlik Oranları Nasıl Açıklanıyor?</vt:lpstr>
      <vt:lpstr>Ücret endeksleme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153</cp:revision>
  <dcterms:created xsi:type="dcterms:W3CDTF">2012-08-09T20:37:31Z</dcterms:created>
  <dcterms:modified xsi:type="dcterms:W3CDTF">2020-03-15T09:31:49Z</dcterms:modified>
</cp:coreProperties>
</file>