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9"/>
  </p:notesMasterIdLst>
  <p:sldIdLst>
    <p:sldId id="269" r:id="rId2"/>
    <p:sldId id="308" r:id="rId3"/>
    <p:sldId id="296" r:id="rId4"/>
    <p:sldId id="315" r:id="rId5"/>
    <p:sldId id="305" r:id="rId6"/>
    <p:sldId id="319" r:id="rId7"/>
    <p:sldId id="321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99D"/>
    <a:srgbClr val="BBE5FB"/>
    <a:srgbClr val="BFDC42"/>
    <a:srgbClr val="D8F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21"/>
    <p:restoredTop sz="94732"/>
  </p:normalViewPr>
  <p:slideViewPr>
    <p:cSldViewPr>
      <p:cViewPr varScale="1">
        <p:scale>
          <a:sx n="90" d="100"/>
          <a:sy n="90" d="100"/>
        </p:scale>
        <p:origin x="1432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358A83D-3E8E-422B-A1C7-AED5424569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06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角ゴ Pro W3" pitchFamily="-65" charset="-128"/>
        <a:cs typeface="ヒラギノ角ゴ Pro W3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角ゴ Pro W3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角ゴ Pro W3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角ゴ Pro W3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角ゴ Pro W3" pitchFamily="-65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BBE5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gray">
          <a:xfrm>
            <a:off x="0" y="6397625"/>
            <a:ext cx="9144000" cy="457200"/>
          </a:xfrm>
          <a:prstGeom prst="rect">
            <a:avLst/>
          </a:prstGeom>
          <a:solidFill>
            <a:srgbClr val="00599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9pPr>
          </a:lstStyle>
          <a:p>
            <a:pPr>
              <a:defRPr/>
            </a:pPr>
            <a:endParaRPr lang="en-US">
              <a:latin typeface="Verdana" panose="020B0604030504040204" pitchFamily="34" charset="0"/>
            </a:endParaRPr>
          </a:p>
        </p:txBody>
      </p:sp>
      <p:pic>
        <p:nvPicPr>
          <p:cNvPr id="3" name="Picture 3" descr="Pearson_Bound_Whit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8238" y="6356350"/>
            <a:ext cx="1655762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 descr="Pearson_Strap_Bound_Whit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56350"/>
            <a:ext cx="1908175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5205590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1087217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38792299"/>
      </p:ext>
    </p:extLst>
  </p:cSld>
  <p:clrMapOvr>
    <a:masterClrMapping/>
  </p:clrMapOvr>
  <p:transition>
    <p:strips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0"/>
            <a:ext cx="2114550" cy="6096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0"/>
            <a:ext cx="6191250" cy="6096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45461388"/>
      </p:ext>
    </p:extLst>
  </p:cSld>
  <p:clrMapOvr>
    <a:masterClrMapping/>
  </p:clrMapOvr>
  <p:transition>
    <p:strips dir="l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Verdana" pitchFamily="-65" charset="0"/>
                <a:ea typeface="ヒラギノ角ゴ Pro W3" pitchFamily="-65" charset="-128"/>
              </a:defRPr>
            </a:lvl1pPr>
          </a:lstStyle>
          <a:p>
            <a:pPr>
              <a:defRPr/>
            </a:pPr>
            <a:fld id="{EF38A850-ADD0-4F7D-99F1-C19676CE30E4}" type="datetime1">
              <a:rPr lang="en-US"/>
              <a:pPr>
                <a:defRPr/>
              </a:pPr>
              <a:t>3/15/20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Verdana" pitchFamily="-65" charset="0"/>
                <a:ea typeface="ヒラギノ角ゴ Pro W3" pitchFamily="-65" charset="-128"/>
              </a:defRPr>
            </a:lvl1pPr>
          </a:lstStyle>
          <a:p>
            <a:pPr>
              <a:defRPr/>
            </a:pPr>
            <a:r>
              <a:rPr lang="en-US"/>
              <a:t>Copyright © 2013 Pearson Education, Inc.</a:t>
            </a:r>
          </a:p>
          <a:p>
            <a:pPr>
              <a:defRPr/>
            </a:pPr>
            <a:r>
              <a:rPr lang="en-US"/>
              <a:t>Publishing as Prentice Hall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2A68BFA4-ED51-4D11-92C9-125F6EFF37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001293"/>
      </p:ext>
    </p:extLst>
  </p:cSld>
  <p:clrMapOvr>
    <a:masterClrMapping/>
  </p:clrMapOvr>
  <p:transition>
    <p:strips dir="ld"/>
  </p:transition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94771439"/>
      </p:ext>
    </p:extLst>
  </p:cSld>
  <p:clrMapOvr>
    <a:masterClrMapping/>
  </p:clrMapOvr>
  <p:transition>
    <p:strips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52075451"/>
      </p:ext>
    </p:extLst>
  </p:cSld>
  <p:clrMapOvr>
    <a:masterClrMapping/>
  </p:clrMapOvr>
  <p:transition>
    <p:strips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50072493"/>
      </p:ext>
    </p:extLst>
  </p:cSld>
  <p:clrMapOvr>
    <a:masterClrMapping/>
  </p:clrMapOvr>
  <p:transition>
    <p:strips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87435220"/>
      </p:ext>
    </p:extLst>
  </p:cSld>
  <p:clrMapOvr>
    <a:masterClrMapping/>
  </p:clrMapOvr>
  <p:transition>
    <p:strips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24062720"/>
      </p:ext>
    </p:extLst>
  </p:cSld>
  <p:clrMapOvr>
    <a:masterClrMapping/>
  </p:clrMapOvr>
  <p:transition>
    <p:strips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0255790"/>
      </p:ext>
    </p:extLst>
  </p:cSld>
  <p:clrMapOvr>
    <a:masterClrMapping/>
  </p:clrMapOvr>
  <p:transition>
    <p:strips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84679804"/>
      </p:ext>
    </p:extLst>
  </p:cSld>
  <p:clrMapOvr>
    <a:masterClrMapping/>
  </p:clrMapOvr>
  <p:transition>
    <p:strips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7429884"/>
      </p:ext>
    </p:extLst>
  </p:cSld>
  <p:clrMapOvr>
    <a:masterClrMapping/>
  </p:clrMapOvr>
  <p:transition>
    <p:strips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gray">
          <a:xfrm>
            <a:off x="0" y="6397625"/>
            <a:ext cx="9144000" cy="457200"/>
          </a:xfrm>
          <a:prstGeom prst="rect">
            <a:avLst/>
          </a:prstGeom>
          <a:solidFill>
            <a:srgbClr val="0060A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9pPr>
          </a:lstStyle>
          <a:p>
            <a:pPr>
              <a:defRPr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447800"/>
            <a:ext cx="83820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0"/>
            <a:ext cx="8458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Rectangle 6"/>
          <p:cNvSpPr>
            <a:spLocks noChangeArrowheads="1"/>
          </p:cNvSpPr>
          <p:nvPr/>
        </p:nvSpPr>
        <p:spPr bwMode="gray">
          <a:xfrm>
            <a:off x="381000" y="6577013"/>
            <a:ext cx="5399088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9pPr>
          </a:lstStyle>
          <a:p>
            <a:pPr>
              <a:defRPr/>
            </a:pPr>
            <a:r>
              <a:rPr lang="en-US" sz="900" dirty="0">
                <a:solidFill>
                  <a:schemeClr val="bg1"/>
                </a:solidFill>
                <a:latin typeface="Verdana" panose="020B0604030504040204" pitchFamily="34" charset="0"/>
              </a:rPr>
              <a:t>Copyright ©2017 Pearson Education, Ltd. All rights reserved.</a:t>
            </a:r>
            <a:endParaRPr lang="en-GB" sz="900" dirty="0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1029" name="Rectangle 7"/>
          <p:cNvSpPr>
            <a:spLocks noChangeArrowheads="1"/>
          </p:cNvSpPr>
          <p:nvPr/>
        </p:nvSpPr>
        <p:spPr bwMode="gray">
          <a:xfrm>
            <a:off x="8402638" y="6577013"/>
            <a:ext cx="360362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9pPr>
          </a:lstStyle>
          <a:p>
            <a:pPr>
              <a:defRPr/>
            </a:pPr>
            <a:r>
              <a:rPr lang="en-GB" sz="900" dirty="0">
                <a:solidFill>
                  <a:schemeClr val="bg1"/>
                </a:solidFill>
                <a:latin typeface="Verdana" panose="020B0604030504040204" pitchFamily="34" charset="0"/>
              </a:rPr>
              <a:t>8-</a:t>
            </a:r>
            <a:fld id="{604DE8C7-66CF-465F-9818-9F61582FDCEB}" type="slidenum">
              <a:rPr lang="en-GB" sz="900" smtClean="0">
                <a:solidFill>
                  <a:schemeClr val="bg1"/>
                </a:solidFill>
                <a:latin typeface="Verdana" panose="020B0604030504040204" pitchFamily="34" charset="0"/>
              </a:rPr>
              <a:pPr>
                <a:defRPr/>
              </a:pPr>
              <a:t>‹#›</a:t>
            </a:fld>
            <a:r>
              <a:rPr lang="en-GB" sz="900" dirty="0">
                <a:solidFill>
                  <a:schemeClr val="bg1"/>
                </a:solidFill>
                <a:latin typeface="Verdana" panose="020B0604030504040204" pitchFamily="34" charset="0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9" r:id="rId1"/>
    <p:sldLayoutId id="2147484029" r:id="rId2"/>
    <p:sldLayoutId id="2147484030" r:id="rId3"/>
    <p:sldLayoutId id="2147484031" r:id="rId4"/>
    <p:sldLayoutId id="2147484032" r:id="rId5"/>
    <p:sldLayoutId id="2147484033" r:id="rId6"/>
    <p:sldLayoutId id="2147484034" r:id="rId7"/>
    <p:sldLayoutId id="2147484035" r:id="rId8"/>
    <p:sldLayoutId id="2147484036" r:id="rId9"/>
    <p:sldLayoutId id="2147484037" r:id="rId10"/>
    <p:sldLayoutId id="2147484038" r:id="rId11"/>
    <p:sldLayoutId id="2147484040" r:id="rId12"/>
  </p:sldLayoutIdLst>
  <p:transition>
    <p:strips dir="ld"/>
  </p:transition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ヒラギノ角ゴ Pro W3" pitchFamily="-1" charset="-128"/>
          <a:cs typeface="ヒラギノ角ゴ Pro W3" pitchFamily="-1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ヒラギノ角ゴ Pro W3" pitchFamily="-1" charset="-128"/>
          <a:cs typeface="ヒラギノ角ゴ Pro W3" pitchFamily="-1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ヒラギノ角ゴ Pro W3" pitchFamily="-1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ヒラギノ角ゴ Pro W3" pitchFamily="-1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ヒラギノ角ゴ Pro W3" pitchFamily="-1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84" charset="-128"/>
              </a:rPr>
              <a:t>Kaynak</a:t>
            </a:r>
            <a:r>
              <a:rPr lang="en-US" dirty="0">
                <a:ea typeface="ヒラギノ角ゴ Pro W3" pitchFamily="-84" charset="-128"/>
              </a:rPr>
              <a:t>: Blanchard, O.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533400" y="1295400"/>
            <a:ext cx="8534400" cy="493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bIns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ヒラギノ角ゴ Pro W3" pitchFamily="-1" charset="-128"/>
                <a:cs typeface="ヒラギノ角ゴ Pro W3" pitchFamily="-1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9pPr>
          </a:lstStyle>
          <a:p>
            <a:pPr marL="0" indent="0" eaLnBrk="1" hangingPunct="1">
              <a:buFontTx/>
              <a:buNone/>
              <a:defRPr/>
            </a:pPr>
            <a:r>
              <a:rPr lang="en-US" sz="2400" b="1" dirty="0">
                <a:ea typeface="ヒラギノ角ゴ Pro W3" pitchFamily="-84" charset="-128"/>
              </a:rPr>
              <a:t>Phillips </a:t>
            </a:r>
            <a:r>
              <a:rPr lang="en-US" sz="2400" b="1" dirty="0" err="1">
                <a:ea typeface="ヒラギノ角ゴ Pro W3" pitchFamily="-84" charset="-128"/>
              </a:rPr>
              <a:t>Eğrisi</a:t>
            </a:r>
            <a:r>
              <a:rPr lang="en-US" sz="2400" b="1" dirty="0">
                <a:ea typeface="ヒラギノ角ゴ Pro W3" pitchFamily="-84" charset="-128"/>
              </a:rPr>
              <a:t>, </a:t>
            </a:r>
            <a:r>
              <a:rPr lang="en-US" sz="2400" b="1" dirty="0" err="1">
                <a:ea typeface="ヒラギノ角ゴ Pro W3" pitchFamily="-84" charset="-128"/>
              </a:rPr>
              <a:t>Doğal</a:t>
            </a:r>
            <a:r>
              <a:rPr lang="en-US" sz="2400" b="1" dirty="0">
                <a:ea typeface="ヒラギノ角ゴ Pro W3" pitchFamily="-84" charset="-128"/>
              </a:rPr>
              <a:t> </a:t>
            </a:r>
            <a:r>
              <a:rPr lang="en-US" sz="2400" b="1" dirty="0" err="1">
                <a:ea typeface="ヒラギノ角ゴ Pro W3" pitchFamily="-84" charset="-128"/>
              </a:rPr>
              <a:t>İşsizlik</a:t>
            </a:r>
            <a:r>
              <a:rPr lang="en-US" sz="2400" b="1" dirty="0">
                <a:ea typeface="ヒラギノ角ゴ Pro W3" pitchFamily="-84" charset="-128"/>
              </a:rPr>
              <a:t> </a:t>
            </a:r>
            <a:r>
              <a:rPr lang="en-US" sz="2400" b="1" dirty="0" err="1">
                <a:ea typeface="ヒラギノ角ゴ Pro W3" pitchFamily="-84" charset="-128"/>
              </a:rPr>
              <a:t>Haddi</a:t>
            </a:r>
            <a:r>
              <a:rPr lang="en-US" sz="2400" b="1" dirty="0">
                <a:ea typeface="ヒラギノ角ゴ Pro W3" pitchFamily="-84" charset="-128"/>
              </a:rPr>
              <a:t>, </a:t>
            </a:r>
            <a:r>
              <a:rPr lang="en-US" sz="2400" b="1" dirty="0" err="1">
                <a:ea typeface="ヒラギノ角ゴ Pro W3" pitchFamily="-84" charset="-128"/>
              </a:rPr>
              <a:t>Enflasyon</a:t>
            </a:r>
            <a:endParaRPr lang="en-US" sz="2400" b="1" dirty="0">
              <a:ea typeface="ヒラギノ角ゴ Pro W3" pitchFamily="-84" charset="-128"/>
            </a:endParaRPr>
          </a:p>
          <a:p>
            <a:pPr marL="0" indent="0" eaLnBrk="1" hangingPunct="1">
              <a:buFontTx/>
              <a:buNone/>
              <a:defRPr/>
            </a:pPr>
            <a:endParaRPr lang="en-US" sz="2400" kern="0" dirty="0">
              <a:ea typeface="ヒラギノ角ゴ Pro W3" pitchFamily="-84" charset="-128"/>
            </a:endParaRPr>
          </a:p>
        </p:txBody>
      </p:sp>
    </p:spTree>
  </p:cSld>
  <p:clrMapOvr>
    <a:masterClrMapping/>
  </p:clrMapOvr>
  <p:transition>
    <p:strips dir="l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en-US" dirty="0">
                <a:ea typeface="ヒラギノ角ゴ Pro W3" pitchFamily="-84" charset="-128"/>
              </a:rPr>
              <a:t>Phillips </a:t>
            </a:r>
            <a:r>
              <a:rPr lang="en-US" dirty="0" err="1">
                <a:ea typeface="ヒラギノ角ゴ Pro W3" pitchFamily="-84" charset="-128"/>
              </a:rPr>
              <a:t>Eğrisi</a:t>
            </a:r>
            <a:r>
              <a:rPr lang="en-US" dirty="0">
                <a:ea typeface="ヒラギノ角ゴ Pro W3" pitchFamily="-84" charset="-128"/>
              </a:rPr>
              <a:t>, </a:t>
            </a:r>
            <a:r>
              <a:rPr lang="en-US" dirty="0" err="1">
                <a:ea typeface="ヒラギノ角ゴ Pro W3" pitchFamily="-84" charset="-128"/>
              </a:rPr>
              <a:t>Doğal</a:t>
            </a:r>
            <a:r>
              <a:rPr lang="en-US" dirty="0">
                <a:ea typeface="ヒラギノ角ゴ Pro W3" pitchFamily="-84" charset="-128"/>
              </a:rPr>
              <a:t> </a:t>
            </a:r>
            <a:r>
              <a:rPr lang="en-US" dirty="0" err="1">
                <a:ea typeface="ヒラギノ角ゴ Pro W3" pitchFamily="-84" charset="-128"/>
              </a:rPr>
              <a:t>İşsizlik</a:t>
            </a:r>
            <a:r>
              <a:rPr lang="en-US" dirty="0">
                <a:ea typeface="ヒラギノ角ゴ Pro W3" pitchFamily="-84" charset="-128"/>
              </a:rPr>
              <a:t> </a:t>
            </a:r>
            <a:r>
              <a:rPr lang="en-US" dirty="0" err="1">
                <a:ea typeface="ヒラギノ角ゴ Pro W3" pitchFamily="-84" charset="-128"/>
              </a:rPr>
              <a:t>Haddi</a:t>
            </a:r>
            <a:r>
              <a:rPr lang="en-US" dirty="0">
                <a:ea typeface="ヒラギノ角ゴ Pro W3" pitchFamily="-84" charset="-128"/>
              </a:rPr>
              <a:t>, </a:t>
            </a:r>
            <a:r>
              <a:rPr lang="en-US" dirty="0" err="1">
                <a:ea typeface="ヒラギノ角ゴ Pro W3" pitchFamily="-84" charset="-128"/>
              </a:rPr>
              <a:t>Enflasyon</a:t>
            </a:r>
            <a:endParaRPr lang="en-US" dirty="0">
              <a:ea typeface="ヒラギノ角ゴ Pro W3" pitchFamily="-84" charset="-128"/>
            </a:endParaRP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525"/>
              </a:spcBef>
            </a:pPr>
            <a:r>
              <a:rPr lang="en-US" sz="2400" dirty="0">
                <a:ea typeface="ヒラギノ角ゴ Pro W3" pitchFamily="-84" charset="-128"/>
              </a:rPr>
              <a:t>1958. A.W. Phillips - </a:t>
            </a:r>
            <a:r>
              <a:rPr lang="en-US" sz="2400" dirty="0" err="1">
                <a:ea typeface="ヒラギノ角ゴ Pro W3" pitchFamily="-84" charset="-128"/>
              </a:rPr>
              <a:t>enflasyon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ve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işsizlik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arasında</a:t>
            </a:r>
            <a:r>
              <a:rPr lang="en-US" sz="2400" dirty="0">
                <a:ea typeface="ヒラギノ角ゴ Pro W3" pitchFamily="-84" charset="-128"/>
              </a:rPr>
              <a:t> negative </a:t>
            </a:r>
            <a:r>
              <a:rPr lang="en-US" sz="2400" dirty="0" err="1">
                <a:ea typeface="ヒラギノ角ゴ Pro W3" pitchFamily="-84" charset="-128"/>
              </a:rPr>
              <a:t>bir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ilişki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bulgusu</a:t>
            </a:r>
            <a:r>
              <a:rPr lang="en-US" sz="2400" dirty="0">
                <a:ea typeface="ヒラギノ角ゴ Pro W3" pitchFamily="-84" charset="-128"/>
              </a:rPr>
              <a:t>.</a:t>
            </a:r>
          </a:p>
          <a:p>
            <a:pPr>
              <a:spcBef>
                <a:spcPts val="525"/>
              </a:spcBef>
            </a:pPr>
            <a:r>
              <a:rPr lang="en-US" sz="2400" dirty="0" err="1">
                <a:ea typeface="ヒラギノ角ゴ Pro W3" pitchFamily="-84" charset="-128"/>
              </a:rPr>
              <a:t>İki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yıl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sonra</a:t>
            </a:r>
            <a:r>
              <a:rPr lang="en-US" sz="2400" dirty="0">
                <a:ea typeface="ヒラギノ角ゴ Pro W3" pitchFamily="-84" charset="-128"/>
              </a:rPr>
              <a:t>, Paul Samuelson </a:t>
            </a:r>
            <a:r>
              <a:rPr lang="en-US" sz="2400" dirty="0" err="1">
                <a:ea typeface="ヒラギノ角ゴ Pro W3" pitchFamily="-84" charset="-128"/>
              </a:rPr>
              <a:t>ve</a:t>
            </a:r>
            <a:r>
              <a:rPr lang="en-US" sz="2400" dirty="0">
                <a:ea typeface="ヒラギノ角ゴ Pro W3" pitchFamily="-84" charset="-128"/>
              </a:rPr>
              <a:t> Robert Solow  </a:t>
            </a:r>
            <a:r>
              <a:rPr lang="en-US" sz="2400" dirty="0" err="1">
                <a:ea typeface="ヒラギノ角ゴ Pro W3" pitchFamily="-84" charset="-128"/>
              </a:rPr>
              <a:t>bu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ilişkiyi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b="1" dirty="0">
                <a:ea typeface="ヒラギノ角ゴ Pro W3" pitchFamily="-84" charset="-128"/>
              </a:rPr>
              <a:t>Phillips </a:t>
            </a:r>
            <a:r>
              <a:rPr lang="en-US" sz="2400" b="1" dirty="0" err="1">
                <a:ea typeface="ヒラギノ角ゴ Pro W3" pitchFamily="-84" charset="-128"/>
              </a:rPr>
              <a:t>eğrisi</a:t>
            </a:r>
            <a:r>
              <a:rPr lang="en-US" sz="2400" b="1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olarak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tanımladılar</a:t>
            </a:r>
            <a:r>
              <a:rPr lang="en-US" sz="2400" dirty="0">
                <a:ea typeface="ヒラギノ角ゴ Pro W3" pitchFamily="-84" charset="-128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70529902"/>
      </p:ext>
    </p:extLst>
  </p:cSld>
  <p:clrMapOvr>
    <a:masterClrMapping/>
  </p:clrMapOvr>
  <p:transition>
    <p:strips dir="l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0" dirty="0">
                <a:ea typeface="ヒラギノ角ゴ Pro W3" pitchFamily="-65" charset="-128"/>
              </a:rPr>
              <a:t>ABD 1900–1960</a:t>
            </a:r>
          </a:p>
        </p:txBody>
      </p:sp>
      <p:pic>
        <p:nvPicPr>
          <p:cNvPr id="16387" name="Picture 3" descr="fig08_01.gi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887" y="1143000"/>
            <a:ext cx="6448425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6351230"/>
      </p:ext>
    </p:extLst>
  </p:cSld>
  <p:clrMapOvr>
    <a:masterClrMapping/>
  </p:clrMapOvr>
  <p:transition>
    <p:strips dir="l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en-US" dirty="0">
                <a:ea typeface="ヒラギノ角ゴ Pro W3" pitchFamily="-84" charset="-128"/>
              </a:rPr>
              <a:t>Phillips </a:t>
            </a:r>
            <a:r>
              <a:rPr lang="en-US" dirty="0" err="1">
                <a:ea typeface="ヒラギノ角ゴ Pro W3" pitchFamily="-84" charset="-128"/>
              </a:rPr>
              <a:t>Eğrisi</a:t>
            </a:r>
            <a:r>
              <a:rPr lang="en-US" dirty="0">
                <a:ea typeface="ヒラギノ角ゴ Pro W3" pitchFamily="-84" charset="-128"/>
              </a:rPr>
              <a:t>, </a:t>
            </a:r>
            <a:r>
              <a:rPr lang="en-US" dirty="0" err="1">
                <a:ea typeface="ヒラギノ角ゴ Pro W3" pitchFamily="-84" charset="-128"/>
              </a:rPr>
              <a:t>Doğal</a:t>
            </a:r>
            <a:r>
              <a:rPr lang="en-US" dirty="0">
                <a:ea typeface="ヒラギノ角ゴ Pro W3" pitchFamily="-84" charset="-128"/>
              </a:rPr>
              <a:t> </a:t>
            </a:r>
            <a:r>
              <a:rPr lang="en-US" dirty="0" err="1">
                <a:ea typeface="ヒラギノ角ゴ Pro W3" pitchFamily="-84" charset="-128"/>
              </a:rPr>
              <a:t>İşsizlik</a:t>
            </a:r>
            <a:r>
              <a:rPr lang="en-US" dirty="0">
                <a:ea typeface="ヒラギノ角ゴ Pro W3" pitchFamily="-84" charset="-128"/>
              </a:rPr>
              <a:t> </a:t>
            </a:r>
            <a:r>
              <a:rPr lang="en-US" dirty="0" err="1">
                <a:ea typeface="ヒラギノ角ゴ Pro W3" pitchFamily="-84" charset="-128"/>
              </a:rPr>
              <a:t>Haddi</a:t>
            </a:r>
            <a:r>
              <a:rPr lang="en-US" dirty="0">
                <a:ea typeface="ヒラギノ角ゴ Pro W3" pitchFamily="-84" charset="-128"/>
              </a:rPr>
              <a:t>, </a:t>
            </a:r>
            <a:r>
              <a:rPr lang="en-US" dirty="0" err="1">
                <a:ea typeface="ヒラギノ角ゴ Pro W3" pitchFamily="-84" charset="-128"/>
              </a:rPr>
              <a:t>Enflasyon</a:t>
            </a:r>
            <a:endParaRPr lang="en-US" dirty="0">
              <a:ea typeface="ヒラギノ角ゴ Pro W3" pitchFamily="-84" charset="-128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81000" y="1524000"/>
                <a:ext cx="8001000" cy="4038599"/>
              </a:xfrm>
            </p:spPr>
            <p:txBody>
              <a:bodyPr/>
              <a:lstStyle/>
              <a:p>
                <a:pPr>
                  <a:spcBef>
                    <a:spcPts val="525"/>
                  </a:spcBef>
                </a:pPr>
                <a:r>
                  <a:rPr lang="en-US" sz="2400" dirty="0">
                    <a:ea typeface="ヒラギノ角ゴ Pro W3" pitchFamily="-84" charset="-128"/>
                  </a:rPr>
                  <a:t> </a:t>
                </a:r>
                <a:r>
                  <a:rPr lang="el-GR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π</a:t>
                </a:r>
                <a:r>
                  <a:rPr lang="en-US" i="1" baseline="30000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e</a:t>
                </a:r>
                <a:r>
                  <a:rPr lang="en-US" dirty="0">
                    <a:ea typeface="ヒラギノ角ゴ Pro W3" pitchFamily="-84" charset="-128"/>
                  </a:rPr>
                  <a:t> </a:t>
                </a:r>
                <a:r>
                  <a:rPr lang="en-US" sz="2400" dirty="0" err="1">
                    <a:ea typeface="ヒラギノ角ゴ Pro W3" pitchFamily="-84" charset="-128"/>
                  </a:rPr>
                  <a:t>en</a:t>
                </a:r>
                <a:r>
                  <a:rPr lang="en-US" sz="2400" dirty="0">
                    <a:ea typeface="ヒラギノ角ゴ Pro W3" pitchFamily="-84" charset="-128"/>
                  </a:rPr>
                  <a:t> </a:t>
                </a:r>
                <a:r>
                  <a:rPr lang="en-US" sz="2400" dirty="0" err="1">
                    <a:ea typeface="ヒラギノ角ゴ Pro W3" pitchFamily="-84" charset="-128"/>
                  </a:rPr>
                  <a:t>yakın</a:t>
                </a:r>
                <a:r>
                  <a:rPr lang="en-US" sz="2400" dirty="0">
                    <a:ea typeface="ヒラギノ角ゴ Pro W3" pitchFamily="-84" charset="-128"/>
                  </a:rPr>
                  <a:t> </a:t>
                </a:r>
                <a:r>
                  <a:rPr lang="en-US" sz="2400" dirty="0" err="1">
                    <a:ea typeface="ヒラギノ角ゴ Pro W3" pitchFamily="-84" charset="-128"/>
                  </a:rPr>
                  <a:t>tahmini</a:t>
                </a:r>
                <a:r>
                  <a:rPr lang="en-US" sz="2400" dirty="0">
                    <a:ea typeface="ヒラギノ角ゴ Pro W3" pitchFamily="-84" charset="-128"/>
                  </a:rPr>
                  <a:t> </a:t>
                </a:r>
                <a:r>
                  <a:rPr lang="en-US" sz="2400" dirty="0" err="1">
                    <a:ea typeface="ヒラギノ角ゴ Pro W3" pitchFamily="-84" charset="-128"/>
                  </a:rPr>
                  <a:t>değeri</a:t>
                </a:r>
                <a:r>
                  <a:rPr lang="en-US" sz="2400" dirty="0">
                    <a:ea typeface="ヒラギノ角ゴ Pro W3" pitchFamily="-84" charset="-128"/>
                  </a:rPr>
                  <a:t> </a:t>
                </a:r>
                <a:r>
                  <a:rPr lang="el-GR" sz="2400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π</a:t>
                </a:r>
                <a:r>
                  <a:rPr lang="en-US" sz="2400" i="1" baseline="-25000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t-</a:t>
                </a:r>
                <a:r>
                  <a:rPr lang="en-US" sz="2400" baseline="-25000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1</a:t>
                </a:r>
                <a:r>
                  <a:rPr lang="en-US" sz="2400" dirty="0">
                    <a:ea typeface="ヒラギノ角ゴ Pro W3" pitchFamily="-84" charset="-128"/>
                  </a:rPr>
                  <a:t>, </a:t>
                </a:r>
              </a:p>
              <a:p>
                <a:pPr>
                  <a:spcBef>
                    <a:spcPts val="525"/>
                  </a:spcBef>
                </a:pPr>
                <a:endParaRPr lang="en-US" sz="2400" dirty="0">
                  <a:ea typeface="ヒラギノ角ゴ Pro W3" pitchFamily="-84" charset="-128"/>
                </a:endParaRPr>
              </a:p>
              <a:p>
                <a:pPr marL="0" indent="0" algn="ctr">
                  <a:spcBef>
                    <a:spcPts val="525"/>
                  </a:spcBef>
                  <a:buNone/>
                </a:pPr>
                <a:r>
                  <a:rPr lang="en-US" i="1" dirty="0" err="1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u</a:t>
                </a:r>
                <a:r>
                  <a:rPr lang="en-US" i="1" baseline="-25000" dirty="0" err="1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t</a:t>
                </a:r>
                <a:r>
                  <a:rPr lang="en-US" i="1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 &lt; u</a:t>
                </a:r>
                <a:r>
                  <a:rPr lang="en-US" i="1" baseline="-25000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n</a:t>
                </a:r>
                <a:r>
                  <a:rPr lang="en-US" i="1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groupChr>
                      <m:groupChrPr>
                        <m:chr m:val="⇒"/>
                        <m:vertJc m:val="bot"/>
                        <m:ctrlPr>
                          <a:rPr lang="en-US" i="1" dirty="0" smtClean="0">
                            <a:latin typeface="Cambria Math" panose="02040503050406030204" pitchFamily="18" charset="0"/>
                            <a:ea typeface="ヒラギノ角ゴ Pro W3" pitchFamily="-84" charset="-128"/>
                            <a:sym typeface="Wingdings" panose="05000000000000000000" pitchFamily="2" charset="2"/>
                          </a:rPr>
                        </m:ctrlPr>
                      </m:groupChrPr>
                      <m:e>
                        <m:r>
                          <a:rPr lang="en-US" b="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ヒラギノ角ゴ Pro W3" pitchFamily="-84" charset="-128"/>
                            <a:sym typeface="Wingdings" panose="05000000000000000000" pitchFamily="2" charset="2"/>
                          </a:rPr>
                          <m:t>𝑥</m:t>
                        </m:r>
                      </m:e>
                    </m:groupChr>
                  </m:oMath>
                </a14:m>
                <a:r>
                  <a:rPr lang="en-US" sz="2400" dirty="0">
                    <a:ea typeface="ヒラギノ角ゴ Pro W3" pitchFamily="-84" charset="-128"/>
                    <a:sym typeface="Wingdings" panose="05000000000000000000" pitchFamily="2" charset="2"/>
                  </a:rPr>
                  <a:t> </a:t>
                </a:r>
                <a:r>
                  <a:rPr lang="el-GR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π</a:t>
                </a:r>
                <a:r>
                  <a:rPr lang="en-US" sz="2400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 &gt; </a:t>
                </a:r>
                <a:r>
                  <a:rPr lang="el-GR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π</a:t>
                </a:r>
                <a:r>
                  <a:rPr lang="en-US" i="1" baseline="-25000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t-</a:t>
                </a:r>
                <a:r>
                  <a:rPr lang="en-US" baseline="-25000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1</a:t>
                </a:r>
              </a:p>
              <a:p>
                <a:pPr marL="0" indent="0" algn="ctr">
                  <a:spcBef>
                    <a:spcPts val="525"/>
                  </a:spcBef>
                  <a:buNone/>
                </a:pPr>
                <a:r>
                  <a:rPr lang="en-US" i="1" dirty="0" err="1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u</a:t>
                </a:r>
                <a:r>
                  <a:rPr lang="en-US" i="1" baseline="-25000" dirty="0" err="1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t</a:t>
                </a:r>
                <a:r>
                  <a:rPr lang="en-US" i="1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 &gt; u</a:t>
                </a:r>
                <a:r>
                  <a:rPr lang="en-US" i="1" baseline="-25000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n</a:t>
                </a:r>
                <a:r>
                  <a:rPr lang="en-US" i="1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groupChr>
                      <m:groupChrPr>
                        <m:chr m:val="⇒"/>
                        <m:vertJc m:val="bot"/>
                        <m:ctrlPr>
                          <a:rPr lang="en-US" i="1" dirty="0">
                            <a:latin typeface="Cambria Math" panose="02040503050406030204" pitchFamily="18" charset="0"/>
                            <a:ea typeface="ヒラギノ角ゴ Pro W3" pitchFamily="-84" charset="-128"/>
                            <a:sym typeface="Wingdings" panose="05000000000000000000" pitchFamily="2" charset="2"/>
                          </a:rPr>
                        </m:ctrlPr>
                      </m:groupChrPr>
                      <m:e>
                        <m:r>
                          <a:rPr lang="en-US" i="1" dirty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ヒラギノ角ゴ Pro W3" pitchFamily="-84" charset="-128"/>
                            <a:sym typeface="Wingdings" panose="05000000000000000000" pitchFamily="2" charset="2"/>
                          </a:rPr>
                          <m:t>𝑥</m:t>
                        </m:r>
                      </m:e>
                    </m:groupChr>
                  </m:oMath>
                </a14:m>
                <a:r>
                  <a:rPr lang="en-US" sz="2400" dirty="0">
                    <a:ea typeface="ヒラギノ角ゴ Pro W3" pitchFamily="-84" charset="-128"/>
                    <a:sym typeface="Wingdings" panose="05000000000000000000" pitchFamily="2" charset="2"/>
                  </a:rPr>
                  <a:t> </a:t>
                </a:r>
                <a:r>
                  <a:rPr lang="el-GR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π</a:t>
                </a:r>
                <a:r>
                  <a:rPr lang="en-US" sz="2400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 &lt; </a:t>
                </a:r>
                <a:r>
                  <a:rPr lang="el-GR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π</a:t>
                </a:r>
                <a:r>
                  <a:rPr lang="en-US" i="1" baseline="-25000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t-</a:t>
                </a:r>
                <a:r>
                  <a:rPr lang="en-US" baseline="-25000" dirty="0">
                    <a:latin typeface="Times New Roman" panose="02020603050405020304" pitchFamily="18" charset="0"/>
                    <a:ea typeface="ヒラギノ角ゴ Pro W3" pitchFamily="-84" charset="-128"/>
                    <a:cs typeface="Times New Roman" panose="02020603050405020304" pitchFamily="18" charset="0"/>
                  </a:rPr>
                  <a:t>1</a:t>
                </a:r>
              </a:p>
              <a:p>
                <a:pPr>
                  <a:spcBef>
                    <a:spcPts val="1200"/>
                  </a:spcBef>
                </a:pPr>
                <a:r>
                  <a:rPr lang="en-US" sz="2400" dirty="0" err="1">
                    <a:ea typeface="ヒラギノ角ゴ Pro W3" pitchFamily="-84" charset="-128"/>
                    <a:cs typeface="Times New Roman" panose="02020603050405020304" pitchFamily="18" charset="0"/>
                    <a:sym typeface="Wingdings" panose="05000000000000000000" pitchFamily="2" charset="2"/>
                  </a:rPr>
                  <a:t>Doğal</a:t>
                </a:r>
                <a:r>
                  <a:rPr lang="en-US" sz="2400" dirty="0">
                    <a:ea typeface="ヒラギノ角ゴ Pro W3" pitchFamily="-84" charset="-128"/>
                    <a:cs typeface="Times New Roman" panose="02020603050405020304" pitchFamily="18" charset="0"/>
                    <a:sym typeface="Wingdings" panose="05000000000000000000" pitchFamily="2" charset="2"/>
                  </a:rPr>
                  <a:t> </a:t>
                </a:r>
                <a:r>
                  <a:rPr lang="en-US" sz="2400" dirty="0" err="1">
                    <a:ea typeface="ヒラギノ角ゴ Pro W3" pitchFamily="-84" charset="-128"/>
                    <a:cs typeface="Times New Roman" panose="02020603050405020304" pitchFamily="18" charset="0"/>
                    <a:sym typeface="Wingdings" panose="05000000000000000000" pitchFamily="2" charset="2"/>
                  </a:rPr>
                  <a:t>işsizlik</a:t>
                </a:r>
                <a:r>
                  <a:rPr lang="en-US" sz="2400" dirty="0">
                    <a:ea typeface="ヒラギノ角ゴ Pro W3" pitchFamily="-84" charset="-128"/>
                    <a:cs typeface="Times New Roman" panose="02020603050405020304" pitchFamily="18" charset="0"/>
                    <a:sym typeface="Wingdings" panose="05000000000000000000" pitchFamily="2" charset="2"/>
                  </a:rPr>
                  <a:t> </a:t>
                </a:r>
                <a:r>
                  <a:rPr lang="en-US" sz="2400" dirty="0" err="1">
                    <a:ea typeface="ヒラギノ角ゴ Pro W3" pitchFamily="-84" charset="-128"/>
                    <a:cs typeface="Times New Roman" panose="02020603050405020304" pitchFamily="18" charset="0"/>
                    <a:sym typeface="Wingdings" panose="05000000000000000000" pitchFamily="2" charset="2"/>
                  </a:rPr>
                  <a:t>haddi</a:t>
                </a:r>
                <a:r>
                  <a:rPr lang="en-US" sz="2400" dirty="0">
                    <a:ea typeface="ヒラギノ角ゴ Pro W3" pitchFamily="-84" charset="-128"/>
                    <a:cs typeface="Times New Roman" panose="02020603050405020304" pitchFamily="18" charset="0"/>
                    <a:sym typeface="Wingdings" panose="05000000000000000000" pitchFamily="2" charset="2"/>
                  </a:rPr>
                  <a:t> </a:t>
                </a:r>
                <a:r>
                  <a:rPr lang="en-US" sz="2400" dirty="0" err="1">
                    <a:ea typeface="ヒラギノ角ゴ Pro W3" pitchFamily="-84" charset="-128"/>
                    <a:cs typeface="Times New Roman" panose="02020603050405020304" pitchFamily="18" charset="0"/>
                    <a:sym typeface="Wingdings" panose="05000000000000000000" pitchFamily="2" charset="2"/>
                  </a:rPr>
                  <a:t>aynı</a:t>
                </a:r>
                <a:r>
                  <a:rPr lang="en-US" sz="2400" dirty="0">
                    <a:ea typeface="ヒラギノ角ゴ Pro W3" pitchFamily="-84" charset="-128"/>
                    <a:cs typeface="Times New Roman" panose="02020603050405020304" pitchFamily="18" charset="0"/>
                    <a:sym typeface="Wingdings" panose="05000000000000000000" pitchFamily="2" charset="2"/>
                  </a:rPr>
                  <a:t> </a:t>
                </a:r>
                <a:r>
                  <a:rPr lang="en-US" sz="2400" dirty="0" err="1">
                    <a:ea typeface="ヒラギノ角ゴ Pro W3" pitchFamily="-84" charset="-128"/>
                    <a:cs typeface="Times New Roman" panose="02020603050405020304" pitchFamily="18" charset="0"/>
                    <a:sym typeface="Wingdings" panose="05000000000000000000" pitchFamily="2" charset="2"/>
                  </a:rPr>
                  <a:t>zamanda</a:t>
                </a:r>
                <a:r>
                  <a:rPr lang="en-US" sz="2400" dirty="0">
                    <a:ea typeface="ヒラギノ角ゴ Pro W3" pitchFamily="-84" charset="-128"/>
                    <a:cs typeface="Times New Roman" panose="02020603050405020304" pitchFamily="18" charset="0"/>
                    <a:sym typeface="Wingdings" panose="05000000000000000000" pitchFamily="2" charset="2"/>
                  </a:rPr>
                  <a:t> </a:t>
                </a:r>
                <a:r>
                  <a:rPr lang="en-US" sz="2400" b="1" dirty="0" err="1">
                    <a:ea typeface="ヒラギノ角ゴ Pro W3" pitchFamily="-84" charset="-128"/>
                    <a:cs typeface="Times New Roman" panose="02020603050405020304" pitchFamily="18" charset="0"/>
                    <a:sym typeface="Wingdings" panose="05000000000000000000" pitchFamily="2" charset="2"/>
                  </a:rPr>
                  <a:t>enflasyonu</a:t>
                </a:r>
                <a:r>
                  <a:rPr lang="en-US" sz="2400" b="1" dirty="0">
                    <a:ea typeface="ヒラギノ角ゴ Pro W3" pitchFamily="-84" charset="-128"/>
                    <a:cs typeface="Times New Roman" panose="02020603050405020304" pitchFamily="18" charset="0"/>
                    <a:sym typeface="Wingdings" panose="05000000000000000000" pitchFamily="2" charset="2"/>
                  </a:rPr>
                  <a:t> </a:t>
                </a:r>
                <a:r>
                  <a:rPr lang="en-US" sz="2400" b="1" dirty="0" err="1">
                    <a:ea typeface="ヒラギノ角ゴ Pro W3" pitchFamily="-84" charset="-128"/>
                    <a:cs typeface="Times New Roman" panose="02020603050405020304" pitchFamily="18" charset="0"/>
                    <a:sym typeface="Wingdings" panose="05000000000000000000" pitchFamily="2" charset="2"/>
                  </a:rPr>
                  <a:t>hızlandırmayan</a:t>
                </a:r>
                <a:r>
                  <a:rPr lang="en-US" sz="2400" b="1" dirty="0">
                    <a:ea typeface="ヒラギノ角ゴ Pro W3" pitchFamily="-84" charset="-128"/>
                    <a:cs typeface="Times New Roman" panose="02020603050405020304" pitchFamily="18" charset="0"/>
                    <a:sym typeface="Wingdings" panose="05000000000000000000" pitchFamily="2" charset="2"/>
                  </a:rPr>
                  <a:t> </a:t>
                </a:r>
                <a:r>
                  <a:rPr lang="en-US" sz="2400" b="1" dirty="0" err="1">
                    <a:ea typeface="ヒラギノ角ゴ Pro W3" pitchFamily="-84" charset="-128"/>
                    <a:cs typeface="Times New Roman" panose="02020603050405020304" pitchFamily="18" charset="0"/>
                    <a:sym typeface="Wingdings" panose="05000000000000000000" pitchFamily="2" charset="2"/>
                  </a:rPr>
                  <a:t>işsizlik</a:t>
                </a:r>
                <a:r>
                  <a:rPr lang="en-US" sz="2400" b="1" dirty="0">
                    <a:ea typeface="ヒラギノ角ゴ Pro W3" pitchFamily="-84" charset="-128"/>
                    <a:cs typeface="Times New Roman" panose="02020603050405020304" pitchFamily="18" charset="0"/>
                    <a:sym typeface="Wingdings" panose="05000000000000000000" pitchFamily="2" charset="2"/>
                  </a:rPr>
                  <a:t> </a:t>
                </a:r>
                <a:r>
                  <a:rPr lang="en-US" sz="2400" b="1" dirty="0" err="1">
                    <a:ea typeface="ヒラギノ角ゴ Pro W3" pitchFamily="-84" charset="-128"/>
                    <a:cs typeface="Times New Roman" panose="02020603050405020304" pitchFamily="18" charset="0"/>
                    <a:sym typeface="Wingdings" panose="05000000000000000000" pitchFamily="2" charset="2"/>
                  </a:rPr>
                  <a:t>haddi</a:t>
                </a:r>
                <a:r>
                  <a:rPr lang="en-US" sz="2400" b="1" dirty="0">
                    <a:ea typeface="ヒラギノ角ゴ Pro W3" pitchFamily="-84" charset="-128"/>
                    <a:cs typeface="Times New Roman" panose="02020603050405020304" pitchFamily="18" charset="0"/>
                    <a:sym typeface="Wingdings" panose="05000000000000000000" pitchFamily="2" charset="2"/>
                  </a:rPr>
                  <a:t> </a:t>
                </a:r>
                <a:r>
                  <a:rPr lang="en-US" sz="2400" dirty="0" err="1">
                    <a:ea typeface="ヒラギノ角ゴ Pro W3" pitchFamily="-84" charset="-128"/>
                    <a:cs typeface="Times New Roman" panose="02020603050405020304" pitchFamily="18" charset="0"/>
                    <a:sym typeface="Wingdings" panose="05000000000000000000" pitchFamily="2" charset="2"/>
                  </a:rPr>
                  <a:t>olarak</a:t>
                </a:r>
                <a:r>
                  <a:rPr lang="en-US" sz="2400" dirty="0">
                    <a:ea typeface="ヒラギノ角ゴ Pro W3" pitchFamily="-84" charset="-128"/>
                    <a:cs typeface="Times New Roman" panose="02020603050405020304" pitchFamily="18" charset="0"/>
                    <a:sym typeface="Wingdings" panose="05000000000000000000" pitchFamily="2" charset="2"/>
                  </a:rPr>
                  <a:t> da </a:t>
                </a:r>
                <a:r>
                  <a:rPr lang="en-US" sz="2400" dirty="0" err="1">
                    <a:ea typeface="ヒラギノ角ゴ Pro W3" pitchFamily="-84" charset="-128"/>
                    <a:cs typeface="Times New Roman" panose="02020603050405020304" pitchFamily="18" charset="0"/>
                    <a:sym typeface="Wingdings" panose="05000000000000000000" pitchFamily="2" charset="2"/>
                  </a:rPr>
                  <a:t>adlandırılıyor</a:t>
                </a:r>
                <a:r>
                  <a:rPr lang="en-US" sz="2400" b="1" dirty="0">
                    <a:ea typeface="ヒラギノ角ゴ Pro W3" pitchFamily="-84" charset="-128"/>
                    <a:cs typeface="Times New Roman" panose="02020603050405020304" pitchFamily="18" charset="0"/>
                    <a:sym typeface="Wingdings" panose="05000000000000000000" pitchFamily="2" charset="2"/>
                  </a:rPr>
                  <a:t> (NAIRU</a:t>
                </a:r>
                <a:r>
                  <a:rPr lang="en-US" sz="2400" dirty="0">
                    <a:ea typeface="ヒラギノ角ゴ Pro W3" pitchFamily="-84" charset="-128"/>
                    <a:cs typeface="Times New Roman" panose="02020603050405020304" pitchFamily="18" charset="0"/>
                    <a:sym typeface="Wingdings" panose="05000000000000000000" pitchFamily="2" charset="2"/>
                  </a:rPr>
                  <a:t>).</a:t>
                </a:r>
                <a:endParaRPr lang="en-US" sz="2400" baseline="-25000" dirty="0">
                  <a:ea typeface="ヒラギノ角ゴ Pro W3" pitchFamily="-84" charset="-128"/>
                  <a:sym typeface="Wingdings" panose="05000000000000000000" pitchFamily="2" charset="2"/>
                </a:endParaRPr>
              </a:p>
              <a:p>
                <a:pPr>
                  <a:spcBef>
                    <a:spcPts val="525"/>
                  </a:spcBef>
                </a:pPr>
                <a:endParaRPr lang="en-US" baseline="-25000" dirty="0">
                  <a:ea typeface="ヒラギノ角ゴ Pro W3" pitchFamily="-84" charset="-128"/>
                  <a:sym typeface="Wingdings" panose="05000000000000000000" pitchFamily="2" charset="2"/>
                </a:endParaRPr>
              </a:p>
              <a:p>
                <a:pPr>
                  <a:spcBef>
                    <a:spcPts val="525"/>
                  </a:spcBef>
                </a:pPr>
                <a:endParaRPr lang="en-US" sz="2400" dirty="0">
                  <a:ea typeface="ヒラギノ角ゴ Pro W3" pitchFamily="-84" charset="-128"/>
                </a:endParaRPr>
              </a:p>
              <a:p>
                <a:pPr>
                  <a:spcBef>
                    <a:spcPts val="525"/>
                  </a:spcBef>
                </a:pPr>
                <a:endParaRPr lang="en-US" sz="2400" dirty="0">
                  <a:ea typeface="ヒラギノ角ゴ Pro W3" pitchFamily="-84" charset="-128"/>
                  <a:cs typeface="Times New Roman" panose="02020603050405020304" pitchFamily="18" charset="0"/>
                </a:endParaRPr>
              </a:p>
              <a:p>
                <a:pPr>
                  <a:spcBef>
                    <a:spcPts val="525"/>
                  </a:spcBef>
                </a:pPr>
                <a:endParaRPr lang="en-US" sz="2400" dirty="0">
                  <a:ea typeface="ヒラギノ角ゴ Pro W3" pitchFamily="-84" charset="-128"/>
                  <a:cs typeface="Times New Roman" panose="02020603050405020304" pitchFamily="18" charset="0"/>
                </a:endParaRPr>
              </a:p>
              <a:p>
                <a:pPr>
                  <a:spcBef>
                    <a:spcPts val="525"/>
                  </a:spcBef>
                </a:pPr>
                <a:endParaRPr lang="en-US" sz="2400" dirty="0">
                  <a:ea typeface="ヒラギノ角ゴ Pro W3" pitchFamily="-84" charset="-128"/>
                  <a:cs typeface="Times New Roman" panose="02020603050405020304" pitchFamily="18" charset="0"/>
                </a:endParaRPr>
              </a:p>
              <a:p>
                <a:pPr>
                  <a:spcBef>
                    <a:spcPts val="525"/>
                  </a:spcBef>
                </a:pPr>
                <a:endParaRPr lang="en-US" sz="2400" dirty="0">
                  <a:ea typeface="ヒラギノ角ゴ Pro W3" pitchFamily="-84" charset="-128"/>
                  <a:cs typeface="Times New Roman" panose="02020603050405020304" pitchFamily="18" charset="0"/>
                </a:endParaRPr>
              </a:p>
              <a:p>
                <a:pPr>
                  <a:spcBef>
                    <a:spcPts val="525"/>
                  </a:spcBef>
                </a:pPr>
                <a:endParaRPr lang="en-US" sz="2400" dirty="0">
                  <a:ea typeface="ヒラギノ角ゴ Pro W3" pitchFamily="-84" charset="-128"/>
                  <a:cs typeface="Times New Roman" panose="02020603050405020304" pitchFamily="18" charset="0"/>
                </a:endParaRPr>
              </a:p>
              <a:p>
                <a:pPr>
                  <a:spcBef>
                    <a:spcPts val="525"/>
                  </a:spcBef>
                </a:pPr>
                <a:endParaRPr lang="en-US" sz="2400" dirty="0">
                  <a:ea typeface="ヒラギノ角ゴ Pro W3" pitchFamily="-84" charset="-128"/>
                </a:endParaRPr>
              </a:p>
              <a:p>
                <a:pPr marL="339725" indent="-339725">
                  <a:spcBef>
                    <a:spcPts val="525"/>
                  </a:spcBef>
                </a:pPr>
                <a:endParaRPr lang="en-US" sz="2400" i="1" dirty="0">
                  <a:ea typeface="ヒラギノ角ゴ Pro W3" pitchFamily="-84" charset="-128"/>
                </a:endParaRPr>
              </a:p>
              <a:p>
                <a:pPr marL="0" indent="0">
                  <a:spcBef>
                    <a:spcPts val="525"/>
                  </a:spcBef>
                  <a:buNone/>
                </a:pPr>
                <a:endParaRPr lang="en-US" sz="2400" dirty="0">
                  <a:ea typeface="ヒラギノ角ゴ Pro W3" pitchFamily="-84" charset="-128"/>
                </a:endParaRPr>
              </a:p>
            </p:txBody>
          </p:sp>
        </mc:Choice>
        <mc:Fallback>
          <p:sp>
            <p:nvSpPr>
              <p:cNvPr id="6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1000" y="1524000"/>
                <a:ext cx="8001000" cy="4038599"/>
              </a:xfrm>
              <a:blipFill>
                <a:blip r:embed="rId2"/>
                <a:stretch>
                  <a:fillRect l="-2219" t="-2830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7" descr="eq08_10.g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133600"/>
            <a:ext cx="7543800" cy="31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9394345"/>
      </p:ext>
    </p:extLst>
  </p:cSld>
  <p:clrMapOvr>
    <a:masterClrMapping/>
  </p:clrMapOvr>
  <p:transition>
    <p:strips dir="l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ea typeface="ヒラギノ角ゴ Pro W3" pitchFamily="-65" charset="-128"/>
              </a:rPr>
              <a:t>AB </a:t>
            </a:r>
            <a:r>
              <a:rPr lang="en-US" sz="2800" dirty="0" err="1">
                <a:ea typeface="ヒラギノ角ゴ Pro W3" pitchFamily="-65" charset="-128"/>
              </a:rPr>
              <a:t>Ülkelerindeki</a:t>
            </a:r>
            <a:r>
              <a:rPr lang="en-US" sz="2800" dirty="0">
                <a:ea typeface="ヒラギノ角ゴ Pro W3" pitchFamily="-65" charset="-128"/>
              </a:rPr>
              <a:t> </a:t>
            </a:r>
            <a:r>
              <a:rPr lang="en-US" sz="2800" dirty="0" err="1">
                <a:ea typeface="ヒラギノ角ゴ Pro W3" pitchFamily="-65" charset="-128"/>
              </a:rPr>
              <a:t>Yüksek</a:t>
            </a:r>
            <a:r>
              <a:rPr lang="en-US" sz="2800" dirty="0">
                <a:ea typeface="ヒラギノ角ゴ Pro W3" pitchFamily="-65" charset="-128"/>
              </a:rPr>
              <a:t> </a:t>
            </a:r>
            <a:r>
              <a:rPr lang="en-US" sz="2800" dirty="0" err="1">
                <a:ea typeface="ヒラギノ角ゴ Pro W3" pitchFamily="-65" charset="-128"/>
              </a:rPr>
              <a:t>İşsizlik</a:t>
            </a:r>
            <a:r>
              <a:rPr lang="en-US" sz="2800" dirty="0">
                <a:ea typeface="ヒラギノ角ゴ Pro W3" pitchFamily="-65" charset="-128"/>
              </a:rPr>
              <a:t> </a:t>
            </a:r>
            <a:r>
              <a:rPr lang="en-US" sz="2800" dirty="0" err="1">
                <a:ea typeface="ヒラギノ角ゴ Pro W3" pitchFamily="-65" charset="-128"/>
              </a:rPr>
              <a:t>Oranları</a:t>
            </a:r>
            <a:r>
              <a:rPr lang="en-US" sz="2800" dirty="0">
                <a:ea typeface="ヒラギノ角ゴ Pro W3" pitchFamily="-65" charset="-128"/>
              </a:rPr>
              <a:t> </a:t>
            </a:r>
            <a:r>
              <a:rPr lang="en-US" sz="2800" dirty="0" err="1">
                <a:ea typeface="ヒラギノ角ゴ Pro W3" pitchFamily="-65" charset="-128"/>
              </a:rPr>
              <a:t>Nasıl</a:t>
            </a:r>
            <a:r>
              <a:rPr lang="en-US" sz="2800" dirty="0">
                <a:ea typeface="ヒラギノ角ゴ Pro W3" pitchFamily="-65" charset="-128"/>
              </a:rPr>
              <a:t> </a:t>
            </a:r>
            <a:r>
              <a:rPr lang="en-US" sz="2800" dirty="0" err="1">
                <a:ea typeface="ヒラギノ角ゴ Pro W3" pitchFamily="-65" charset="-128"/>
              </a:rPr>
              <a:t>Açıklanıyor</a:t>
            </a:r>
            <a:r>
              <a:rPr lang="en-US" sz="2800" dirty="0">
                <a:ea typeface="ヒラギノ角ゴ Pro W3" pitchFamily="-65" charset="-128"/>
              </a:rPr>
              <a:t>?</a:t>
            </a:r>
          </a:p>
        </p:txBody>
      </p:sp>
      <p:pic>
        <p:nvPicPr>
          <p:cNvPr id="25603" name="Content Placeholder 3" descr="figure01.gif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178" r="-3178"/>
          <a:stretch>
            <a:fillRect/>
          </a:stretch>
        </p:blipFill>
        <p:spPr>
          <a:xfrm>
            <a:off x="914400" y="1905000"/>
            <a:ext cx="7543800" cy="4183063"/>
          </a:xfrm>
        </p:spPr>
      </p:pic>
      <p:sp>
        <p:nvSpPr>
          <p:cNvPr id="25604" name="TextBox 4"/>
          <p:cNvSpPr txBox="1">
            <a:spLocks noChangeArrowheads="1"/>
          </p:cNvSpPr>
          <p:nvPr/>
        </p:nvSpPr>
        <p:spPr bwMode="auto">
          <a:xfrm>
            <a:off x="495300" y="1517696"/>
            <a:ext cx="8229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9pPr>
          </a:lstStyle>
          <a:p>
            <a:r>
              <a:rPr lang="en-US" sz="1800" b="1" dirty="0">
                <a:latin typeface="Verdana" panose="020B0604030504040204" pitchFamily="34" charset="0"/>
              </a:rPr>
              <a:t>Figure 1  </a:t>
            </a:r>
            <a:r>
              <a:rPr lang="en-US" sz="1800" dirty="0">
                <a:latin typeface="Verdana" panose="020B0604030504040204" pitchFamily="34" charset="0"/>
              </a:rPr>
              <a:t>Unemployment Rates in 15 European Countries, 2006</a:t>
            </a:r>
          </a:p>
        </p:txBody>
      </p:sp>
    </p:spTree>
    <p:extLst>
      <p:ext uri="{BB962C8B-B14F-4D97-AF65-F5344CB8AC3E}">
        <p14:creationId xmlns:p14="http://schemas.microsoft.com/office/powerpoint/2010/main" val="3232881007"/>
      </p:ext>
    </p:extLst>
  </p:cSld>
  <p:clrMapOvr>
    <a:masterClrMapping/>
  </p:clrMapOvr>
  <p:transition>
    <p:strips dir="l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ea typeface="ヒラギノ角ゴ Pro W3" pitchFamily="-65" charset="-128"/>
              </a:rPr>
              <a:t>AB </a:t>
            </a:r>
            <a:r>
              <a:rPr lang="en-US" sz="2800" dirty="0" err="1">
                <a:ea typeface="ヒラギノ角ゴ Pro W3" pitchFamily="-65" charset="-128"/>
              </a:rPr>
              <a:t>Ülkelerindeki</a:t>
            </a:r>
            <a:r>
              <a:rPr lang="en-US" sz="2800" dirty="0">
                <a:ea typeface="ヒラギノ角ゴ Pro W3" pitchFamily="-65" charset="-128"/>
              </a:rPr>
              <a:t> </a:t>
            </a:r>
            <a:r>
              <a:rPr lang="en-US" sz="2800" dirty="0" err="1">
                <a:ea typeface="ヒラギノ角ゴ Pro W3" pitchFamily="-65" charset="-128"/>
              </a:rPr>
              <a:t>Yüksek</a:t>
            </a:r>
            <a:r>
              <a:rPr lang="en-US" sz="2800" dirty="0">
                <a:ea typeface="ヒラギノ角ゴ Pro W3" pitchFamily="-65" charset="-128"/>
              </a:rPr>
              <a:t> </a:t>
            </a:r>
            <a:r>
              <a:rPr lang="en-US" sz="2800" dirty="0" err="1">
                <a:ea typeface="ヒラギノ角ゴ Pro W3" pitchFamily="-65" charset="-128"/>
              </a:rPr>
              <a:t>İşsizlik</a:t>
            </a:r>
            <a:r>
              <a:rPr lang="en-US" sz="2800" dirty="0">
                <a:ea typeface="ヒラギノ角ゴ Pro W3" pitchFamily="-65" charset="-128"/>
              </a:rPr>
              <a:t> </a:t>
            </a:r>
            <a:r>
              <a:rPr lang="en-US" sz="2800" dirty="0" err="1">
                <a:ea typeface="ヒラギノ角ゴ Pro W3" pitchFamily="-65" charset="-128"/>
              </a:rPr>
              <a:t>Oranları</a:t>
            </a:r>
            <a:r>
              <a:rPr lang="en-US" sz="2800" dirty="0">
                <a:ea typeface="ヒラギノ角ゴ Pro W3" pitchFamily="-65" charset="-128"/>
              </a:rPr>
              <a:t> </a:t>
            </a:r>
            <a:r>
              <a:rPr lang="en-US" sz="2800" dirty="0" err="1">
                <a:ea typeface="ヒラギノ角ゴ Pro W3" pitchFamily="-65" charset="-128"/>
              </a:rPr>
              <a:t>Nasıl</a:t>
            </a:r>
            <a:r>
              <a:rPr lang="en-US" sz="2800" dirty="0">
                <a:ea typeface="ヒラギノ角ゴ Pro W3" pitchFamily="-65" charset="-128"/>
              </a:rPr>
              <a:t> </a:t>
            </a:r>
            <a:r>
              <a:rPr lang="en-US" sz="2800" dirty="0" err="1">
                <a:ea typeface="ヒラギノ角ゴ Pro W3" pitchFamily="-65" charset="-128"/>
              </a:rPr>
              <a:t>Açıklanıyor</a:t>
            </a:r>
            <a:r>
              <a:rPr lang="en-US" sz="2800" dirty="0">
                <a:ea typeface="ヒラギノ角ゴ Pro W3" pitchFamily="-65" charset="-128"/>
              </a:rPr>
              <a:t>?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020854" cy="4406173"/>
          </a:xfrm>
        </p:spPr>
        <p:txBody>
          <a:bodyPr/>
          <a:lstStyle/>
          <a:p>
            <a:pPr>
              <a:spcBef>
                <a:spcPts val="525"/>
              </a:spcBef>
            </a:pPr>
            <a:r>
              <a:rPr lang="en-US" sz="2400" dirty="0" err="1">
                <a:ea typeface="ヒラギノ角ゴ Pro W3" pitchFamily="-84" charset="-128"/>
              </a:rPr>
              <a:t>Doğal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işsizlik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haddinin</a:t>
            </a:r>
            <a:r>
              <a:rPr lang="en-US" sz="2400" dirty="0">
                <a:ea typeface="ヒラギノ角ゴ Pro W3" pitchFamily="-84" charset="-128"/>
              </a:rPr>
              <a:t> 8 - 9% </a:t>
            </a:r>
            <a:r>
              <a:rPr lang="en-US" sz="2400" dirty="0" err="1">
                <a:ea typeface="ヒラギノ角ゴ Pro W3" pitchFamily="-84" charset="-128"/>
              </a:rPr>
              <a:t>düşmesi</a:t>
            </a:r>
            <a:r>
              <a:rPr lang="en-US" sz="2400" dirty="0">
                <a:ea typeface="ヒラギノ角ゴ Pro W3" pitchFamily="-84" charset="-128"/>
              </a:rPr>
              <a:t> 1990’lar </a:t>
            </a:r>
            <a:r>
              <a:rPr lang="en-US" sz="2400" dirty="0" err="1">
                <a:ea typeface="ヒラギノ角ゴ Pro W3" pitchFamily="-84" charset="-128"/>
              </a:rPr>
              <a:t>sonrası</a:t>
            </a:r>
            <a:r>
              <a:rPr lang="en-US" sz="2400" dirty="0">
                <a:ea typeface="ヒラギノ角ゴ Pro W3" pitchFamily="-84" charset="-128"/>
              </a:rPr>
              <a:t>:</a:t>
            </a:r>
          </a:p>
          <a:p>
            <a:pPr lvl="1">
              <a:spcBef>
                <a:spcPts val="525"/>
              </a:spcBef>
            </a:pPr>
            <a:r>
              <a:rPr lang="en-US" sz="2000" dirty="0" err="1">
                <a:ea typeface="ヒラギノ角ゴ Pro W3" pitchFamily="-84" charset="-128"/>
              </a:rPr>
              <a:t>Kurumsal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yapılar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piyasaların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katılığı</a:t>
            </a:r>
            <a:r>
              <a:rPr lang="en-US" sz="2000" dirty="0">
                <a:ea typeface="ヒラギノ角ゴ Pro W3" pitchFamily="-84" charset="-128"/>
              </a:rPr>
              <a:t>.</a:t>
            </a:r>
          </a:p>
          <a:p>
            <a:pPr lvl="1">
              <a:spcBef>
                <a:spcPts val="525"/>
              </a:spcBef>
            </a:pPr>
            <a:r>
              <a:rPr lang="en-US" sz="2000" dirty="0" err="1">
                <a:ea typeface="ヒラギノ角ゴ Pro W3" pitchFamily="-84" charset="-128"/>
              </a:rPr>
              <a:t>Kurumsal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yapı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işe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firmaların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arasındaki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ilişki</a:t>
            </a:r>
            <a:r>
              <a:rPr lang="en-US" sz="2000" dirty="0">
                <a:ea typeface="ヒラギノ角ゴ Pro W3" pitchFamily="-84" charset="-128"/>
              </a:rPr>
              <a:t>, </a:t>
            </a:r>
            <a:r>
              <a:rPr lang="en-US" sz="2000" dirty="0" err="1">
                <a:ea typeface="ヒラギノ角ゴ Pro W3" pitchFamily="-84" charset="-128"/>
              </a:rPr>
              <a:t>firmaların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yenid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durumlarda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uyum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sağlama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hızı</a:t>
            </a:r>
            <a:r>
              <a:rPr lang="en-US" sz="2000" dirty="0">
                <a:ea typeface="ヒラギノ角ゴ Pro W3" pitchFamily="-84" charset="-128"/>
              </a:rPr>
              <a:t>.</a:t>
            </a:r>
          </a:p>
          <a:p>
            <a:pPr>
              <a:spcBef>
                <a:spcPts val="525"/>
              </a:spcBef>
            </a:pPr>
            <a:r>
              <a:rPr lang="en-US" sz="2400" b="1" dirty="0" err="1">
                <a:ea typeface="ヒラギノ角ゴ Pro W3" pitchFamily="-84" charset="-128"/>
              </a:rPr>
              <a:t>Ücret</a:t>
            </a:r>
            <a:r>
              <a:rPr lang="en-US" sz="2400" b="1" dirty="0">
                <a:ea typeface="ヒラギノ角ゴ Pro W3" pitchFamily="-84" charset="-128"/>
              </a:rPr>
              <a:t> </a:t>
            </a:r>
            <a:r>
              <a:rPr lang="en-US" sz="2400" b="1" dirty="0" err="1">
                <a:ea typeface="ヒラギノ角ゴ Pro W3" pitchFamily="-84" charset="-128"/>
              </a:rPr>
              <a:t>endekleme</a:t>
            </a:r>
            <a:r>
              <a:rPr lang="en-US" sz="2400" b="1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enflasyon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gözetilerek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ücretlerde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artış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yapılması</a:t>
            </a: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r>
              <a:rPr lang="el-GR" sz="24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λ</a:t>
            </a:r>
            <a:r>
              <a:rPr lang="tr-TR" sz="24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400" dirty="0">
                <a:ea typeface="ヒラギノ角ゴ Pro W3" pitchFamily="-84" charset="-128"/>
              </a:rPr>
              <a:t>, </a:t>
            </a:r>
            <a:r>
              <a:rPr lang="en-US" sz="2400" dirty="0" err="1">
                <a:ea typeface="ヒラギノ角ゴ Pro W3" pitchFamily="-84" charset="-128"/>
              </a:rPr>
              <a:t>ücretlerin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endeksli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kısmı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olsun</a:t>
            </a:r>
            <a:r>
              <a:rPr lang="en-US" sz="2400" dirty="0">
                <a:ea typeface="ヒラギノ角ゴ Pro W3" pitchFamily="-84" charset="-128"/>
              </a:rPr>
              <a:t>. Nominal </a:t>
            </a:r>
            <a:r>
              <a:rPr lang="en-US" sz="2400" dirty="0" err="1">
                <a:ea typeface="ヒラギノ角ゴ Pro W3" pitchFamily="-84" charset="-128"/>
              </a:rPr>
              <a:t>ücretler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enflasyonu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izleyecektir</a:t>
            </a:r>
            <a:r>
              <a:rPr lang="en-US" sz="2400" dirty="0">
                <a:ea typeface="ヒラギノ角ゴ Pro W3" pitchFamily="-84" charset="-128"/>
              </a:rPr>
              <a:t>:</a:t>
            </a:r>
          </a:p>
          <a:p>
            <a:pPr>
              <a:spcBef>
                <a:spcPts val="525"/>
              </a:spcBef>
            </a:pPr>
            <a:endParaRPr lang="en-US" sz="2400" dirty="0">
              <a:ea typeface="ヒラギノ角ゴ Pro W3" pitchFamily="-84" charset="-128"/>
            </a:endParaRPr>
          </a:p>
          <a:p>
            <a:pPr lvl="1">
              <a:spcBef>
                <a:spcPts val="525"/>
              </a:spcBef>
            </a:pPr>
            <a:endParaRPr lang="en-US" sz="2000" dirty="0">
              <a:ea typeface="ヒラギノ角ゴ Pro W3" pitchFamily="-84" charset="-128"/>
            </a:endParaRPr>
          </a:p>
          <a:p>
            <a:pPr lvl="1">
              <a:spcBef>
                <a:spcPts val="525"/>
              </a:spcBef>
              <a:buNone/>
            </a:pPr>
            <a:endParaRPr lang="en-US" sz="2000" dirty="0">
              <a:ea typeface="ヒラギノ角ゴ Pro W3" pitchFamily="-84" charset="-128"/>
            </a:endParaRPr>
          </a:p>
          <a:p>
            <a:pPr marL="339725" indent="-339725">
              <a:spcBef>
                <a:spcPts val="525"/>
              </a:spcBef>
            </a:pPr>
            <a:endParaRPr lang="en-US" sz="2400" i="1" dirty="0">
              <a:ea typeface="ヒラギノ角ゴ Pro W3" pitchFamily="-84" charset="-128"/>
            </a:endParaRPr>
          </a:p>
          <a:p>
            <a:pPr marL="0" indent="0">
              <a:spcBef>
                <a:spcPts val="525"/>
              </a:spcBef>
              <a:buNone/>
            </a:pPr>
            <a:endParaRPr lang="en-US" sz="2400" dirty="0">
              <a:ea typeface="ヒラギノ角ゴ Pro W3" pitchFamily="-84" charset="-128"/>
            </a:endParaRPr>
          </a:p>
        </p:txBody>
      </p:sp>
      <p:pic>
        <p:nvPicPr>
          <p:cNvPr id="5" name="Picture 7" descr="eq08_11.gif">
            <a:extLst>
              <a:ext uri="{FF2B5EF4-FFF2-40B4-BE49-F238E27FC236}">
                <a16:creationId xmlns:a16="http://schemas.microsoft.com/office/drawing/2014/main" id="{8BBC2E24-B62F-B148-8098-DF7B385BFBE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212" y="5462957"/>
            <a:ext cx="83597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7691735"/>
      </p:ext>
    </p:extLst>
  </p:cSld>
  <p:clrMapOvr>
    <a:masterClrMapping/>
  </p:clrMapOvr>
  <p:transition>
    <p:strips dir="l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65" charset="-128"/>
              </a:rPr>
              <a:t>Ücret</a:t>
            </a:r>
            <a:r>
              <a:rPr lang="en-US" dirty="0">
                <a:ea typeface="ヒラギノ角ゴ Pro W3" pitchFamily="-65" charset="-128"/>
              </a:rPr>
              <a:t> </a:t>
            </a:r>
            <a:r>
              <a:rPr lang="en-US" dirty="0" err="1">
                <a:ea typeface="ヒラギノ角ゴ Pro W3" pitchFamily="-65" charset="-128"/>
              </a:rPr>
              <a:t>endeksleme</a:t>
            </a:r>
            <a:endParaRPr lang="en-US" dirty="0">
              <a:ea typeface="ヒラギノ角ゴ Pro W3" pitchFamily="-65" charset="-128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81000" y="1252292"/>
            <a:ext cx="8020854" cy="4406173"/>
          </a:xfrm>
        </p:spPr>
        <p:txBody>
          <a:bodyPr/>
          <a:lstStyle/>
          <a:p>
            <a:pPr>
              <a:spcBef>
                <a:spcPts val="525"/>
              </a:spcBef>
            </a:pP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l-GR" sz="24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λ</a:t>
            </a:r>
            <a:r>
              <a:rPr lang="en-US" sz="2400" dirty="0">
                <a:ea typeface="ヒラギノ角ゴ Pro W3" pitchFamily="-84" charset="-128"/>
              </a:rPr>
              <a:t>=0, </a:t>
            </a:r>
            <a:r>
              <a:rPr lang="en-US" sz="2400" dirty="0" err="1">
                <a:ea typeface="ヒラギノ角ゴ Pro W3" pitchFamily="-84" charset="-128"/>
              </a:rPr>
              <a:t>ise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denklem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nasıl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olur</a:t>
            </a:r>
            <a:r>
              <a:rPr lang="en-US" sz="2400" dirty="0">
                <a:ea typeface="ヒラギノ角ゴ Pro W3" pitchFamily="-84" charset="-128"/>
              </a:rPr>
              <a:t>?</a:t>
            </a:r>
          </a:p>
          <a:p>
            <a:pPr>
              <a:spcBef>
                <a:spcPts val="525"/>
              </a:spcBef>
            </a:pPr>
            <a:r>
              <a:rPr lang="el-GR" sz="24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λ</a:t>
            </a:r>
            <a:r>
              <a:rPr lang="en-US" sz="2400" dirty="0">
                <a:ea typeface="ヒラギノ角ゴ Pro W3" pitchFamily="-84" charset="-128"/>
              </a:rPr>
              <a:t>&gt;0, </a:t>
            </a:r>
            <a:r>
              <a:rPr lang="en-US" sz="2400" dirty="0" err="1">
                <a:ea typeface="ヒラギノ角ゴ Pro W3" pitchFamily="-84" charset="-128"/>
              </a:rPr>
              <a:t>ise</a:t>
            </a:r>
            <a:r>
              <a:rPr lang="en-US" sz="2400" dirty="0">
                <a:ea typeface="ヒラギノ角ゴ Pro W3" pitchFamily="-84" charset="-128"/>
              </a:rPr>
              <a:t>:</a:t>
            </a:r>
          </a:p>
          <a:p>
            <a:pPr>
              <a:spcBef>
                <a:spcPts val="525"/>
              </a:spcBef>
            </a:pP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endParaRPr lang="en-US" sz="2400" i="1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r>
              <a:rPr lang="en-US" sz="2400" i="1" dirty="0" err="1">
                <a:ea typeface="ヒラギノ角ゴ Pro W3" pitchFamily="-84" charset="-128"/>
              </a:rPr>
              <a:t>Ücretlerin</a:t>
            </a:r>
            <a:r>
              <a:rPr lang="en-US" sz="2400" i="1" dirty="0">
                <a:ea typeface="ヒラギノ角ゴ Pro W3" pitchFamily="-84" charset="-128"/>
              </a:rPr>
              <a:t> </a:t>
            </a:r>
            <a:r>
              <a:rPr lang="en-US" sz="2400" i="1" dirty="0" err="1">
                <a:ea typeface="ヒラギノ角ゴ Pro W3" pitchFamily="-84" charset="-128"/>
              </a:rPr>
              <a:t>enflasyona</a:t>
            </a:r>
            <a:r>
              <a:rPr lang="en-US" sz="2400" i="1" dirty="0">
                <a:ea typeface="ヒラギノ角ゴ Pro W3" pitchFamily="-84" charset="-128"/>
              </a:rPr>
              <a:t> </a:t>
            </a:r>
            <a:r>
              <a:rPr lang="en-US" sz="2400" i="1" dirty="0" err="1">
                <a:ea typeface="ヒラギノ角ゴ Pro W3" pitchFamily="-84" charset="-128"/>
              </a:rPr>
              <a:t>göre</a:t>
            </a:r>
            <a:r>
              <a:rPr lang="en-US" sz="2400" i="1" dirty="0">
                <a:ea typeface="ヒラギノ角ゴ Pro W3" pitchFamily="-84" charset="-128"/>
              </a:rPr>
              <a:t> </a:t>
            </a:r>
            <a:r>
              <a:rPr lang="en-US" sz="2400" i="1" dirty="0" err="1">
                <a:ea typeface="ヒラギノ角ゴ Pro W3" pitchFamily="-84" charset="-128"/>
              </a:rPr>
              <a:t>düzeltilmesi</a:t>
            </a:r>
            <a:r>
              <a:rPr lang="en-US" sz="2400" i="1" dirty="0">
                <a:ea typeface="ヒラギノ角ゴ Pro W3" pitchFamily="-84" charset="-128"/>
              </a:rPr>
              <a:t> </a:t>
            </a:r>
            <a:r>
              <a:rPr lang="en-US" sz="2400" i="1" dirty="0" err="1">
                <a:ea typeface="ヒラギノ角ゴ Pro W3" pitchFamily="-84" charset="-128"/>
              </a:rPr>
              <a:t>işsizliğin</a:t>
            </a:r>
            <a:r>
              <a:rPr lang="en-US" sz="2400" i="1" dirty="0">
                <a:ea typeface="ヒラギノ角ゴ Pro W3" pitchFamily="-84" charset="-128"/>
              </a:rPr>
              <a:t> </a:t>
            </a:r>
            <a:r>
              <a:rPr lang="en-US" sz="2400" i="1" dirty="0" err="1">
                <a:ea typeface="ヒラギノ角ゴ Pro W3" pitchFamily="-84" charset="-128"/>
              </a:rPr>
              <a:t>enflasyon</a:t>
            </a:r>
            <a:r>
              <a:rPr lang="en-US" sz="2400" i="1" dirty="0">
                <a:ea typeface="ヒラギノ角ゴ Pro W3" pitchFamily="-84" charset="-128"/>
              </a:rPr>
              <a:t> </a:t>
            </a:r>
            <a:r>
              <a:rPr lang="en-US" sz="2400" i="1" dirty="0" err="1">
                <a:ea typeface="ヒラギノ角ゴ Pro W3" pitchFamily="-84" charset="-128"/>
              </a:rPr>
              <a:t>üzerindeki</a:t>
            </a:r>
            <a:r>
              <a:rPr lang="en-US" sz="2400" i="1" dirty="0">
                <a:ea typeface="ヒラギノ角ゴ Pro W3" pitchFamily="-84" charset="-128"/>
              </a:rPr>
              <a:t> </a:t>
            </a:r>
            <a:r>
              <a:rPr lang="en-US" sz="2400" i="1" dirty="0" err="1">
                <a:ea typeface="ヒラギノ角ゴ Pro W3" pitchFamily="-84" charset="-128"/>
              </a:rPr>
              <a:t>etkisini</a:t>
            </a:r>
            <a:r>
              <a:rPr lang="en-US" sz="2400" i="1" dirty="0">
                <a:ea typeface="ヒラギノ角ゴ Pro W3" pitchFamily="-84" charset="-128"/>
              </a:rPr>
              <a:t> </a:t>
            </a:r>
            <a:r>
              <a:rPr lang="en-US" sz="2400" i="1" dirty="0" err="1">
                <a:ea typeface="ヒラギノ角ゴ Pro W3" pitchFamily="-84" charset="-128"/>
              </a:rPr>
              <a:t>arttırır</a:t>
            </a:r>
            <a:r>
              <a:rPr lang="en-US" sz="2400" i="1" dirty="0">
                <a:ea typeface="ヒラギノ角ゴ Pro W3" pitchFamily="-84" charset="-128"/>
              </a:rPr>
              <a:t>.</a:t>
            </a: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endParaRPr lang="en-US" sz="2400" dirty="0">
              <a:ea typeface="ヒラギノ角ゴ Pro W3" pitchFamily="-84" charset="-128"/>
            </a:endParaRPr>
          </a:p>
          <a:p>
            <a:pPr marL="339725" indent="-339725">
              <a:spcBef>
                <a:spcPts val="525"/>
              </a:spcBef>
            </a:pPr>
            <a:endParaRPr lang="en-US" sz="2400" i="1" dirty="0">
              <a:ea typeface="ヒラギノ角ゴ Pro W3" pitchFamily="-84" charset="-128"/>
            </a:endParaRPr>
          </a:p>
          <a:p>
            <a:pPr marL="0" indent="0">
              <a:spcBef>
                <a:spcPts val="525"/>
              </a:spcBef>
              <a:buNone/>
            </a:pPr>
            <a:endParaRPr lang="en-US" sz="2400" dirty="0">
              <a:ea typeface="ヒラギノ角ゴ Pro W3" pitchFamily="-84" charset="-12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09800" y="2133600"/>
            <a:ext cx="4000500" cy="678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924991"/>
      </p:ext>
    </p:extLst>
  </p:cSld>
  <p:clrMapOvr>
    <a:masterClrMapping/>
  </p:clrMapOvr>
  <p:transition>
    <p:strips dir="ld"/>
  </p:transition>
</p:sld>
</file>

<file path=ppt/theme/theme1.xml><?xml version="1.0" encoding="utf-8"?>
<a:theme xmlns:a="http://schemas.openxmlformats.org/drawingml/2006/main" name="template_LN01Brooks671956_02_LN01">
  <a:themeElements>
    <a:clrScheme name="Pearson_PowerPoint_Template_Bekae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arson_PowerPoint_Template_Bekaer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Pearson_PowerPoint_Template_Bekae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LN01Folland832739_07_LN01.pot</Template>
  <TotalTime>31625</TotalTime>
  <Words>209</Words>
  <Application>Microsoft Macintosh PowerPoint</Application>
  <PresentationFormat>On-screen Show (4:3)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ヒラギノ角ゴ Pro W3</vt:lpstr>
      <vt:lpstr>Arial</vt:lpstr>
      <vt:lpstr>Cambria Math</vt:lpstr>
      <vt:lpstr>Times New Roman</vt:lpstr>
      <vt:lpstr>Verdana</vt:lpstr>
      <vt:lpstr>Wingdings</vt:lpstr>
      <vt:lpstr>template_LN01Brooks671956_02_LN01</vt:lpstr>
      <vt:lpstr>Kaynak: Blanchard, O.</vt:lpstr>
      <vt:lpstr>Phillips Eğrisi, Doğal İşsizlik Haddi, Enflasyon</vt:lpstr>
      <vt:lpstr>ABD 1900–1960</vt:lpstr>
      <vt:lpstr>Phillips Eğrisi, Doğal İşsizlik Haddi, Enflasyon</vt:lpstr>
      <vt:lpstr>AB Ülkelerindeki Yüksek İşsizlik Oranları Nasıl Açıklanıyor?</vt:lpstr>
      <vt:lpstr>AB Ülkelerindeki Yüksek İşsizlik Oranları Nasıl Açıklanıyor?</vt:lpstr>
      <vt:lpstr>Ücret endeksleme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Oliver Blanchard</dc:creator>
  <cp:lastModifiedBy>Microsoft Office User</cp:lastModifiedBy>
  <cp:revision>153</cp:revision>
  <dcterms:created xsi:type="dcterms:W3CDTF">2012-08-09T20:37:31Z</dcterms:created>
  <dcterms:modified xsi:type="dcterms:W3CDTF">2020-03-15T09:31:49Z</dcterms:modified>
</cp:coreProperties>
</file>