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sldIdLst>
    <p:sldId id="256" r:id="rId2"/>
    <p:sldId id="319" r:id="rId3"/>
    <p:sldId id="298" r:id="rId4"/>
    <p:sldId id="257" r:id="rId5"/>
    <p:sldId id="299" r:id="rId6"/>
    <p:sldId id="285" r:id="rId7"/>
    <p:sldId id="258" r:id="rId8"/>
    <p:sldId id="302" r:id="rId9"/>
    <p:sldId id="301" r:id="rId10"/>
    <p:sldId id="303" r:id="rId11"/>
    <p:sldId id="281" r:id="rId12"/>
    <p:sldId id="282" r:id="rId13"/>
    <p:sldId id="304" r:id="rId14"/>
    <p:sldId id="259" r:id="rId15"/>
    <p:sldId id="260" r:id="rId16"/>
    <p:sldId id="305" r:id="rId17"/>
    <p:sldId id="306" r:id="rId18"/>
    <p:sldId id="307" r:id="rId19"/>
    <p:sldId id="308" r:id="rId20"/>
    <p:sldId id="309" r:id="rId21"/>
    <p:sldId id="320" r:id="rId22"/>
    <p:sldId id="321" r:id="rId23"/>
    <p:sldId id="322" r:id="rId24"/>
    <p:sldId id="311" r:id="rId25"/>
    <p:sldId id="313" r:id="rId26"/>
    <p:sldId id="312" r:id="rId27"/>
    <p:sldId id="283" r:id="rId28"/>
    <p:sldId id="284" r:id="rId29"/>
    <p:sldId id="323" r:id="rId30"/>
    <p:sldId id="315" r:id="rId31"/>
    <p:sldId id="316" r:id="rId32"/>
    <p:sldId id="317" r:id="rId33"/>
    <p:sldId id="318" r:id="rId34"/>
    <p:sldId id="324" r:id="rId35"/>
  </p:sldIdLst>
  <p:sldSz cx="9144000" cy="6858000" type="screen4x3"/>
  <p:notesSz cx="6858000" cy="9144000"/>
  <p:defaultTextStyle>
    <a:defPPr>
      <a:defRPr lang="tr-T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99"/>
    <a:srgbClr val="FFFFCC"/>
    <a:srgbClr val="CC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620" autoAdjust="0"/>
    <p:restoredTop sz="94660"/>
  </p:normalViewPr>
  <p:slideViewPr>
    <p:cSldViewPr>
      <p:cViewPr>
        <p:scale>
          <a:sx n="70" d="100"/>
          <a:sy n="70" d="100"/>
        </p:scale>
        <p:origin x="-1386" y="-168"/>
      </p:cViewPr>
      <p:guideLst>
        <p:guide orient="horz" pos="2160"/>
        <p:guide pos="2544"/>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8872538"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962025" y="1925638"/>
            <a:ext cx="77724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1647825" y="3738563"/>
            <a:ext cx="64008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962025" y="6100763"/>
            <a:ext cx="1905000" cy="457200"/>
          </a:xfrm>
        </p:spPr>
        <p:txBody>
          <a:bodyPr/>
          <a:lstStyle>
            <a:lvl1pPr>
              <a:defRPr>
                <a:solidFill>
                  <a:srgbClr val="A08366"/>
                </a:solidFill>
              </a:defRPr>
            </a:lvl1pPr>
          </a:lstStyle>
          <a:p>
            <a:pPr>
              <a:defRPr/>
            </a:pPr>
            <a:endParaRPr lang="tr-TR"/>
          </a:p>
        </p:txBody>
      </p:sp>
      <p:sp>
        <p:nvSpPr>
          <p:cNvPr id="8" name="Rectangle 8"/>
          <p:cNvSpPr>
            <a:spLocks noGrp="1" noChangeArrowheads="1"/>
          </p:cNvSpPr>
          <p:nvPr>
            <p:ph type="ftr" sz="quarter" idx="11"/>
          </p:nvPr>
        </p:nvSpPr>
        <p:spPr>
          <a:xfrm>
            <a:off x="3400425" y="6100763"/>
            <a:ext cx="2895600" cy="457200"/>
          </a:xfrm>
        </p:spPr>
        <p:txBody>
          <a:bodyPr/>
          <a:lstStyle>
            <a:lvl1pPr>
              <a:defRPr>
                <a:solidFill>
                  <a:srgbClr val="A08366"/>
                </a:solidFill>
              </a:defRPr>
            </a:lvl1pPr>
          </a:lstStyle>
          <a:p>
            <a:pPr>
              <a:defRPr/>
            </a:pPr>
            <a:endParaRPr lang="tr-TR"/>
          </a:p>
        </p:txBody>
      </p:sp>
      <p:sp>
        <p:nvSpPr>
          <p:cNvPr id="9" name="Rectangle 9"/>
          <p:cNvSpPr>
            <a:spLocks noGrp="1" noChangeArrowheads="1"/>
          </p:cNvSpPr>
          <p:nvPr>
            <p:ph type="sldNum" sz="quarter" idx="12"/>
          </p:nvPr>
        </p:nvSpPr>
        <p:spPr>
          <a:xfrm>
            <a:off x="6829425" y="6100763"/>
            <a:ext cx="1905000" cy="457200"/>
          </a:xfrm>
        </p:spPr>
        <p:txBody>
          <a:bodyPr/>
          <a:lstStyle>
            <a:lvl1pPr>
              <a:defRPr>
                <a:solidFill>
                  <a:srgbClr val="A08366"/>
                </a:solidFill>
              </a:defRPr>
            </a:lvl1pPr>
          </a:lstStyle>
          <a:p>
            <a:pPr>
              <a:defRPr/>
            </a:pPr>
            <a:fld id="{BC94BDC2-4CF5-4274-8911-BAC796553B32}" type="slidenum">
              <a:rPr lang="tr-TR" smtClean="0"/>
              <a:pPr>
                <a:defRPr/>
              </a:pPr>
              <a:t>‹#›</a:t>
            </a:fld>
            <a:endParaRPr lang="tr-TR"/>
          </a:p>
        </p:txBody>
      </p:sp>
    </p:spTree>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tr-TR"/>
          </a:p>
        </p:txBody>
      </p:sp>
      <p:sp>
        <p:nvSpPr>
          <p:cNvPr id="5" name="Rectangle 9"/>
          <p:cNvSpPr>
            <a:spLocks noGrp="1" noChangeArrowheads="1"/>
          </p:cNvSpPr>
          <p:nvPr>
            <p:ph type="ftr" sz="quarter" idx="11"/>
          </p:nvPr>
        </p:nvSpPr>
        <p:spPr>
          <a:ln/>
        </p:spPr>
        <p:txBody>
          <a:bodyPr/>
          <a:lstStyle>
            <a:lvl1pPr>
              <a:defRPr/>
            </a:lvl1pPr>
          </a:lstStyle>
          <a:p>
            <a:pPr>
              <a:defRPr/>
            </a:pPr>
            <a:endParaRPr lang="tr-TR"/>
          </a:p>
        </p:txBody>
      </p:sp>
      <p:sp>
        <p:nvSpPr>
          <p:cNvPr id="6" name="Rectangle 10"/>
          <p:cNvSpPr>
            <a:spLocks noGrp="1" noChangeArrowheads="1"/>
          </p:cNvSpPr>
          <p:nvPr>
            <p:ph type="sldNum" sz="quarter" idx="12"/>
          </p:nvPr>
        </p:nvSpPr>
        <p:spPr>
          <a:ln/>
        </p:spPr>
        <p:txBody>
          <a:bodyPr/>
          <a:lstStyle>
            <a:lvl1pPr>
              <a:defRPr/>
            </a:lvl1pPr>
          </a:lstStyle>
          <a:p>
            <a:pPr>
              <a:defRPr/>
            </a:pPr>
            <a:fld id="{B6DB4750-6DB2-474B-846A-1A859FBFC0E3}" type="slidenum">
              <a:rPr lang="tr-TR" smtClean="0"/>
              <a:pPr>
                <a:defRPr/>
              </a:pPr>
              <a:t>‹#›</a:t>
            </a:fld>
            <a:endParaRPr lang="tr-TR"/>
          </a:p>
        </p:txBody>
      </p:sp>
    </p:spTree>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19900" y="457200"/>
            <a:ext cx="19431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990600" y="457200"/>
            <a:ext cx="56769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tr-TR"/>
          </a:p>
        </p:txBody>
      </p:sp>
      <p:sp>
        <p:nvSpPr>
          <p:cNvPr id="5" name="Rectangle 9"/>
          <p:cNvSpPr>
            <a:spLocks noGrp="1" noChangeArrowheads="1"/>
          </p:cNvSpPr>
          <p:nvPr>
            <p:ph type="ftr" sz="quarter" idx="11"/>
          </p:nvPr>
        </p:nvSpPr>
        <p:spPr>
          <a:ln/>
        </p:spPr>
        <p:txBody>
          <a:bodyPr/>
          <a:lstStyle>
            <a:lvl1pPr>
              <a:defRPr/>
            </a:lvl1pPr>
          </a:lstStyle>
          <a:p>
            <a:pPr>
              <a:defRPr/>
            </a:pPr>
            <a:endParaRPr lang="tr-TR"/>
          </a:p>
        </p:txBody>
      </p:sp>
      <p:sp>
        <p:nvSpPr>
          <p:cNvPr id="6" name="Rectangle 10"/>
          <p:cNvSpPr>
            <a:spLocks noGrp="1" noChangeArrowheads="1"/>
          </p:cNvSpPr>
          <p:nvPr>
            <p:ph type="sldNum" sz="quarter" idx="12"/>
          </p:nvPr>
        </p:nvSpPr>
        <p:spPr>
          <a:ln/>
        </p:spPr>
        <p:txBody>
          <a:bodyPr/>
          <a:lstStyle>
            <a:lvl1pPr>
              <a:defRPr/>
            </a:lvl1pPr>
          </a:lstStyle>
          <a:p>
            <a:pPr>
              <a:defRPr/>
            </a:pPr>
            <a:fld id="{5FF950FD-B20D-433B-B9FC-B32151372EF8}" type="slidenum">
              <a:rPr lang="tr-TR" smtClean="0"/>
              <a:pPr>
                <a:defRPr/>
              </a:pPr>
              <a:t>‹#›</a:t>
            </a:fld>
            <a:endParaRPr lang="tr-TR"/>
          </a:p>
        </p:txBody>
      </p:sp>
    </p:spTree>
  </p:cSld>
  <p:clrMapOvr>
    <a:masterClrMapping/>
  </p:clrMapOvr>
  <p:transition spd="med">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150938" y="617538"/>
            <a:ext cx="7793037"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182688" y="2017713"/>
            <a:ext cx="77724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pPr>
              <a:defRPr/>
            </a:pPr>
            <a:endParaRPr lang="tr-TR"/>
          </a:p>
        </p:txBody>
      </p:sp>
      <p:sp>
        <p:nvSpPr>
          <p:cNvPr id="5" name="Rectangle 1036"/>
          <p:cNvSpPr>
            <a:spLocks noGrp="1" noChangeArrowheads="1"/>
          </p:cNvSpPr>
          <p:nvPr>
            <p:ph type="ftr" sz="quarter" idx="11"/>
          </p:nvPr>
        </p:nvSpPr>
        <p:spPr>
          <a:ln/>
        </p:spPr>
        <p:txBody>
          <a:bodyPr/>
          <a:lstStyle>
            <a:lvl1pPr>
              <a:defRPr/>
            </a:lvl1pPr>
          </a:lstStyle>
          <a:p>
            <a:pPr>
              <a:defRPr/>
            </a:pPr>
            <a:endParaRPr lang="tr-TR"/>
          </a:p>
        </p:txBody>
      </p:sp>
      <p:sp>
        <p:nvSpPr>
          <p:cNvPr id="6" name="Rectangle 1037"/>
          <p:cNvSpPr>
            <a:spLocks noGrp="1" noChangeArrowheads="1"/>
          </p:cNvSpPr>
          <p:nvPr>
            <p:ph type="sldNum" sz="quarter" idx="12"/>
          </p:nvPr>
        </p:nvSpPr>
        <p:spPr>
          <a:ln/>
        </p:spPr>
        <p:txBody>
          <a:bodyPr/>
          <a:lstStyle>
            <a:lvl1pPr>
              <a:defRPr/>
            </a:lvl1pPr>
          </a:lstStyle>
          <a:p>
            <a:pPr>
              <a:defRPr/>
            </a:pPr>
            <a:fld id="{72C96C6B-CB11-4F9A-BCFC-E03A6F83B02C}" type="slidenum">
              <a:rPr lang="tr-TR" smtClean="0"/>
              <a:pPr>
                <a:defRPr/>
              </a:pPr>
              <a:t>‹#›</a:t>
            </a:fld>
            <a:endParaRPr lang="tr-TR"/>
          </a:p>
        </p:txBody>
      </p:sp>
    </p:spTree>
    <p:extLst>
      <p:ext uri="{BB962C8B-B14F-4D97-AF65-F5344CB8AC3E}">
        <p14:creationId xmlns:p14="http://schemas.microsoft.com/office/powerpoint/2010/main" xmlns="" val="420033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pPr>
              <a:defRPr/>
            </a:pPr>
            <a:endParaRPr lang="tr-TR"/>
          </a:p>
        </p:txBody>
      </p:sp>
      <p:sp>
        <p:nvSpPr>
          <p:cNvPr id="5" name="Rectangle 9"/>
          <p:cNvSpPr>
            <a:spLocks noGrp="1" noChangeArrowheads="1"/>
          </p:cNvSpPr>
          <p:nvPr>
            <p:ph type="ftr" sz="quarter" idx="11"/>
          </p:nvPr>
        </p:nvSpPr>
        <p:spPr>
          <a:ln/>
        </p:spPr>
        <p:txBody>
          <a:bodyPr/>
          <a:lstStyle>
            <a:lvl1pPr>
              <a:defRPr/>
            </a:lvl1pPr>
          </a:lstStyle>
          <a:p>
            <a:pPr>
              <a:defRPr/>
            </a:pPr>
            <a:endParaRPr lang="tr-TR"/>
          </a:p>
        </p:txBody>
      </p:sp>
      <p:sp>
        <p:nvSpPr>
          <p:cNvPr id="6" name="Rectangle 10"/>
          <p:cNvSpPr>
            <a:spLocks noGrp="1" noChangeArrowheads="1"/>
          </p:cNvSpPr>
          <p:nvPr>
            <p:ph type="sldNum" sz="quarter" idx="12"/>
          </p:nvPr>
        </p:nvSpPr>
        <p:spPr>
          <a:ln/>
        </p:spPr>
        <p:txBody>
          <a:bodyPr/>
          <a:lstStyle>
            <a:lvl1pPr>
              <a:defRPr/>
            </a:lvl1pPr>
          </a:lstStyle>
          <a:p>
            <a:pPr>
              <a:defRPr/>
            </a:pPr>
            <a:fld id="{597C6E88-DBED-4CBB-AB92-5951A39F6EC9}" type="slidenum">
              <a:rPr lang="tr-TR" smtClean="0"/>
              <a:pPr>
                <a:defRPr/>
              </a:pPr>
              <a:t>‹#›</a:t>
            </a:fld>
            <a:endParaRPr lang="tr-TR"/>
          </a:p>
        </p:txBody>
      </p:sp>
    </p:spTree>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pPr>
              <a:defRPr/>
            </a:pPr>
            <a:endParaRPr lang="tr-TR"/>
          </a:p>
        </p:txBody>
      </p:sp>
      <p:sp>
        <p:nvSpPr>
          <p:cNvPr id="5" name="Rectangle 9"/>
          <p:cNvSpPr>
            <a:spLocks noGrp="1" noChangeArrowheads="1"/>
          </p:cNvSpPr>
          <p:nvPr>
            <p:ph type="ftr" sz="quarter" idx="11"/>
          </p:nvPr>
        </p:nvSpPr>
        <p:spPr>
          <a:ln/>
        </p:spPr>
        <p:txBody>
          <a:bodyPr/>
          <a:lstStyle>
            <a:lvl1pPr>
              <a:defRPr/>
            </a:lvl1pPr>
          </a:lstStyle>
          <a:p>
            <a:pPr>
              <a:defRPr/>
            </a:pPr>
            <a:endParaRPr lang="tr-TR"/>
          </a:p>
        </p:txBody>
      </p:sp>
      <p:sp>
        <p:nvSpPr>
          <p:cNvPr id="6" name="Rectangle 10"/>
          <p:cNvSpPr>
            <a:spLocks noGrp="1" noChangeArrowheads="1"/>
          </p:cNvSpPr>
          <p:nvPr>
            <p:ph type="sldNum" sz="quarter" idx="12"/>
          </p:nvPr>
        </p:nvSpPr>
        <p:spPr>
          <a:ln/>
        </p:spPr>
        <p:txBody>
          <a:bodyPr/>
          <a:lstStyle>
            <a:lvl1pPr>
              <a:defRPr/>
            </a:lvl1pPr>
          </a:lstStyle>
          <a:p>
            <a:pPr>
              <a:defRPr/>
            </a:pPr>
            <a:fld id="{1744C87A-750E-40BC-A647-8421536C1392}" type="slidenum">
              <a:rPr lang="tr-TR" smtClean="0"/>
              <a:pPr>
                <a:defRPr/>
              </a:pPr>
              <a:t>‹#›</a:t>
            </a:fld>
            <a:endParaRPr lang="tr-TR"/>
          </a:p>
        </p:txBody>
      </p:sp>
    </p:spTree>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9906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4953000" y="18288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pPr>
              <a:defRPr/>
            </a:pPr>
            <a:endParaRPr lang="tr-TR"/>
          </a:p>
        </p:txBody>
      </p:sp>
      <p:sp>
        <p:nvSpPr>
          <p:cNvPr id="6" name="Rectangle 9"/>
          <p:cNvSpPr>
            <a:spLocks noGrp="1" noChangeArrowheads="1"/>
          </p:cNvSpPr>
          <p:nvPr>
            <p:ph type="ftr" sz="quarter" idx="11"/>
          </p:nvPr>
        </p:nvSpPr>
        <p:spPr>
          <a:ln/>
        </p:spPr>
        <p:txBody>
          <a:bodyPr/>
          <a:lstStyle>
            <a:lvl1pPr>
              <a:defRPr/>
            </a:lvl1pPr>
          </a:lstStyle>
          <a:p>
            <a:pPr>
              <a:defRPr/>
            </a:pPr>
            <a:endParaRPr lang="tr-TR"/>
          </a:p>
        </p:txBody>
      </p:sp>
      <p:sp>
        <p:nvSpPr>
          <p:cNvPr id="7" name="Rectangle 10"/>
          <p:cNvSpPr>
            <a:spLocks noGrp="1" noChangeArrowheads="1"/>
          </p:cNvSpPr>
          <p:nvPr>
            <p:ph type="sldNum" sz="quarter" idx="12"/>
          </p:nvPr>
        </p:nvSpPr>
        <p:spPr>
          <a:ln/>
        </p:spPr>
        <p:txBody>
          <a:bodyPr/>
          <a:lstStyle>
            <a:lvl1pPr>
              <a:defRPr/>
            </a:lvl1pPr>
          </a:lstStyle>
          <a:p>
            <a:pPr>
              <a:defRPr/>
            </a:pPr>
            <a:fld id="{F8C945A3-685E-475B-A36D-F2F31F244FF3}" type="slidenum">
              <a:rPr lang="tr-TR" smtClean="0"/>
              <a:pPr>
                <a:defRPr/>
              </a:pPr>
              <a:t>‹#›</a:t>
            </a:fld>
            <a:endParaRPr lang="tr-TR"/>
          </a:p>
        </p:txBody>
      </p:sp>
    </p:spTree>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pPr>
              <a:defRPr/>
            </a:pPr>
            <a:endParaRPr lang="tr-TR"/>
          </a:p>
        </p:txBody>
      </p:sp>
      <p:sp>
        <p:nvSpPr>
          <p:cNvPr id="8" name="Rectangle 9"/>
          <p:cNvSpPr>
            <a:spLocks noGrp="1" noChangeArrowheads="1"/>
          </p:cNvSpPr>
          <p:nvPr>
            <p:ph type="ftr" sz="quarter" idx="11"/>
          </p:nvPr>
        </p:nvSpPr>
        <p:spPr>
          <a:ln/>
        </p:spPr>
        <p:txBody>
          <a:bodyPr/>
          <a:lstStyle>
            <a:lvl1pPr>
              <a:defRPr/>
            </a:lvl1pPr>
          </a:lstStyle>
          <a:p>
            <a:pPr>
              <a:defRPr/>
            </a:pPr>
            <a:endParaRPr lang="tr-TR"/>
          </a:p>
        </p:txBody>
      </p:sp>
      <p:sp>
        <p:nvSpPr>
          <p:cNvPr id="9" name="Rectangle 10"/>
          <p:cNvSpPr>
            <a:spLocks noGrp="1" noChangeArrowheads="1"/>
          </p:cNvSpPr>
          <p:nvPr>
            <p:ph type="sldNum" sz="quarter" idx="12"/>
          </p:nvPr>
        </p:nvSpPr>
        <p:spPr>
          <a:ln/>
        </p:spPr>
        <p:txBody>
          <a:bodyPr/>
          <a:lstStyle>
            <a:lvl1pPr>
              <a:defRPr/>
            </a:lvl1pPr>
          </a:lstStyle>
          <a:p>
            <a:pPr>
              <a:defRPr/>
            </a:pPr>
            <a:fld id="{7752835A-80D3-4EB2-8445-7A60A47997CB}" type="slidenum">
              <a:rPr lang="tr-TR" smtClean="0"/>
              <a:pPr>
                <a:defRPr/>
              </a:pPr>
              <a:t>‹#›</a:t>
            </a:fld>
            <a:endParaRPr lang="tr-TR"/>
          </a:p>
        </p:txBody>
      </p:sp>
    </p:spTree>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pPr>
              <a:defRPr/>
            </a:pPr>
            <a:endParaRPr lang="tr-TR"/>
          </a:p>
        </p:txBody>
      </p:sp>
      <p:sp>
        <p:nvSpPr>
          <p:cNvPr id="4" name="Rectangle 9"/>
          <p:cNvSpPr>
            <a:spLocks noGrp="1" noChangeArrowheads="1"/>
          </p:cNvSpPr>
          <p:nvPr>
            <p:ph type="ftr" sz="quarter" idx="11"/>
          </p:nvPr>
        </p:nvSpPr>
        <p:spPr>
          <a:ln/>
        </p:spPr>
        <p:txBody>
          <a:bodyPr/>
          <a:lstStyle>
            <a:lvl1pPr>
              <a:defRPr/>
            </a:lvl1pPr>
          </a:lstStyle>
          <a:p>
            <a:pPr>
              <a:defRPr/>
            </a:pPr>
            <a:endParaRPr lang="tr-TR"/>
          </a:p>
        </p:txBody>
      </p:sp>
      <p:sp>
        <p:nvSpPr>
          <p:cNvPr id="5" name="Rectangle 10"/>
          <p:cNvSpPr>
            <a:spLocks noGrp="1" noChangeArrowheads="1"/>
          </p:cNvSpPr>
          <p:nvPr>
            <p:ph type="sldNum" sz="quarter" idx="12"/>
          </p:nvPr>
        </p:nvSpPr>
        <p:spPr>
          <a:ln/>
        </p:spPr>
        <p:txBody>
          <a:bodyPr/>
          <a:lstStyle>
            <a:lvl1pPr>
              <a:defRPr/>
            </a:lvl1pPr>
          </a:lstStyle>
          <a:p>
            <a:pPr>
              <a:defRPr/>
            </a:pPr>
            <a:fld id="{168C6A1E-39E4-4576-A72A-13ED395B7907}" type="slidenum">
              <a:rPr lang="tr-TR" smtClean="0"/>
              <a:pPr>
                <a:defRPr/>
              </a:pPr>
              <a:t>‹#›</a:t>
            </a:fld>
            <a:endParaRPr lang="tr-TR"/>
          </a:p>
        </p:txBody>
      </p:sp>
    </p:spTree>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pPr>
              <a:defRPr/>
            </a:pPr>
            <a:endParaRPr lang="tr-TR"/>
          </a:p>
        </p:txBody>
      </p:sp>
      <p:sp>
        <p:nvSpPr>
          <p:cNvPr id="3" name="Rectangle 9"/>
          <p:cNvSpPr>
            <a:spLocks noGrp="1" noChangeArrowheads="1"/>
          </p:cNvSpPr>
          <p:nvPr>
            <p:ph type="ftr" sz="quarter" idx="11"/>
          </p:nvPr>
        </p:nvSpPr>
        <p:spPr>
          <a:ln/>
        </p:spPr>
        <p:txBody>
          <a:bodyPr/>
          <a:lstStyle>
            <a:lvl1pPr>
              <a:defRPr/>
            </a:lvl1pPr>
          </a:lstStyle>
          <a:p>
            <a:pPr>
              <a:defRPr/>
            </a:pPr>
            <a:endParaRPr lang="tr-TR"/>
          </a:p>
        </p:txBody>
      </p:sp>
      <p:sp>
        <p:nvSpPr>
          <p:cNvPr id="4" name="Rectangle 10"/>
          <p:cNvSpPr>
            <a:spLocks noGrp="1" noChangeArrowheads="1"/>
          </p:cNvSpPr>
          <p:nvPr>
            <p:ph type="sldNum" sz="quarter" idx="12"/>
          </p:nvPr>
        </p:nvSpPr>
        <p:spPr>
          <a:ln/>
        </p:spPr>
        <p:txBody>
          <a:bodyPr/>
          <a:lstStyle>
            <a:lvl1pPr>
              <a:defRPr/>
            </a:lvl1pPr>
          </a:lstStyle>
          <a:p>
            <a:pPr>
              <a:defRPr/>
            </a:pPr>
            <a:fld id="{22F4BA89-F128-412D-823D-FF4C008B5338}" type="slidenum">
              <a:rPr lang="tr-TR" smtClean="0"/>
              <a:pPr>
                <a:defRPr/>
              </a:pPr>
              <a:t>‹#›</a:t>
            </a:fld>
            <a:endParaRPr lang="tr-TR"/>
          </a:p>
        </p:txBody>
      </p:sp>
    </p:spTree>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pPr>
              <a:defRPr/>
            </a:pPr>
            <a:endParaRPr lang="tr-TR"/>
          </a:p>
        </p:txBody>
      </p:sp>
      <p:sp>
        <p:nvSpPr>
          <p:cNvPr id="6" name="Rectangle 9"/>
          <p:cNvSpPr>
            <a:spLocks noGrp="1" noChangeArrowheads="1"/>
          </p:cNvSpPr>
          <p:nvPr>
            <p:ph type="ftr" sz="quarter" idx="11"/>
          </p:nvPr>
        </p:nvSpPr>
        <p:spPr>
          <a:ln/>
        </p:spPr>
        <p:txBody>
          <a:bodyPr/>
          <a:lstStyle>
            <a:lvl1pPr>
              <a:defRPr/>
            </a:lvl1pPr>
          </a:lstStyle>
          <a:p>
            <a:pPr>
              <a:defRPr/>
            </a:pPr>
            <a:endParaRPr lang="tr-TR"/>
          </a:p>
        </p:txBody>
      </p:sp>
      <p:sp>
        <p:nvSpPr>
          <p:cNvPr id="7" name="Rectangle 10"/>
          <p:cNvSpPr>
            <a:spLocks noGrp="1" noChangeArrowheads="1"/>
          </p:cNvSpPr>
          <p:nvPr>
            <p:ph type="sldNum" sz="quarter" idx="12"/>
          </p:nvPr>
        </p:nvSpPr>
        <p:spPr>
          <a:ln/>
        </p:spPr>
        <p:txBody>
          <a:bodyPr/>
          <a:lstStyle>
            <a:lvl1pPr>
              <a:defRPr/>
            </a:lvl1pPr>
          </a:lstStyle>
          <a:p>
            <a:pPr>
              <a:defRPr/>
            </a:pPr>
            <a:fld id="{CF867346-F35A-4BBC-B4BD-04CA3E80C8E1}" type="slidenum">
              <a:rPr lang="tr-TR" smtClean="0"/>
              <a:pPr>
                <a:defRPr/>
              </a:pPr>
              <a:t>‹#›</a:t>
            </a:fld>
            <a:endParaRPr lang="tr-TR"/>
          </a:p>
        </p:txBody>
      </p:sp>
    </p:spTree>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pPr>
              <a:defRPr/>
            </a:pPr>
            <a:endParaRPr lang="tr-TR"/>
          </a:p>
        </p:txBody>
      </p:sp>
      <p:sp>
        <p:nvSpPr>
          <p:cNvPr id="6" name="Rectangle 9"/>
          <p:cNvSpPr>
            <a:spLocks noGrp="1" noChangeArrowheads="1"/>
          </p:cNvSpPr>
          <p:nvPr>
            <p:ph type="ftr" sz="quarter" idx="11"/>
          </p:nvPr>
        </p:nvSpPr>
        <p:spPr>
          <a:ln/>
        </p:spPr>
        <p:txBody>
          <a:bodyPr/>
          <a:lstStyle>
            <a:lvl1pPr>
              <a:defRPr/>
            </a:lvl1pPr>
          </a:lstStyle>
          <a:p>
            <a:pPr>
              <a:defRPr/>
            </a:pPr>
            <a:endParaRPr lang="tr-TR"/>
          </a:p>
        </p:txBody>
      </p:sp>
      <p:sp>
        <p:nvSpPr>
          <p:cNvPr id="7" name="Rectangle 10"/>
          <p:cNvSpPr>
            <a:spLocks noGrp="1" noChangeArrowheads="1"/>
          </p:cNvSpPr>
          <p:nvPr>
            <p:ph type="sldNum" sz="quarter" idx="12"/>
          </p:nvPr>
        </p:nvSpPr>
        <p:spPr>
          <a:ln/>
        </p:spPr>
        <p:txBody>
          <a:bodyPr/>
          <a:lstStyle>
            <a:lvl1pPr>
              <a:defRPr/>
            </a:lvl1pPr>
          </a:lstStyle>
          <a:p>
            <a:pPr>
              <a:defRPr/>
            </a:pPr>
            <a:fld id="{4C247A50-983F-4DD3-AF84-A7E78C125D2C}" type="slidenum">
              <a:rPr lang="tr-TR" smtClean="0"/>
              <a:pPr>
                <a:defRPr/>
              </a:pPr>
              <a:t>‹#›</a:t>
            </a:fld>
            <a:endParaRPr lang="tr-TR"/>
          </a:p>
        </p:txBody>
      </p:sp>
    </p:spTree>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8872538"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a:p>
          </p:txBody>
        </p:sp>
      </p:grpSp>
      <p:sp>
        <p:nvSpPr>
          <p:cNvPr id="2051" name="Rectangle 6"/>
          <p:cNvSpPr>
            <a:spLocks noGrp="1" noChangeArrowheads="1"/>
          </p:cNvSpPr>
          <p:nvPr>
            <p:ph type="title"/>
          </p:nvPr>
        </p:nvSpPr>
        <p:spPr bwMode="auto">
          <a:xfrm>
            <a:off x="990600" y="457200"/>
            <a:ext cx="77724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990600" y="1828800"/>
            <a:ext cx="77724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990600" y="6096000"/>
            <a:ext cx="1905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pPr>
              <a:defRPr/>
            </a:pPr>
            <a:endParaRPr lang="tr-TR"/>
          </a:p>
        </p:txBody>
      </p:sp>
      <p:sp>
        <p:nvSpPr>
          <p:cNvPr id="1033" name="Rectangle 9"/>
          <p:cNvSpPr>
            <a:spLocks noGrp="1" noChangeArrowheads="1"/>
          </p:cNvSpPr>
          <p:nvPr>
            <p:ph type="ftr" sz="quarter" idx="3"/>
          </p:nvPr>
        </p:nvSpPr>
        <p:spPr bwMode="auto">
          <a:xfrm>
            <a:off x="3429000" y="6096000"/>
            <a:ext cx="28956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pPr>
              <a:defRPr/>
            </a:pPr>
            <a:endParaRPr lang="tr-TR"/>
          </a:p>
        </p:txBody>
      </p:sp>
      <p:sp>
        <p:nvSpPr>
          <p:cNvPr id="1034" name="Rectangle 10"/>
          <p:cNvSpPr>
            <a:spLocks noGrp="1" noChangeArrowheads="1"/>
          </p:cNvSpPr>
          <p:nvPr>
            <p:ph type="sldNum" sz="quarter" idx="4"/>
          </p:nvPr>
        </p:nvSpPr>
        <p:spPr bwMode="auto">
          <a:xfrm>
            <a:off x="6858000" y="6096000"/>
            <a:ext cx="1905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pPr>
              <a:defRPr/>
            </a:pPr>
            <a:fld id="{72C96C6B-CB11-4F9A-BCFC-E03A6F83B02C}" type="slidenum">
              <a:rPr lang="tr-TR" smtClean="0"/>
              <a:pPr>
                <a:defRPr/>
              </a:pPr>
              <a:t>‹#›</a:t>
            </a:fld>
            <a:endParaRPr lang="tr-TR"/>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2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 Id="rId4" Type="http://schemas.openxmlformats.org/officeDocument/2006/relationships/image" Target="../media/image11.jpe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www.vangent-hcm.com/docs/842C96B4-92AA-299C-150B6A8759B849DF/images/solution_images/37.jpg"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www.headhunterperu.com/images/image-servicios.jpg"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sz="quarter"/>
          </p:nvPr>
        </p:nvSpPr>
        <p:spPr>
          <a:xfrm>
            <a:off x="962025" y="714356"/>
            <a:ext cx="7772400" cy="1500198"/>
          </a:xfrm>
        </p:spPr>
        <p:txBody>
          <a:bodyPr/>
          <a:lstStyle/>
          <a:p>
            <a:pPr fontAlgn="auto">
              <a:spcAft>
                <a:spcPts val="0"/>
              </a:spcAft>
              <a:defRPr/>
            </a:pPr>
            <a:r>
              <a:rPr lang="tr-TR" dirty="0"/>
              <a:t>İNSAN KAYNAKLARI SAĞLAMA VE SEÇME </a:t>
            </a:r>
          </a:p>
        </p:txBody>
      </p:sp>
      <p:sp>
        <p:nvSpPr>
          <p:cNvPr id="4" name="3 Alt Başlık"/>
          <p:cNvSpPr>
            <a:spLocks noGrp="1"/>
          </p:cNvSpPr>
          <p:nvPr>
            <p:ph type="subTitle" sz="quarter" idx="1"/>
          </p:nvPr>
        </p:nvSpPr>
        <p:spPr>
          <a:xfrm>
            <a:off x="1500166" y="2357430"/>
            <a:ext cx="6548459" cy="3643338"/>
          </a:xfrm>
        </p:spPr>
        <p:txBody>
          <a:bodyPr/>
          <a:lstStyle/>
          <a:p>
            <a:pPr algn="l">
              <a:buFont typeface="Arial" pitchFamily="34" charset="0"/>
              <a:buChar char="•"/>
            </a:pPr>
            <a:r>
              <a:rPr lang="tr-TR" sz="2800" b="1" dirty="0" smtClean="0">
                <a:latin typeface="Times New Roman" pitchFamily="18" charset="0"/>
                <a:cs typeface="Times New Roman" pitchFamily="18" charset="0"/>
              </a:rPr>
              <a:t>İnsan Kaynakları Sağlama Süreci</a:t>
            </a:r>
          </a:p>
          <a:p>
            <a:pPr algn="l">
              <a:buFont typeface="Arial" pitchFamily="34" charset="0"/>
              <a:buChar char="•"/>
            </a:pPr>
            <a:r>
              <a:rPr lang="tr-TR" sz="2800" b="1" dirty="0" smtClean="0">
                <a:latin typeface="Times New Roman" pitchFamily="18" charset="0"/>
                <a:cs typeface="Times New Roman" pitchFamily="18" charset="0"/>
              </a:rPr>
              <a:t>Örgüt içi Kaynaklardan Personel Sağlama</a:t>
            </a:r>
          </a:p>
          <a:p>
            <a:pPr algn="l">
              <a:buFont typeface="Arial" pitchFamily="34" charset="0"/>
              <a:buChar char="•"/>
            </a:pPr>
            <a:r>
              <a:rPr lang="tr-TR" sz="2800" b="1" dirty="0" smtClean="0">
                <a:latin typeface="Times New Roman" pitchFamily="18" charset="0"/>
                <a:cs typeface="Times New Roman" pitchFamily="18" charset="0"/>
              </a:rPr>
              <a:t>Dış Kaynaklardan Personel Sağlama</a:t>
            </a:r>
          </a:p>
          <a:p>
            <a:pPr algn="l">
              <a:buFont typeface="Arial" pitchFamily="34" charset="0"/>
              <a:buChar char="•"/>
            </a:pPr>
            <a:r>
              <a:rPr lang="tr-TR" sz="2800" b="1" dirty="0" smtClean="0">
                <a:latin typeface="Times New Roman" pitchFamily="18" charset="0"/>
                <a:cs typeface="Times New Roman" pitchFamily="18" charset="0"/>
              </a:rPr>
              <a:t>İnsan Kaynakları Seçme Sürecinin Aşamaları</a:t>
            </a:r>
          </a:p>
          <a:p>
            <a:pPr algn="l">
              <a:buFont typeface="Arial" pitchFamily="34" charset="0"/>
              <a:buChar char="•"/>
            </a:pPr>
            <a:r>
              <a:rPr lang="tr-TR" sz="2800" b="1" dirty="0" smtClean="0">
                <a:latin typeface="Times New Roman" pitchFamily="18" charset="0"/>
                <a:cs typeface="Times New Roman" pitchFamily="18" charset="0"/>
              </a:rPr>
              <a:t>İnsan Kaynakları Seçme Araçları</a:t>
            </a:r>
          </a:p>
          <a:p>
            <a:pPr algn="l"/>
            <a:endParaRPr lang="tr-TR" sz="1600" dirty="0">
              <a:latin typeface="Times New Roman" pitchFamily="18" charset="0"/>
              <a:cs typeface="Times New Roman" pitchFamily="18" charset="0"/>
            </a:endParaRPr>
          </a:p>
        </p:txBody>
      </p:sp>
    </p:spTree>
  </p:cSld>
  <p:clrMapOvr>
    <a:masterClrMapping/>
  </p:clrMapOvr>
  <p:transition spd="med">
    <p:rand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Başlık"/>
          <p:cNvSpPr>
            <a:spLocks noGrp="1"/>
          </p:cNvSpPr>
          <p:nvPr>
            <p:ph type="title"/>
          </p:nvPr>
        </p:nvSpPr>
        <p:spPr/>
        <p:txBody>
          <a:bodyPr/>
          <a:lstStyle/>
          <a:p>
            <a:r>
              <a:rPr lang="tr-TR" dirty="0" smtClean="0"/>
              <a:t>Açık </a:t>
            </a:r>
            <a:r>
              <a:rPr lang="tr-TR" dirty="0" smtClean="0"/>
              <a:t>İşler </a:t>
            </a:r>
            <a:r>
              <a:rPr lang="tr-TR" dirty="0" smtClean="0"/>
              <a:t>B</a:t>
            </a:r>
            <a:r>
              <a:rPr lang="tr-TR" dirty="0" smtClean="0"/>
              <a:t>ildirimi</a:t>
            </a:r>
            <a:endParaRPr lang="tr-TR" dirty="0" smtClean="0"/>
          </a:p>
        </p:txBody>
      </p:sp>
      <p:sp>
        <p:nvSpPr>
          <p:cNvPr id="14339" name="2 İçerik Yer Tutucusu"/>
          <p:cNvSpPr>
            <a:spLocks noGrp="1"/>
          </p:cNvSpPr>
          <p:nvPr>
            <p:ph idx="1"/>
          </p:nvPr>
        </p:nvSpPr>
        <p:spPr/>
        <p:txBody>
          <a:bodyPr/>
          <a:lstStyle/>
          <a:p>
            <a:pPr algn="just"/>
            <a:r>
              <a:rPr lang="tr-TR" dirty="0" smtClean="0"/>
              <a:t>İşletmenin bülten ya da ilân panolarında yayınlanan açık işler duyurularında, işin </a:t>
            </a:r>
            <a:r>
              <a:rPr lang="tr-TR" dirty="0" smtClean="0"/>
              <a:t>unvanı, </a:t>
            </a:r>
            <a:r>
              <a:rPr lang="tr-TR" dirty="0" smtClean="0"/>
              <a:t>özet bir iş tanımı, iş gerekleri, ödenecek ücret ve bölüm ile ilgili bilgiler aktarılır.</a:t>
            </a:r>
          </a:p>
        </p:txBody>
      </p:sp>
    </p:spTree>
  </p:cSld>
  <p:clrMapOvr>
    <a:masterClrMapping/>
  </p:clrMapOvr>
  <p:transition spd="med">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lIns="92075" tIns="46038" rIns="92075" bIns="46038" anchor="ctr">
            <a:normAutofit fontScale="90000"/>
          </a:bodyPr>
          <a:lstStyle/>
          <a:p>
            <a:pPr fontAlgn="auto">
              <a:spcAft>
                <a:spcPts val="0"/>
              </a:spcAft>
              <a:defRPr/>
            </a:pPr>
            <a:r>
              <a:rPr lang="tr-TR" dirty="0"/>
              <a:t>İç </a:t>
            </a:r>
            <a:r>
              <a:rPr lang="tr-TR" dirty="0" smtClean="0"/>
              <a:t>Kaynaklardan Personel </a:t>
            </a:r>
            <a:r>
              <a:rPr lang="tr-TR" dirty="0"/>
              <a:t>S</a:t>
            </a:r>
            <a:r>
              <a:rPr lang="tr-TR" dirty="0" smtClean="0"/>
              <a:t>ağlamanın </a:t>
            </a:r>
            <a:r>
              <a:rPr lang="tr-TR" dirty="0"/>
              <a:t>Y</a:t>
            </a:r>
            <a:r>
              <a:rPr lang="tr-TR" dirty="0" smtClean="0"/>
              <a:t>ararları</a:t>
            </a:r>
            <a:endParaRPr lang="tr-TR" dirty="0">
              <a:latin typeface="Times New Roman Tur" charset="-94"/>
            </a:endParaRPr>
          </a:p>
        </p:txBody>
      </p:sp>
      <p:sp>
        <p:nvSpPr>
          <p:cNvPr id="15363" name="Rectangle 3"/>
          <p:cNvSpPr>
            <a:spLocks noGrp="1" noChangeArrowheads="1"/>
          </p:cNvSpPr>
          <p:nvPr>
            <p:ph idx="1"/>
          </p:nvPr>
        </p:nvSpPr>
        <p:spPr>
          <a:xfrm>
            <a:off x="827088" y="1857364"/>
            <a:ext cx="7772400" cy="3443299"/>
          </a:xfrm>
        </p:spPr>
        <p:txBody>
          <a:bodyPr lIns="92075" tIns="46038" rIns="92075" bIns="46038"/>
          <a:lstStyle/>
          <a:p>
            <a:pPr algn="just"/>
            <a:r>
              <a:rPr lang="tr-TR" dirty="0" smtClean="0"/>
              <a:t>Mevcut </a:t>
            </a:r>
            <a:r>
              <a:rPr lang="tr-TR" dirty="0" smtClean="0"/>
              <a:t>personelin </a:t>
            </a:r>
            <a:r>
              <a:rPr lang="tr-TR" dirty="0" smtClean="0"/>
              <a:t>moral ve motivasyonunu yükseltir,</a:t>
            </a:r>
          </a:p>
          <a:p>
            <a:pPr algn="just"/>
            <a:r>
              <a:rPr lang="tr-TR" dirty="0" smtClean="0"/>
              <a:t>Personelin tanınmasını sağlar,</a:t>
            </a:r>
          </a:p>
          <a:p>
            <a:pPr algn="just"/>
            <a:r>
              <a:rPr lang="tr-TR" dirty="0" smtClean="0"/>
              <a:t>Az  zaman alır, ekonomik bir uygulamadır,</a:t>
            </a:r>
          </a:p>
          <a:p>
            <a:pPr algn="just"/>
            <a:r>
              <a:rPr lang="tr-TR" dirty="0" smtClean="0"/>
              <a:t>Yönetim - personel işbirliğini geliştirir.</a:t>
            </a:r>
            <a:endParaRPr lang="tr-TR" dirty="0" smtClean="0">
              <a:latin typeface="Times New Roman Tur" charset="-94"/>
            </a:endParaRPr>
          </a:p>
        </p:txBody>
      </p:sp>
    </p:spTree>
  </p:cSld>
  <p:clrMapOvr>
    <a:masterClrMapping/>
  </p:clrMapOvr>
  <p:transition spd="med">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071539" y="500042"/>
            <a:ext cx="7626374" cy="1071570"/>
          </a:xfrm>
          <a:noFill/>
        </p:spPr>
        <p:txBody>
          <a:bodyPr lIns="92075" tIns="46038" rIns="92075" bIns="46038" anchor="ctr"/>
          <a:lstStyle/>
          <a:p>
            <a:r>
              <a:rPr lang="tr-TR" sz="3600" dirty="0" smtClean="0"/>
              <a:t>İç Kaynaklardan Personel Sağlamanın Sakıncaları</a:t>
            </a:r>
            <a:endParaRPr lang="tr-TR" sz="3600" dirty="0" smtClean="0">
              <a:latin typeface="Times New Roman Tur" charset="-94"/>
            </a:endParaRPr>
          </a:p>
        </p:txBody>
      </p:sp>
      <p:sp>
        <p:nvSpPr>
          <p:cNvPr id="16387" name="Rectangle 3"/>
          <p:cNvSpPr>
            <a:spLocks noGrp="1" noChangeArrowheads="1"/>
          </p:cNvSpPr>
          <p:nvPr>
            <p:ph idx="1"/>
          </p:nvPr>
        </p:nvSpPr>
        <p:spPr>
          <a:xfrm>
            <a:off x="900113" y="2205038"/>
            <a:ext cx="7772400" cy="3352800"/>
          </a:xfrm>
        </p:spPr>
        <p:txBody>
          <a:bodyPr lIns="92075" tIns="46038" rIns="92075" bIns="46038"/>
          <a:lstStyle/>
          <a:p>
            <a:pPr algn="just"/>
            <a:r>
              <a:rPr lang="tr-TR" sz="3400" dirty="0" smtClean="0"/>
              <a:t>İşletmeye yeni fikirlerin girmesini engeller,</a:t>
            </a:r>
          </a:p>
          <a:p>
            <a:pPr algn="just"/>
            <a:r>
              <a:rPr lang="tr-TR" sz="3400" dirty="0" smtClean="0"/>
              <a:t>Aranan niteliklere sahip personeli her zaman bulmak mümkün olmayabilir.</a:t>
            </a:r>
            <a:endParaRPr lang="tr-TR" sz="3400" dirty="0" smtClean="0">
              <a:latin typeface="Times New Roman Tur" charset="-94"/>
            </a:endParaRPr>
          </a:p>
        </p:txBody>
      </p:sp>
    </p:spTree>
  </p:cSld>
  <p:clrMapOvr>
    <a:masterClrMapping/>
  </p:clrMapOvr>
  <p:transition spd="med">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Başlık"/>
          <p:cNvSpPr>
            <a:spLocks noGrp="1"/>
          </p:cNvSpPr>
          <p:nvPr>
            <p:ph type="title"/>
          </p:nvPr>
        </p:nvSpPr>
        <p:spPr/>
        <p:txBody>
          <a:bodyPr/>
          <a:lstStyle/>
          <a:p>
            <a:r>
              <a:rPr lang="tr-TR" dirty="0" smtClean="0"/>
              <a:t>Dış Kaynaklardan Personel Sağlama</a:t>
            </a:r>
          </a:p>
        </p:txBody>
      </p:sp>
      <p:sp>
        <p:nvSpPr>
          <p:cNvPr id="17411" name="2 İçerik Yer Tutucusu"/>
          <p:cNvSpPr>
            <a:spLocks noGrp="1"/>
          </p:cNvSpPr>
          <p:nvPr>
            <p:ph idx="1"/>
          </p:nvPr>
        </p:nvSpPr>
        <p:spPr>
          <a:xfrm>
            <a:off x="990600" y="1643050"/>
            <a:ext cx="7772400" cy="5000660"/>
          </a:xfrm>
        </p:spPr>
        <p:txBody>
          <a:bodyPr/>
          <a:lstStyle/>
          <a:p>
            <a:pPr algn="just"/>
            <a:r>
              <a:rPr lang="tr-TR" sz="3000" dirty="0" smtClean="0"/>
              <a:t>Örgütün yeni kurulması, büyümesi ve yeni işlerin ortaya çıkması,</a:t>
            </a:r>
          </a:p>
          <a:p>
            <a:pPr algn="just"/>
            <a:r>
              <a:rPr lang="tr-TR" sz="3000" dirty="0" smtClean="0"/>
              <a:t>Yeni değişimler ve gelişmeler  sonucu teknik ve uzman personele gereksinim duyulması,</a:t>
            </a:r>
          </a:p>
          <a:p>
            <a:pPr algn="just"/>
            <a:r>
              <a:rPr lang="tr-TR" sz="3000" dirty="0" smtClean="0"/>
              <a:t>Psikolojik nedenler,</a:t>
            </a:r>
          </a:p>
          <a:p>
            <a:pPr algn="just"/>
            <a:r>
              <a:rPr lang="tr-TR" sz="3000" dirty="0" smtClean="0"/>
              <a:t>Ekonomik nedenler,</a:t>
            </a:r>
          </a:p>
          <a:p>
            <a:pPr algn="just"/>
            <a:r>
              <a:rPr lang="tr-TR" sz="3000" dirty="0" smtClean="0"/>
              <a:t>İç kaynaklardan personel sağlamanın imkansız oluşu,</a:t>
            </a:r>
          </a:p>
          <a:p>
            <a:pPr algn="just"/>
            <a:r>
              <a:rPr lang="tr-TR" sz="3000" dirty="0" smtClean="0"/>
              <a:t>En uygun elemanı bulma </a:t>
            </a:r>
          </a:p>
        </p:txBody>
      </p:sp>
    </p:spTree>
  </p:cSld>
  <p:clrMapOvr>
    <a:masterClrMapping/>
  </p:clrMapOvr>
  <p:transition spd="med">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1142976" y="428605"/>
            <a:ext cx="7626374" cy="1285884"/>
          </a:xfrm>
          <a:noFill/>
        </p:spPr>
        <p:txBody>
          <a:bodyPr/>
          <a:lstStyle/>
          <a:p>
            <a:r>
              <a:rPr lang="tr-TR" sz="3200" dirty="0" smtClean="0"/>
              <a:t>Dış Kaynaklardan Personel Sağlama Yolları ve Araçları</a:t>
            </a:r>
          </a:p>
        </p:txBody>
      </p:sp>
      <p:sp>
        <p:nvSpPr>
          <p:cNvPr id="1027" name="Rectangle 3"/>
          <p:cNvSpPr>
            <a:spLocks noGrp="1" noChangeArrowheads="1"/>
          </p:cNvSpPr>
          <p:nvPr>
            <p:ph idx="1"/>
          </p:nvPr>
        </p:nvSpPr>
        <p:spPr>
          <a:xfrm>
            <a:off x="1500166" y="1774832"/>
            <a:ext cx="7040584" cy="4440250"/>
          </a:xfrm>
        </p:spPr>
        <p:txBody>
          <a:bodyPr>
            <a:normAutofit fontScale="77500" lnSpcReduction="20000"/>
          </a:bodyPr>
          <a:lstStyle/>
          <a:p>
            <a:pPr marL="274320" indent="-274320" fontAlgn="auto">
              <a:lnSpc>
                <a:spcPct val="110000"/>
              </a:lnSpc>
              <a:spcAft>
                <a:spcPts val="0"/>
              </a:spcAft>
              <a:buClr>
                <a:schemeClr val="accent3"/>
              </a:buClr>
              <a:buFont typeface="Wingdings 2"/>
              <a:buChar char=""/>
              <a:defRPr/>
            </a:pPr>
            <a:r>
              <a:rPr lang="tr-TR" b="1" dirty="0"/>
              <a:t>İş ve İşçi Bulma Kurumları</a:t>
            </a:r>
          </a:p>
          <a:p>
            <a:pPr marL="274320" indent="-274320" fontAlgn="auto">
              <a:lnSpc>
                <a:spcPct val="110000"/>
              </a:lnSpc>
              <a:spcAft>
                <a:spcPts val="0"/>
              </a:spcAft>
              <a:buClr>
                <a:schemeClr val="accent3"/>
              </a:buClr>
              <a:buFont typeface="Wingdings 2"/>
              <a:buChar char=""/>
              <a:defRPr/>
            </a:pPr>
            <a:r>
              <a:rPr lang="tr-TR" b="1" dirty="0"/>
              <a:t>Düzensiz Başvurular</a:t>
            </a:r>
          </a:p>
          <a:p>
            <a:pPr marL="274320" indent="-274320" fontAlgn="auto">
              <a:lnSpc>
                <a:spcPct val="110000"/>
              </a:lnSpc>
              <a:spcAft>
                <a:spcPts val="0"/>
              </a:spcAft>
              <a:buClr>
                <a:schemeClr val="accent3"/>
              </a:buClr>
              <a:buFont typeface="Wingdings 2"/>
              <a:buChar char=""/>
              <a:defRPr/>
            </a:pPr>
            <a:r>
              <a:rPr lang="tr-TR" b="1" dirty="0"/>
              <a:t>İşçi sendikaları</a:t>
            </a:r>
          </a:p>
          <a:p>
            <a:pPr marL="274320" indent="-274320" fontAlgn="auto">
              <a:lnSpc>
                <a:spcPct val="110000"/>
              </a:lnSpc>
              <a:spcAft>
                <a:spcPts val="0"/>
              </a:spcAft>
              <a:buClr>
                <a:schemeClr val="accent3"/>
              </a:buClr>
              <a:buFont typeface="Wingdings 2"/>
              <a:buChar char=""/>
              <a:defRPr/>
            </a:pPr>
            <a:r>
              <a:rPr lang="tr-TR" b="1" dirty="0"/>
              <a:t>Meslek Birlikleri</a:t>
            </a:r>
          </a:p>
          <a:p>
            <a:pPr marL="274320" indent="-274320" fontAlgn="auto">
              <a:lnSpc>
                <a:spcPct val="110000"/>
              </a:lnSpc>
              <a:spcAft>
                <a:spcPts val="0"/>
              </a:spcAft>
              <a:buClr>
                <a:schemeClr val="accent3"/>
              </a:buClr>
              <a:buFont typeface="Wingdings 2"/>
              <a:buChar char=""/>
              <a:defRPr/>
            </a:pPr>
            <a:r>
              <a:rPr lang="tr-TR" b="1" dirty="0" smtClean="0"/>
              <a:t>Okullar</a:t>
            </a:r>
          </a:p>
          <a:p>
            <a:pPr marL="274320" indent="-274320" fontAlgn="auto">
              <a:lnSpc>
                <a:spcPct val="110000"/>
              </a:lnSpc>
              <a:spcAft>
                <a:spcPts val="0"/>
              </a:spcAft>
              <a:buClr>
                <a:schemeClr val="accent3"/>
              </a:buClr>
              <a:buFont typeface="Wingdings 2"/>
              <a:buChar char=""/>
              <a:defRPr/>
            </a:pPr>
            <a:r>
              <a:rPr lang="tr-TR" b="1" dirty="0" smtClean="0"/>
              <a:t>Personel Referansları</a:t>
            </a:r>
          </a:p>
          <a:p>
            <a:pPr marL="274320" indent="-274320" fontAlgn="auto">
              <a:lnSpc>
                <a:spcPct val="110000"/>
              </a:lnSpc>
              <a:spcAft>
                <a:spcPts val="0"/>
              </a:spcAft>
              <a:buClr>
                <a:schemeClr val="accent3"/>
              </a:buClr>
              <a:buFont typeface="Wingdings 2"/>
              <a:buChar char=""/>
              <a:defRPr/>
            </a:pPr>
            <a:r>
              <a:rPr lang="tr-TR" b="1" dirty="0" smtClean="0"/>
              <a:t>Özel Firmalar</a:t>
            </a:r>
          </a:p>
          <a:p>
            <a:pPr marL="274320" indent="-274320" fontAlgn="auto">
              <a:lnSpc>
                <a:spcPct val="110000"/>
              </a:lnSpc>
              <a:spcAft>
                <a:spcPts val="0"/>
              </a:spcAft>
              <a:buClr>
                <a:schemeClr val="accent3"/>
              </a:buClr>
              <a:buFont typeface="Wingdings 2"/>
              <a:buChar char=""/>
              <a:defRPr/>
            </a:pPr>
            <a:r>
              <a:rPr lang="tr-TR" b="1" dirty="0" smtClean="0"/>
              <a:t>İlan ve Reklamlar</a:t>
            </a:r>
          </a:p>
          <a:p>
            <a:pPr marL="274320" indent="-274320" fontAlgn="auto">
              <a:lnSpc>
                <a:spcPct val="110000"/>
              </a:lnSpc>
              <a:spcAft>
                <a:spcPts val="0"/>
              </a:spcAft>
              <a:buClr>
                <a:schemeClr val="accent3"/>
              </a:buClr>
              <a:buFont typeface="Wingdings 2"/>
              <a:buChar char=""/>
              <a:defRPr/>
            </a:pPr>
            <a:r>
              <a:rPr lang="tr-TR" b="1" dirty="0" smtClean="0"/>
              <a:t>İnternetteki İnsan Kaynakları Firmaları</a:t>
            </a:r>
          </a:p>
          <a:p>
            <a:pPr marL="274320" indent="-274320" fontAlgn="auto">
              <a:lnSpc>
                <a:spcPct val="110000"/>
              </a:lnSpc>
              <a:spcAft>
                <a:spcPts val="0"/>
              </a:spcAft>
              <a:buClr>
                <a:schemeClr val="accent3"/>
              </a:buClr>
              <a:buFont typeface="Wingdings 2"/>
              <a:buChar char=""/>
              <a:defRPr/>
            </a:pPr>
            <a:r>
              <a:rPr lang="tr-TR" b="1" dirty="0" smtClean="0"/>
              <a:t>Beyin avcıları</a:t>
            </a:r>
          </a:p>
          <a:p>
            <a:pPr marL="274320" indent="-274320" fontAlgn="auto">
              <a:lnSpc>
                <a:spcPct val="110000"/>
              </a:lnSpc>
              <a:spcAft>
                <a:spcPts val="0"/>
              </a:spcAft>
              <a:buClr>
                <a:schemeClr val="accent3"/>
              </a:buClr>
              <a:buFont typeface="Wingdings 2"/>
              <a:buChar char=""/>
              <a:defRPr/>
            </a:pPr>
            <a:endParaRPr lang="tr-TR" b="1" dirty="0"/>
          </a:p>
        </p:txBody>
      </p:sp>
    </p:spTree>
  </p:cSld>
  <p:clrMapOvr>
    <a:masterClrMapping/>
  </p:clrMapOvr>
  <p:transition spd="med">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Grp="1" noChangeArrowheads="1"/>
          </p:cNvSpPr>
          <p:nvPr>
            <p:ph type="title"/>
          </p:nvPr>
        </p:nvSpPr>
        <p:spPr/>
        <p:txBody>
          <a:bodyPr>
            <a:normAutofit fontScale="90000"/>
          </a:bodyPr>
          <a:lstStyle/>
          <a:p>
            <a:pPr fontAlgn="auto">
              <a:spcAft>
                <a:spcPts val="0"/>
              </a:spcAft>
              <a:defRPr/>
            </a:pPr>
            <a:r>
              <a:rPr lang="tr-TR" dirty="0" smtClean="0"/>
              <a:t>İş ve İşçi Bulma Kurumları (İstihdam Büroları)</a:t>
            </a:r>
            <a:endParaRPr lang="tr-TR" dirty="0"/>
          </a:p>
        </p:txBody>
      </p:sp>
      <p:sp>
        <p:nvSpPr>
          <p:cNvPr id="19459" name="Rectangle 3"/>
          <p:cNvSpPr>
            <a:spLocks noGrp="1" noChangeArrowheads="1"/>
          </p:cNvSpPr>
          <p:nvPr>
            <p:ph idx="1"/>
          </p:nvPr>
        </p:nvSpPr>
        <p:spPr>
          <a:xfrm>
            <a:off x="1357290" y="2349500"/>
            <a:ext cx="7038998" cy="2159000"/>
          </a:xfrm>
        </p:spPr>
        <p:txBody>
          <a:bodyPr/>
          <a:lstStyle/>
          <a:p>
            <a:pPr>
              <a:lnSpc>
                <a:spcPct val="110000"/>
              </a:lnSpc>
            </a:pPr>
            <a:r>
              <a:rPr lang="tr-TR" sz="2800" b="1" dirty="0" smtClean="0"/>
              <a:t>Kamu  (</a:t>
            </a:r>
            <a:r>
              <a:rPr lang="tr-TR" sz="2800" b="1" dirty="0" err="1" smtClean="0"/>
              <a:t>İşkur</a:t>
            </a:r>
            <a:r>
              <a:rPr lang="tr-TR" sz="2800" b="1" dirty="0" smtClean="0"/>
              <a:t>)</a:t>
            </a:r>
          </a:p>
          <a:p>
            <a:pPr>
              <a:lnSpc>
                <a:spcPct val="110000"/>
              </a:lnSpc>
            </a:pPr>
            <a:r>
              <a:rPr lang="tr-TR" sz="2800" b="1" dirty="0" smtClean="0"/>
              <a:t>Hayır  kurumları  </a:t>
            </a:r>
          </a:p>
          <a:p>
            <a:pPr>
              <a:lnSpc>
                <a:spcPct val="110000"/>
              </a:lnSpc>
            </a:pPr>
            <a:r>
              <a:rPr lang="tr-TR" sz="2800" b="1" dirty="0" smtClean="0"/>
              <a:t>Özel iş ve işçi bulma kurumları (istihdam büroları)</a:t>
            </a:r>
          </a:p>
          <a:p>
            <a:pPr>
              <a:lnSpc>
                <a:spcPct val="110000"/>
              </a:lnSpc>
            </a:pPr>
            <a:endParaRPr lang="tr-TR" sz="2800" b="1" dirty="0" smtClean="0"/>
          </a:p>
        </p:txBody>
      </p:sp>
    </p:spTree>
  </p:cSld>
  <p:clrMapOvr>
    <a:masterClrMapping/>
  </p:clrMapOvr>
  <p:transition spd="med">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p:cNvSpPr>
            <a:spLocks noGrp="1"/>
          </p:cNvSpPr>
          <p:nvPr>
            <p:ph type="title"/>
          </p:nvPr>
        </p:nvSpPr>
        <p:spPr/>
        <p:txBody>
          <a:bodyPr/>
          <a:lstStyle/>
          <a:p>
            <a:r>
              <a:rPr lang="tr-TR" smtClean="0"/>
              <a:t>Düzensiz başvurular</a:t>
            </a:r>
          </a:p>
        </p:txBody>
      </p:sp>
      <p:sp>
        <p:nvSpPr>
          <p:cNvPr id="20483" name="2 İçerik Yer Tutucusu"/>
          <p:cNvSpPr>
            <a:spLocks noGrp="1"/>
          </p:cNvSpPr>
          <p:nvPr>
            <p:ph idx="1"/>
          </p:nvPr>
        </p:nvSpPr>
        <p:spPr>
          <a:xfrm>
            <a:off x="1000100" y="2565400"/>
            <a:ext cx="7686700" cy="3167063"/>
          </a:xfrm>
        </p:spPr>
        <p:txBody>
          <a:bodyPr/>
          <a:lstStyle/>
          <a:p>
            <a:r>
              <a:rPr lang="tr-TR" sz="2800" dirty="0" smtClean="0"/>
              <a:t>İnsanların işletmelere giderek, iş başvurusunda bulunmasıdır.   </a:t>
            </a:r>
          </a:p>
          <a:p>
            <a:endParaRPr lang="tr-TR" sz="2800" dirty="0" smtClean="0"/>
          </a:p>
          <a:p>
            <a:r>
              <a:rPr lang="tr-TR" sz="2800" dirty="0" smtClean="0"/>
              <a:t>İş talep formları  personel sağlamada kullanılan  temel araçtır.</a:t>
            </a:r>
          </a:p>
        </p:txBody>
      </p:sp>
    </p:spTree>
  </p:cSld>
  <p:clrMapOvr>
    <a:masterClrMapping/>
  </p:clrMapOvr>
  <p:transition spd="med">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Başlık"/>
          <p:cNvSpPr>
            <a:spLocks noGrp="1"/>
          </p:cNvSpPr>
          <p:nvPr>
            <p:ph type="title"/>
          </p:nvPr>
        </p:nvSpPr>
        <p:spPr/>
        <p:txBody>
          <a:bodyPr/>
          <a:lstStyle/>
          <a:p>
            <a:r>
              <a:rPr lang="tr-TR" dirty="0" smtClean="0"/>
              <a:t>İşçi </a:t>
            </a:r>
            <a:r>
              <a:rPr lang="tr-TR" dirty="0" smtClean="0"/>
              <a:t>Sendikaları</a:t>
            </a:r>
            <a:endParaRPr lang="tr-TR" dirty="0" smtClean="0"/>
          </a:p>
        </p:txBody>
      </p:sp>
      <p:sp>
        <p:nvSpPr>
          <p:cNvPr id="21507" name="2 İçerik Yer Tutucusu"/>
          <p:cNvSpPr>
            <a:spLocks noGrp="1"/>
          </p:cNvSpPr>
          <p:nvPr>
            <p:ph idx="1"/>
          </p:nvPr>
        </p:nvSpPr>
        <p:spPr>
          <a:xfrm>
            <a:off x="928662" y="2492375"/>
            <a:ext cx="7758138" cy="1728788"/>
          </a:xfrm>
        </p:spPr>
        <p:txBody>
          <a:bodyPr/>
          <a:lstStyle/>
          <a:p>
            <a:pPr algn="just"/>
            <a:r>
              <a:rPr lang="tr-TR" sz="3200" dirty="0" smtClean="0"/>
              <a:t>İşçi sendikaları, faaliyette bulundukları örgütün personel sağlama faaliyetinde önemli rol üstlenebilmektedir.   </a:t>
            </a:r>
          </a:p>
        </p:txBody>
      </p:sp>
    </p:spTree>
  </p:cSld>
  <p:clrMapOvr>
    <a:masterClrMapping/>
  </p:clrMapOvr>
  <p:transition spd="med">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Başlık"/>
          <p:cNvSpPr>
            <a:spLocks noGrp="1"/>
          </p:cNvSpPr>
          <p:nvPr>
            <p:ph type="title"/>
          </p:nvPr>
        </p:nvSpPr>
        <p:spPr/>
        <p:txBody>
          <a:bodyPr/>
          <a:lstStyle/>
          <a:p>
            <a:r>
              <a:rPr lang="tr-TR" dirty="0" smtClean="0"/>
              <a:t>Meslek Birlikleri</a:t>
            </a:r>
          </a:p>
        </p:txBody>
      </p:sp>
      <p:sp>
        <p:nvSpPr>
          <p:cNvPr id="22531" name="2 İçerik Yer Tutucusu"/>
          <p:cNvSpPr>
            <a:spLocks noGrp="1"/>
          </p:cNvSpPr>
          <p:nvPr>
            <p:ph idx="1"/>
          </p:nvPr>
        </p:nvSpPr>
        <p:spPr/>
        <p:txBody>
          <a:bodyPr/>
          <a:lstStyle/>
          <a:p>
            <a:pPr algn="just"/>
            <a:r>
              <a:rPr lang="tr-TR" dirty="0" smtClean="0"/>
              <a:t>Mühendislik, muhasebe, sağlık hizmetleri, eğitim vb. alanlarda mesleki birlik ve gelişmeyi amaçlayan meslek birlikleri, üyelerinin iş bulmaları için de etkinlikte bulunmaktadırlar.</a:t>
            </a:r>
          </a:p>
          <a:p>
            <a:pPr algn="just"/>
            <a:r>
              <a:rPr lang="tr-TR" dirty="0" smtClean="0"/>
              <a:t>Personel arayan işletmeler meslek birliklerine başvuruda bulunarak personel gereksinmelerini bildirmektedirler.</a:t>
            </a:r>
          </a:p>
        </p:txBody>
      </p:sp>
    </p:spTree>
  </p:cSld>
  <p:clrMapOvr>
    <a:masterClrMapping/>
  </p:clrMapOvr>
  <p:transition spd="med">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Başlık"/>
          <p:cNvSpPr>
            <a:spLocks noGrp="1"/>
          </p:cNvSpPr>
          <p:nvPr>
            <p:ph type="title"/>
          </p:nvPr>
        </p:nvSpPr>
        <p:spPr/>
        <p:txBody>
          <a:bodyPr/>
          <a:lstStyle/>
          <a:p>
            <a:r>
              <a:rPr lang="tr-TR" dirty="0" smtClean="0"/>
              <a:t>Okullar</a:t>
            </a:r>
          </a:p>
        </p:txBody>
      </p:sp>
      <p:sp>
        <p:nvSpPr>
          <p:cNvPr id="23555" name="2 İçerik Yer Tutucusu"/>
          <p:cNvSpPr>
            <a:spLocks noGrp="1"/>
          </p:cNvSpPr>
          <p:nvPr>
            <p:ph idx="1"/>
          </p:nvPr>
        </p:nvSpPr>
        <p:spPr>
          <a:xfrm>
            <a:off x="1142976" y="1935162"/>
            <a:ext cx="7543824" cy="4137043"/>
          </a:xfrm>
        </p:spPr>
        <p:txBody>
          <a:bodyPr/>
          <a:lstStyle/>
          <a:p>
            <a:pPr algn="just"/>
            <a:r>
              <a:rPr lang="tr-TR" dirty="0" smtClean="0"/>
              <a:t>Kariyer günleri</a:t>
            </a:r>
          </a:p>
          <a:p>
            <a:pPr algn="just"/>
            <a:r>
              <a:rPr lang="tr-TR" dirty="0" smtClean="0"/>
              <a:t>İşletmenin ilanlarının okul panolarına asılması</a:t>
            </a:r>
          </a:p>
          <a:p>
            <a:pPr algn="just"/>
            <a:r>
              <a:rPr lang="tr-TR" dirty="0" smtClean="0"/>
              <a:t>İşletme yöneticilerinin okullarda seminerler vermesi,</a:t>
            </a:r>
          </a:p>
          <a:p>
            <a:pPr algn="just"/>
            <a:r>
              <a:rPr lang="tr-TR" dirty="0" smtClean="0"/>
              <a:t>Öğrencilere staj imkanlarının sağlanması.</a:t>
            </a:r>
          </a:p>
        </p:txBody>
      </p:sp>
    </p:spTree>
  </p:cSld>
  <p:clrMapOvr>
    <a:masterClrMapping/>
  </p:clrMapOvr>
  <p:transition spd="med">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İnsan Kaynakları Planlaması</a:t>
            </a:r>
            <a:endParaRPr lang="tr-TR" dirty="0"/>
          </a:p>
        </p:txBody>
      </p:sp>
      <p:sp>
        <p:nvSpPr>
          <p:cNvPr id="3" name="2 İçerik Yer Tutucusu"/>
          <p:cNvSpPr>
            <a:spLocks noGrp="1"/>
          </p:cNvSpPr>
          <p:nvPr>
            <p:ph idx="1"/>
          </p:nvPr>
        </p:nvSpPr>
        <p:spPr/>
        <p:txBody>
          <a:bodyPr/>
          <a:lstStyle/>
          <a:p>
            <a:pPr algn="just"/>
            <a:r>
              <a:rPr lang="tr-TR" dirty="0" smtClean="0"/>
              <a:t>İnsan kaynakları sağlama süreci, insan kaynakları planlaması ile başlar. </a:t>
            </a:r>
          </a:p>
          <a:p>
            <a:pPr algn="just"/>
            <a:endParaRPr lang="tr-TR" dirty="0" smtClean="0"/>
          </a:p>
          <a:p>
            <a:pPr algn="just"/>
            <a:r>
              <a:rPr lang="tr-TR" dirty="0" smtClean="0"/>
              <a:t>Gereksinim duyulan personelin sayı ve niteliklerinin önceden belirlenme sürecidir.</a:t>
            </a:r>
          </a:p>
        </p:txBody>
      </p:sp>
    </p:spTree>
  </p:cSld>
  <p:clrMapOvr>
    <a:masterClrMapping/>
  </p:clrMapOvr>
  <p:transition spd="med">
    <p:rand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Başlık"/>
          <p:cNvSpPr>
            <a:spLocks noGrp="1"/>
          </p:cNvSpPr>
          <p:nvPr>
            <p:ph type="title"/>
          </p:nvPr>
        </p:nvSpPr>
        <p:spPr/>
        <p:txBody>
          <a:bodyPr/>
          <a:lstStyle/>
          <a:p>
            <a:r>
              <a:rPr lang="tr-TR" dirty="0" smtClean="0"/>
              <a:t>Gazete İlanları (Sarı Sayfalar)</a:t>
            </a:r>
          </a:p>
        </p:txBody>
      </p:sp>
      <p:sp>
        <p:nvSpPr>
          <p:cNvPr id="24579" name="2 İçerik Yer Tutucusu"/>
          <p:cNvSpPr>
            <a:spLocks noGrp="1"/>
          </p:cNvSpPr>
          <p:nvPr>
            <p:ph idx="1"/>
          </p:nvPr>
        </p:nvSpPr>
        <p:spPr>
          <a:xfrm>
            <a:off x="990600" y="1571612"/>
            <a:ext cx="7772400" cy="5000660"/>
          </a:xfrm>
        </p:spPr>
        <p:txBody>
          <a:bodyPr/>
          <a:lstStyle/>
          <a:p>
            <a:pPr algn="just"/>
            <a:r>
              <a:rPr lang="tr-TR" dirty="0" smtClean="0"/>
              <a:t>Gazete, dergi ve mesleki birlik yayınlarına  ilan ve reklam vererek personel sağlama, en yaygın kullanılan yöntemlerden birisidir. </a:t>
            </a:r>
          </a:p>
          <a:p>
            <a:pPr algn="just"/>
            <a:r>
              <a:rPr lang="tr-TR" dirty="0" smtClean="0"/>
              <a:t>İlan ve reklamlar yalnızca işsiz kişilere değil, aynı zamanda çalışmakta olup da daha iyi iş olanakları elde etmek isteyen kişilere de ulaşacağından, daha geniş aday havuzu oluşturmak kolaylaşmakta ve örgütün daha uygun personeli elde etme olanağı da artmaktadır.</a:t>
            </a:r>
          </a:p>
        </p:txBody>
      </p:sp>
    </p:spTree>
  </p:cSld>
  <p:clrMapOvr>
    <a:masterClrMapping/>
  </p:clrMapOvr>
  <p:transition spd="med">
    <p:rand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DELL\Desktop\hurriyet_insan_kaynaklari_ilani_ornegi.JPG"/>
          <p:cNvPicPr>
            <a:picLocks noGrp="1" noChangeAspect="1" noChangeArrowheads="1"/>
          </p:cNvPicPr>
          <p:nvPr>
            <p:ph idx="1"/>
          </p:nvPr>
        </p:nvPicPr>
        <p:blipFill>
          <a:blip r:embed="rId2"/>
          <a:srcRect/>
          <a:stretch>
            <a:fillRect/>
          </a:stretch>
        </p:blipFill>
        <p:spPr bwMode="auto">
          <a:xfrm>
            <a:off x="928662" y="214290"/>
            <a:ext cx="3286148" cy="6429420"/>
          </a:xfrm>
          <a:prstGeom prst="rect">
            <a:avLst/>
          </a:prstGeom>
          <a:noFill/>
        </p:spPr>
      </p:pic>
      <p:pic>
        <p:nvPicPr>
          <p:cNvPr id="1027" name="Picture 3" descr="C:\Users\DELL\Desktop\ilan.JPG"/>
          <p:cNvPicPr>
            <a:picLocks noChangeAspect="1" noChangeArrowheads="1"/>
          </p:cNvPicPr>
          <p:nvPr/>
        </p:nvPicPr>
        <p:blipFill>
          <a:blip r:embed="rId3"/>
          <a:srcRect/>
          <a:stretch>
            <a:fillRect/>
          </a:stretch>
        </p:blipFill>
        <p:spPr bwMode="auto">
          <a:xfrm>
            <a:off x="4214810" y="214290"/>
            <a:ext cx="4643470" cy="6429420"/>
          </a:xfrm>
          <a:prstGeom prst="rect">
            <a:avLst/>
          </a:prstGeom>
          <a:noFill/>
        </p:spPr>
      </p:pic>
    </p:spTree>
  </p:cSld>
  <p:clrMapOvr>
    <a:masterClrMapping/>
  </p:clrMapOvr>
  <p:transition spd="med">
    <p:rand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DELL\Desktop\56990.jpg"/>
          <p:cNvPicPr>
            <a:picLocks noChangeAspect="1" noChangeArrowheads="1"/>
          </p:cNvPicPr>
          <p:nvPr/>
        </p:nvPicPr>
        <p:blipFill>
          <a:blip r:embed="rId2"/>
          <a:srcRect/>
          <a:stretch>
            <a:fillRect/>
          </a:stretch>
        </p:blipFill>
        <p:spPr bwMode="auto">
          <a:xfrm>
            <a:off x="2643174" y="428604"/>
            <a:ext cx="4071966" cy="2571768"/>
          </a:xfrm>
          <a:prstGeom prst="rect">
            <a:avLst/>
          </a:prstGeom>
          <a:noFill/>
        </p:spPr>
      </p:pic>
      <p:pic>
        <p:nvPicPr>
          <p:cNvPr id="2051" name="Picture 3" descr="C:\Users\DELL\Desktop\1377772.jpg"/>
          <p:cNvPicPr>
            <a:picLocks noChangeAspect="1" noChangeArrowheads="1"/>
          </p:cNvPicPr>
          <p:nvPr/>
        </p:nvPicPr>
        <p:blipFill>
          <a:blip r:embed="rId3"/>
          <a:srcRect/>
          <a:stretch>
            <a:fillRect/>
          </a:stretch>
        </p:blipFill>
        <p:spPr bwMode="auto">
          <a:xfrm>
            <a:off x="928662" y="3000372"/>
            <a:ext cx="4071967" cy="3643338"/>
          </a:xfrm>
          <a:prstGeom prst="rect">
            <a:avLst/>
          </a:prstGeom>
          <a:noFill/>
        </p:spPr>
      </p:pic>
      <p:pic>
        <p:nvPicPr>
          <p:cNvPr id="2052" name="Picture 4" descr="C:\Users\DELL\Desktop\en-komik-is-ilanlari-373241.jpg"/>
          <p:cNvPicPr>
            <a:picLocks noChangeAspect="1" noChangeArrowheads="1"/>
          </p:cNvPicPr>
          <p:nvPr/>
        </p:nvPicPr>
        <p:blipFill>
          <a:blip r:embed="rId4"/>
          <a:srcRect/>
          <a:stretch>
            <a:fillRect/>
          </a:stretch>
        </p:blipFill>
        <p:spPr bwMode="auto">
          <a:xfrm>
            <a:off x="5000628" y="3000372"/>
            <a:ext cx="3857652" cy="3643338"/>
          </a:xfrm>
          <a:prstGeom prst="rect">
            <a:avLst/>
          </a:prstGeom>
          <a:noFill/>
        </p:spPr>
      </p:pic>
    </p:spTree>
  </p:cSld>
  <p:clrMapOvr>
    <a:masterClrMapping/>
  </p:clrMapOvr>
  <p:transition spd="med">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DELL\Desktop\1507777_652582838196041_5824537420151414277_n.jpg"/>
          <p:cNvPicPr>
            <a:picLocks noChangeAspect="1" noChangeArrowheads="1"/>
          </p:cNvPicPr>
          <p:nvPr/>
        </p:nvPicPr>
        <p:blipFill>
          <a:blip r:embed="rId2"/>
          <a:srcRect/>
          <a:stretch>
            <a:fillRect/>
          </a:stretch>
        </p:blipFill>
        <p:spPr bwMode="auto">
          <a:xfrm>
            <a:off x="2571736" y="285728"/>
            <a:ext cx="4286280" cy="2357454"/>
          </a:xfrm>
          <a:prstGeom prst="rect">
            <a:avLst/>
          </a:prstGeom>
          <a:noFill/>
        </p:spPr>
      </p:pic>
      <p:pic>
        <p:nvPicPr>
          <p:cNvPr id="3077" name="Picture 5" descr="C:\Users\DELL\Desktop\iş-ilanları.jpg"/>
          <p:cNvPicPr>
            <a:picLocks noChangeAspect="1" noChangeArrowheads="1"/>
          </p:cNvPicPr>
          <p:nvPr/>
        </p:nvPicPr>
        <p:blipFill>
          <a:blip r:embed="rId3"/>
          <a:srcRect/>
          <a:stretch>
            <a:fillRect/>
          </a:stretch>
        </p:blipFill>
        <p:spPr bwMode="auto">
          <a:xfrm>
            <a:off x="1142976" y="2643182"/>
            <a:ext cx="2857496" cy="4000528"/>
          </a:xfrm>
          <a:prstGeom prst="rect">
            <a:avLst/>
          </a:prstGeom>
          <a:noFill/>
        </p:spPr>
      </p:pic>
      <p:pic>
        <p:nvPicPr>
          <p:cNvPr id="3078" name="Picture 6" descr="C:\Users\DELL\Desktop\20080629_411332_1214762998_cb8j1.jpg"/>
          <p:cNvPicPr>
            <a:picLocks noChangeAspect="1" noChangeArrowheads="1"/>
          </p:cNvPicPr>
          <p:nvPr/>
        </p:nvPicPr>
        <p:blipFill>
          <a:blip r:embed="rId4"/>
          <a:srcRect/>
          <a:stretch>
            <a:fillRect/>
          </a:stretch>
        </p:blipFill>
        <p:spPr bwMode="auto">
          <a:xfrm>
            <a:off x="4000496" y="2643182"/>
            <a:ext cx="4881558" cy="4000528"/>
          </a:xfrm>
          <a:prstGeom prst="rect">
            <a:avLst/>
          </a:prstGeom>
          <a:noFill/>
        </p:spPr>
      </p:pic>
    </p:spTree>
  </p:cSld>
  <p:clrMapOvr>
    <a:masterClrMapping/>
  </p:clrMapOvr>
  <p:transition spd="med">
    <p:random/>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Başlık"/>
          <p:cNvSpPr>
            <a:spLocks noGrp="1"/>
          </p:cNvSpPr>
          <p:nvPr>
            <p:ph type="title"/>
          </p:nvPr>
        </p:nvSpPr>
        <p:spPr/>
        <p:txBody>
          <a:bodyPr/>
          <a:lstStyle/>
          <a:p>
            <a:r>
              <a:rPr lang="tr-TR" dirty="0" smtClean="0"/>
              <a:t>Personel Tavsiyeleri (Sevkleri)</a:t>
            </a:r>
          </a:p>
        </p:txBody>
      </p:sp>
      <p:sp>
        <p:nvSpPr>
          <p:cNvPr id="26627" name="2 İçerik Yer Tutucusu"/>
          <p:cNvSpPr>
            <a:spLocks noGrp="1"/>
          </p:cNvSpPr>
          <p:nvPr>
            <p:ph idx="1"/>
          </p:nvPr>
        </p:nvSpPr>
        <p:spPr>
          <a:xfrm>
            <a:off x="1357290" y="2636838"/>
            <a:ext cx="7329510" cy="2649550"/>
          </a:xfrm>
        </p:spPr>
        <p:txBody>
          <a:bodyPr/>
          <a:lstStyle/>
          <a:p>
            <a:pPr algn="just"/>
            <a:r>
              <a:rPr lang="tr-TR" dirty="0" smtClean="0"/>
              <a:t>Bu uygulamada halen örgütte çalışan bir personel, tanıdığı bir kişiyi örgüte tanıtmakta ve açık iş için o kişinin uygun olduğunu belirtmektedir.</a:t>
            </a:r>
          </a:p>
        </p:txBody>
      </p:sp>
    </p:spTree>
  </p:cSld>
  <p:clrMapOvr>
    <a:masterClrMapping/>
  </p:clrMapOvr>
  <p:transition spd="med">
    <p:random/>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Başlık"/>
          <p:cNvSpPr>
            <a:spLocks noGrp="1"/>
          </p:cNvSpPr>
          <p:nvPr>
            <p:ph type="title"/>
          </p:nvPr>
        </p:nvSpPr>
        <p:spPr>
          <a:xfrm>
            <a:off x="990600" y="457200"/>
            <a:ext cx="7772400" cy="542908"/>
          </a:xfrm>
        </p:spPr>
        <p:txBody>
          <a:bodyPr/>
          <a:lstStyle/>
          <a:p>
            <a:r>
              <a:rPr lang="tr-TR" dirty="0" smtClean="0"/>
              <a:t>İnternet</a:t>
            </a:r>
          </a:p>
        </p:txBody>
      </p:sp>
      <p:pic>
        <p:nvPicPr>
          <p:cNvPr id="27651" name="Picture 2"/>
          <p:cNvPicPr>
            <a:picLocks noChangeAspect="1" noChangeArrowheads="1"/>
          </p:cNvPicPr>
          <p:nvPr/>
        </p:nvPicPr>
        <p:blipFill>
          <a:blip r:embed="rId2"/>
          <a:srcRect/>
          <a:stretch>
            <a:fillRect/>
          </a:stretch>
        </p:blipFill>
        <p:spPr bwMode="auto">
          <a:xfrm>
            <a:off x="1214414" y="928670"/>
            <a:ext cx="6786610" cy="5740418"/>
          </a:xfrm>
          <a:prstGeom prst="rect">
            <a:avLst/>
          </a:prstGeom>
          <a:noFill/>
          <a:ln w="9525">
            <a:noFill/>
            <a:miter lim="800000"/>
            <a:headEnd/>
            <a:tailEnd/>
          </a:ln>
        </p:spPr>
      </p:pic>
    </p:spTree>
  </p:cSld>
  <p:clrMapOvr>
    <a:masterClrMapping/>
  </p:clrMapOvr>
  <p:transition spd="med">
    <p:random/>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Başlık"/>
          <p:cNvSpPr>
            <a:spLocks noGrp="1"/>
          </p:cNvSpPr>
          <p:nvPr>
            <p:ph type="title"/>
          </p:nvPr>
        </p:nvSpPr>
        <p:spPr>
          <a:xfrm>
            <a:off x="1071538" y="642918"/>
            <a:ext cx="7615262" cy="857256"/>
          </a:xfrm>
        </p:spPr>
        <p:txBody>
          <a:bodyPr/>
          <a:lstStyle/>
          <a:p>
            <a:r>
              <a:rPr lang="tr-TR" dirty="0" smtClean="0"/>
              <a:t>Beyin Avcıları</a:t>
            </a:r>
          </a:p>
        </p:txBody>
      </p:sp>
      <p:pic>
        <p:nvPicPr>
          <p:cNvPr id="28675" name="Picture 2" descr="http://strategyworksin.files.wordpress.com/2010/05/050510_1217_notgettinga1.jpg?w=497"/>
          <p:cNvPicPr>
            <a:picLocks noChangeAspect="1" noChangeArrowheads="1"/>
          </p:cNvPicPr>
          <p:nvPr/>
        </p:nvPicPr>
        <p:blipFill>
          <a:blip r:embed="rId2"/>
          <a:srcRect/>
          <a:stretch>
            <a:fillRect/>
          </a:stretch>
        </p:blipFill>
        <p:spPr bwMode="auto">
          <a:xfrm>
            <a:off x="1285852" y="1500174"/>
            <a:ext cx="7056437" cy="4860925"/>
          </a:xfrm>
          <a:prstGeom prst="rect">
            <a:avLst/>
          </a:prstGeom>
          <a:noFill/>
          <a:ln w="9525">
            <a:noFill/>
            <a:miter lim="800000"/>
            <a:headEnd/>
            <a:tailEnd/>
          </a:ln>
        </p:spPr>
      </p:pic>
    </p:spTree>
  </p:cSld>
  <p:clrMapOvr>
    <a:masterClrMapping/>
  </p:clrMapOvr>
  <p:transition spd="med">
    <p:rand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lIns="92075" tIns="46038" rIns="92075" bIns="46038" anchor="ctr">
            <a:normAutofit fontScale="90000"/>
          </a:bodyPr>
          <a:lstStyle/>
          <a:p>
            <a:pPr fontAlgn="auto">
              <a:spcAft>
                <a:spcPts val="0"/>
              </a:spcAft>
              <a:defRPr/>
            </a:pPr>
            <a:r>
              <a:rPr lang="tr-TR" dirty="0"/>
              <a:t>Dış K</a:t>
            </a:r>
            <a:r>
              <a:rPr lang="tr-TR" dirty="0" smtClean="0"/>
              <a:t>aynaklardan Personel </a:t>
            </a:r>
            <a:r>
              <a:rPr lang="tr-TR" dirty="0"/>
              <a:t>S</a:t>
            </a:r>
            <a:r>
              <a:rPr lang="tr-TR" dirty="0" smtClean="0"/>
              <a:t>ağlamanın </a:t>
            </a:r>
            <a:r>
              <a:rPr lang="tr-TR" dirty="0"/>
              <a:t>Y</a:t>
            </a:r>
            <a:r>
              <a:rPr lang="tr-TR" dirty="0" smtClean="0"/>
              <a:t>ararları</a:t>
            </a:r>
            <a:endParaRPr lang="tr-TR" dirty="0">
              <a:latin typeface="Times New Roman Tur" charset="-94"/>
            </a:endParaRPr>
          </a:p>
        </p:txBody>
      </p:sp>
      <p:sp>
        <p:nvSpPr>
          <p:cNvPr id="29699" name="Rectangle 3"/>
          <p:cNvSpPr>
            <a:spLocks noGrp="1" noChangeArrowheads="1"/>
          </p:cNvSpPr>
          <p:nvPr>
            <p:ph idx="1"/>
          </p:nvPr>
        </p:nvSpPr>
        <p:spPr>
          <a:xfrm>
            <a:off x="838200" y="1928802"/>
            <a:ext cx="8001000" cy="4471998"/>
          </a:xfrm>
        </p:spPr>
        <p:txBody>
          <a:bodyPr lIns="92075" tIns="46038" rIns="92075" bIns="46038"/>
          <a:lstStyle/>
          <a:p>
            <a:pPr algn="just"/>
            <a:r>
              <a:rPr lang="tr-TR" dirty="0" smtClean="0"/>
              <a:t>Yeni düşünce ve yöntemlerin işletmeye girmesini kolaylaştırır,</a:t>
            </a:r>
          </a:p>
          <a:p>
            <a:pPr algn="just">
              <a:buFontTx/>
              <a:buChar char=" "/>
            </a:pPr>
            <a:endParaRPr lang="tr-TR" dirty="0" smtClean="0"/>
          </a:p>
          <a:p>
            <a:pPr algn="just"/>
            <a:r>
              <a:rPr lang="tr-TR" dirty="0" smtClean="0"/>
              <a:t>Dış kaynaklardan daha fazla aday personel bulunacağı için işin  gereklerine uygun personel bulunması olanağı daha fazladır.</a:t>
            </a:r>
            <a:endParaRPr lang="tr-TR" dirty="0" smtClean="0">
              <a:latin typeface="Times New Roman Tur" charset="-94"/>
            </a:endParaRPr>
          </a:p>
        </p:txBody>
      </p:sp>
    </p:spTree>
  </p:cSld>
  <p:clrMapOvr>
    <a:masterClrMapping/>
  </p:clrMapOvr>
  <p:transition spd="med">
    <p:rand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lIns="92075" tIns="46038" rIns="92075" bIns="46038" anchor="ctr">
            <a:normAutofit fontScale="90000"/>
          </a:bodyPr>
          <a:lstStyle/>
          <a:p>
            <a:pPr fontAlgn="auto">
              <a:spcAft>
                <a:spcPts val="0"/>
              </a:spcAft>
              <a:defRPr/>
            </a:pPr>
            <a:r>
              <a:rPr lang="tr-TR" dirty="0"/>
              <a:t>Dış </a:t>
            </a:r>
            <a:r>
              <a:rPr lang="tr-TR" dirty="0" smtClean="0"/>
              <a:t>Kaynaklardan Personel </a:t>
            </a:r>
            <a:r>
              <a:rPr lang="tr-TR" dirty="0"/>
              <a:t>S</a:t>
            </a:r>
            <a:r>
              <a:rPr lang="tr-TR" dirty="0" smtClean="0"/>
              <a:t>ağlamanın </a:t>
            </a:r>
            <a:r>
              <a:rPr lang="tr-TR" dirty="0"/>
              <a:t>S</a:t>
            </a:r>
            <a:r>
              <a:rPr lang="tr-TR" dirty="0" smtClean="0"/>
              <a:t>akıncaları</a:t>
            </a:r>
            <a:endParaRPr lang="tr-TR" dirty="0">
              <a:latin typeface="Times New Roman Tur" charset="-94"/>
            </a:endParaRPr>
          </a:p>
        </p:txBody>
      </p:sp>
      <p:sp>
        <p:nvSpPr>
          <p:cNvPr id="30723" name="Rectangle 3"/>
          <p:cNvSpPr>
            <a:spLocks noGrp="1" noChangeArrowheads="1"/>
          </p:cNvSpPr>
          <p:nvPr>
            <p:ph idx="1"/>
          </p:nvPr>
        </p:nvSpPr>
        <p:spPr>
          <a:xfrm>
            <a:off x="1000100" y="1785926"/>
            <a:ext cx="7839100" cy="4786346"/>
          </a:xfrm>
        </p:spPr>
        <p:txBody>
          <a:bodyPr lIns="92075" tIns="46038" rIns="92075" bIns="46038"/>
          <a:lstStyle/>
          <a:p>
            <a:pPr algn="just"/>
            <a:r>
              <a:rPr lang="tr-TR" dirty="0" smtClean="0"/>
              <a:t> İşe alma, işe alıştırma, eğitim  maliyetlerini artırır,</a:t>
            </a:r>
          </a:p>
          <a:p>
            <a:pPr algn="just"/>
            <a:r>
              <a:rPr lang="tr-TR" dirty="0" smtClean="0"/>
              <a:t>Dış kaynaklardan her zaman aranılan nitelikte personeli bulmak mümkün olmayabilir,</a:t>
            </a:r>
          </a:p>
          <a:p>
            <a:pPr algn="just"/>
            <a:r>
              <a:rPr lang="tr-TR" dirty="0" smtClean="0"/>
              <a:t>Dış kaynaklardan sağlanan personelin işletmeye ve işe uyum sorunları ortaya çıkabilir.</a:t>
            </a:r>
            <a:endParaRPr lang="tr-TR" dirty="0" smtClean="0">
              <a:latin typeface="Times New Roman Tur" charset="-94"/>
            </a:endParaRPr>
          </a:p>
        </p:txBody>
      </p:sp>
    </p:spTree>
  </p:cSld>
  <p:clrMapOvr>
    <a:masterClrMapping/>
  </p:clrMapOvr>
  <p:transition spd="med">
    <p:rand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Personel Seçme Süreci</a:t>
            </a:r>
            <a:endParaRPr lang="tr-TR" dirty="0"/>
          </a:p>
        </p:txBody>
      </p:sp>
      <p:sp>
        <p:nvSpPr>
          <p:cNvPr id="3" name="2 İçerik Yer Tutucusu"/>
          <p:cNvSpPr>
            <a:spLocks noGrp="1"/>
          </p:cNvSpPr>
          <p:nvPr>
            <p:ph idx="1"/>
          </p:nvPr>
        </p:nvSpPr>
        <p:spPr/>
        <p:txBody>
          <a:bodyPr/>
          <a:lstStyle/>
          <a:p>
            <a:pPr algn="just"/>
            <a:r>
              <a:rPr lang="tr-TR" dirty="0" smtClean="0"/>
              <a:t>Personel seçimi, personel sağlama süreci sonucunda yaratılan aday personel potansiyelinin iş gerekleri ölçütüne göre değerlendirilerek adayların işe alınıp alınmama kararının verildiği insan kaynakları yönetim sürecidir. </a:t>
            </a:r>
            <a:endParaRPr lang="tr-TR" dirty="0"/>
          </a:p>
        </p:txBody>
      </p:sp>
    </p:spTree>
  </p:cSld>
  <p:clrMapOvr>
    <a:masterClrMapping/>
  </p:clrMapOvr>
  <p:transition spd="med">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tr-TR" dirty="0" smtClean="0"/>
              <a:t>İnsan Kaynakları Sağlama</a:t>
            </a:r>
          </a:p>
        </p:txBody>
      </p:sp>
      <p:sp>
        <p:nvSpPr>
          <p:cNvPr id="6147" name="Rectangle 3"/>
          <p:cNvSpPr>
            <a:spLocks noGrp="1" noChangeArrowheads="1"/>
          </p:cNvSpPr>
          <p:nvPr>
            <p:ph idx="1"/>
          </p:nvPr>
        </p:nvSpPr>
        <p:spPr>
          <a:xfrm>
            <a:off x="857224" y="1928802"/>
            <a:ext cx="7829576" cy="4395798"/>
          </a:xfrm>
        </p:spPr>
        <p:txBody>
          <a:bodyPr/>
          <a:lstStyle/>
          <a:p>
            <a:pPr algn="just"/>
            <a:r>
              <a:rPr lang="tr-TR" dirty="0" smtClean="0"/>
              <a:t>İK Planlamasında öngörülen personel ihtiyacının en kısa ve en ekonomik biçimde karşılanması için yeterli sayıda ve nitelikte aday personelin bulunmasıdır. </a:t>
            </a:r>
          </a:p>
          <a:p>
            <a:pPr algn="just"/>
            <a:r>
              <a:rPr lang="tr-TR" dirty="0" smtClean="0"/>
              <a:t>Temel amacı, amaçların başarılabilmesi için gerekli becerilere sahip insanları belirlemek ve örgütte çalışmak üzere başvurmaya isteklendirmektir. </a:t>
            </a:r>
          </a:p>
        </p:txBody>
      </p:sp>
    </p:spTree>
  </p:cSld>
  <p:clrMapOvr>
    <a:masterClrMapping/>
  </p:clrMapOvr>
  <p:transition spd="med">
    <p:random/>
  </p:transition>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396552" y="476672"/>
            <a:ext cx="8001000" cy="609600"/>
          </a:xfrm>
        </p:spPr>
        <p:txBody>
          <a:bodyPr/>
          <a:lstStyle/>
          <a:p>
            <a:pPr algn="ctr" fontAlgn="auto">
              <a:lnSpc>
                <a:spcPct val="80000"/>
              </a:lnSpc>
              <a:spcAft>
                <a:spcPts val="0"/>
              </a:spcAft>
              <a:defRPr/>
            </a:pPr>
            <a:r>
              <a:rPr lang="tr-TR" sz="2800" dirty="0">
                <a:solidFill>
                  <a:schemeClr val="tx1"/>
                </a:solidFill>
                <a:latin typeface="Comic Sans MS" pitchFamily="66" charset="0"/>
              </a:rPr>
              <a:t>PERSONEL SEÇME SÜRECİ</a:t>
            </a:r>
          </a:p>
        </p:txBody>
      </p:sp>
      <p:sp>
        <p:nvSpPr>
          <p:cNvPr id="8196" name="Text Box 4"/>
          <p:cNvSpPr txBox="1">
            <a:spLocks noChangeArrowheads="1"/>
          </p:cNvSpPr>
          <p:nvPr/>
        </p:nvSpPr>
        <p:spPr bwMode="auto">
          <a:xfrm>
            <a:off x="642910" y="6084888"/>
            <a:ext cx="2643206" cy="387798"/>
          </a:xfrm>
          <a:prstGeom prst="rect">
            <a:avLst/>
          </a:prstGeom>
          <a:solidFill>
            <a:schemeClr val="accent2"/>
          </a:solidFill>
          <a:ln w="28575">
            <a:solidFill>
              <a:schemeClr val="bg1"/>
            </a:solidFill>
            <a:miter lim="800000"/>
            <a:headEnd/>
            <a:tailEnd/>
          </a:ln>
        </p:spPr>
        <p:txBody>
          <a:bodyPr wrap="square">
            <a:spAutoFit/>
          </a:bodyPr>
          <a:lstStyle/>
          <a:p>
            <a:pPr algn="ctr">
              <a:lnSpc>
                <a:spcPct val="80000"/>
              </a:lnSpc>
            </a:pPr>
            <a:r>
              <a:rPr lang="tr-TR" b="1" dirty="0">
                <a:latin typeface="Comic Sans MS" pitchFamily="66" charset="0"/>
              </a:rPr>
              <a:t>ÖNGÖRÜŞME</a:t>
            </a:r>
          </a:p>
        </p:txBody>
      </p:sp>
      <p:sp>
        <p:nvSpPr>
          <p:cNvPr id="8197" name="Text Box 5"/>
          <p:cNvSpPr txBox="1">
            <a:spLocks noChangeArrowheads="1"/>
          </p:cNvSpPr>
          <p:nvPr/>
        </p:nvSpPr>
        <p:spPr bwMode="auto">
          <a:xfrm>
            <a:off x="655638" y="5472113"/>
            <a:ext cx="3489325" cy="412750"/>
          </a:xfrm>
          <a:prstGeom prst="rect">
            <a:avLst/>
          </a:prstGeom>
          <a:solidFill>
            <a:schemeClr val="accent2"/>
          </a:solidFill>
          <a:ln w="28575">
            <a:solidFill>
              <a:schemeClr val="bg1"/>
            </a:solidFill>
            <a:miter lim="800000"/>
            <a:headEnd/>
            <a:tailEnd/>
          </a:ln>
        </p:spPr>
        <p:txBody>
          <a:bodyPr wrap="none">
            <a:spAutoFit/>
          </a:bodyPr>
          <a:lstStyle/>
          <a:p>
            <a:pPr algn="ctr">
              <a:lnSpc>
                <a:spcPct val="80000"/>
              </a:lnSpc>
            </a:pPr>
            <a:r>
              <a:rPr lang="tr-TR" b="1" dirty="0">
                <a:latin typeface="Comic Sans MS" pitchFamily="66" charset="0"/>
              </a:rPr>
              <a:t>BAŞVURU BELGELERİ</a:t>
            </a:r>
          </a:p>
        </p:txBody>
      </p:sp>
      <p:sp>
        <p:nvSpPr>
          <p:cNvPr id="8198" name="Text Box 6"/>
          <p:cNvSpPr txBox="1">
            <a:spLocks noChangeArrowheads="1"/>
          </p:cNvSpPr>
          <p:nvPr/>
        </p:nvSpPr>
        <p:spPr bwMode="auto">
          <a:xfrm>
            <a:off x="1714480" y="4786322"/>
            <a:ext cx="3157534" cy="387798"/>
          </a:xfrm>
          <a:prstGeom prst="rect">
            <a:avLst/>
          </a:prstGeom>
          <a:solidFill>
            <a:schemeClr val="accent2"/>
          </a:solidFill>
          <a:ln w="28575">
            <a:solidFill>
              <a:schemeClr val="bg1"/>
            </a:solidFill>
            <a:miter lim="800000"/>
            <a:headEnd/>
            <a:tailEnd/>
          </a:ln>
        </p:spPr>
        <p:txBody>
          <a:bodyPr wrap="square">
            <a:spAutoFit/>
          </a:bodyPr>
          <a:lstStyle/>
          <a:p>
            <a:pPr algn="ctr">
              <a:lnSpc>
                <a:spcPct val="80000"/>
              </a:lnSpc>
            </a:pPr>
            <a:r>
              <a:rPr lang="tr-TR" b="1">
                <a:latin typeface="Comic Sans MS" pitchFamily="66" charset="0"/>
              </a:rPr>
              <a:t>GÖRÜŞME</a:t>
            </a:r>
          </a:p>
        </p:txBody>
      </p:sp>
      <p:sp>
        <p:nvSpPr>
          <p:cNvPr id="8199" name="Text Box 7"/>
          <p:cNvSpPr txBox="1">
            <a:spLocks noChangeArrowheads="1"/>
          </p:cNvSpPr>
          <p:nvPr/>
        </p:nvSpPr>
        <p:spPr bwMode="auto">
          <a:xfrm>
            <a:off x="2214547" y="4071942"/>
            <a:ext cx="3143272" cy="387798"/>
          </a:xfrm>
          <a:prstGeom prst="rect">
            <a:avLst/>
          </a:prstGeom>
          <a:solidFill>
            <a:schemeClr val="accent2"/>
          </a:solidFill>
          <a:ln w="28575">
            <a:solidFill>
              <a:schemeClr val="bg1"/>
            </a:solidFill>
            <a:miter lim="800000"/>
            <a:headEnd/>
            <a:tailEnd/>
          </a:ln>
        </p:spPr>
        <p:txBody>
          <a:bodyPr wrap="square">
            <a:spAutoFit/>
          </a:bodyPr>
          <a:lstStyle/>
          <a:p>
            <a:pPr algn="ctr">
              <a:lnSpc>
                <a:spcPct val="80000"/>
              </a:lnSpc>
            </a:pPr>
            <a:r>
              <a:rPr lang="tr-TR" b="1" dirty="0">
                <a:latin typeface="Comic Sans MS" pitchFamily="66" charset="0"/>
              </a:rPr>
              <a:t>TEST UYGULAMA</a:t>
            </a:r>
          </a:p>
        </p:txBody>
      </p:sp>
      <p:sp>
        <p:nvSpPr>
          <p:cNvPr id="8200" name="Text Box 8"/>
          <p:cNvSpPr txBox="1">
            <a:spLocks noChangeArrowheads="1"/>
          </p:cNvSpPr>
          <p:nvPr/>
        </p:nvSpPr>
        <p:spPr bwMode="auto">
          <a:xfrm>
            <a:off x="2643174" y="3357562"/>
            <a:ext cx="3505200" cy="412750"/>
          </a:xfrm>
          <a:prstGeom prst="rect">
            <a:avLst/>
          </a:prstGeom>
          <a:solidFill>
            <a:schemeClr val="accent2"/>
          </a:solidFill>
          <a:ln w="28575">
            <a:solidFill>
              <a:schemeClr val="bg1"/>
            </a:solidFill>
            <a:miter lim="800000"/>
            <a:headEnd/>
            <a:tailEnd/>
          </a:ln>
        </p:spPr>
        <p:txBody>
          <a:bodyPr>
            <a:spAutoFit/>
          </a:bodyPr>
          <a:lstStyle/>
          <a:p>
            <a:pPr algn="ctr">
              <a:lnSpc>
                <a:spcPct val="80000"/>
              </a:lnSpc>
            </a:pPr>
            <a:r>
              <a:rPr lang="tr-TR" b="1" dirty="0">
                <a:latin typeface="Comic Sans MS" pitchFamily="66" charset="0"/>
              </a:rPr>
              <a:t>REFERANS</a:t>
            </a:r>
          </a:p>
        </p:txBody>
      </p:sp>
      <p:sp>
        <p:nvSpPr>
          <p:cNvPr id="8201" name="Text Box 9"/>
          <p:cNvSpPr txBox="1">
            <a:spLocks noChangeArrowheads="1"/>
          </p:cNvSpPr>
          <p:nvPr/>
        </p:nvSpPr>
        <p:spPr bwMode="auto">
          <a:xfrm>
            <a:off x="3643306" y="2714620"/>
            <a:ext cx="3225800" cy="412750"/>
          </a:xfrm>
          <a:prstGeom prst="rect">
            <a:avLst/>
          </a:prstGeom>
          <a:solidFill>
            <a:schemeClr val="accent2"/>
          </a:solidFill>
          <a:ln w="28575">
            <a:solidFill>
              <a:schemeClr val="bg1"/>
            </a:solidFill>
            <a:miter lim="800000"/>
            <a:headEnd/>
            <a:tailEnd/>
          </a:ln>
        </p:spPr>
        <p:txBody>
          <a:bodyPr wrap="none">
            <a:spAutoFit/>
          </a:bodyPr>
          <a:lstStyle/>
          <a:p>
            <a:pPr algn="ctr">
              <a:lnSpc>
                <a:spcPct val="80000"/>
              </a:lnSpc>
            </a:pPr>
            <a:r>
              <a:rPr lang="tr-TR" b="1" dirty="0">
                <a:latin typeface="Comic Sans MS" pitchFamily="66" charset="0"/>
              </a:rPr>
              <a:t>SAĞLIK KONTROLÜ</a:t>
            </a:r>
          </a:p>
        </p:txBody>
      </p:sp>
      <p:sp>
        <p:nvSpPr>
          <p:cNvPr id="8202" name="Text Box 10"/>
          <p:cNvSpPr txBox="1">
            <a:spLocks noChangeArrowheads="1"/>
          </p:cNvSpPr>
          <p:nvPr/>
        </p:nvSpPr>
        <p:spPr bwMode="auto">
          <a:xfrm>
            <a:off x="4786314" y="2000240"/>
            <a:ext cx="3124200" cy="387798"/>
          </a:xfrm>
          <a:prstGeom prst="rect">
            <a:avLst/>
          </a:prstGeom>
          <a:solidFill>
            <a:schemeClr val="accent2"/>
          </a:solidFill>
          <a:ln w="28575">
            <a:solidFill>
              <a:schemeClr val="bg1"/>
            </a:solidFill>
            <a:miter lim="800000"/>
            <a:headEnd/>
            <a:tailEnd/>
          </a:ln>
        </p:spPr>
        <p:txBody>
          <a:bodyPr wrap="square">
            <a:spAutoFit/>
          </a:bodyPr>
          <a:lstStyle/>
          <a:p>
            <a:pPr algn="ctr">
              <a:lnSpc>
                <a:spcPct val="80000"/>
              </a:lnSpc>
            </a:pPr>
            <a:r>
              <a:rPr lang="tr-TR" b="1" dirty="0">
                <a:latin typeface="Comic Sans MS" pitchFamily="66" charset="0"/>
              </a:rPr>
              <a:t>SON GÖRÜŞME</a:t>
            </a:r>
          </a:p>
        </p:txBody>
      </p:sp>
      <p:sp>
        <p:nvSpPr>
          <p:cNvPr id="8203" name="Text Box 11"/>
          <p:cNvSpPr txBox="1">
            <a:spLocks noChangeArrowheads="1"/>
          </p:cNvSpPr>
          <p:nvPr/>
        </p:nvSpPr>
        <p:spPr bwMode="auto">
          <a:xfrm>
            <a:off x="5715008" y="1285860"/>
            <a:ext cx="3048000" cy="412750"/>
          </a:xfrm>
          <a:prstGeom prst="rect">
            <a:avLst/>
          </a:prstGeom>
          <a:solidFill>
            <a:schemeClr val="accent2"/>
          </a:solidFill>
          <a:ln w="28575">
            <a:solidFill>
              <a:schemeClr val="bg1"/>
            </a:solidFill>
            <a:miter lim="800000"/>
            <a:headEnd/>
            <a:tailEnd/>
          </a:ln>
        </p:spPr>
        <p:txBody>
          <a:bodyPr>
            <a:spAutoFit/>
          </a:bodyPr>
          <a:lstStyle/>
          <a:p>
            <a:pPr algn="ctr">
              <a:lnSpc>
                <a:spcPct val="80000"/>
              </a:lnSpc>
            </a:pPr>
            <a:r>
              <a:rPr lang="tr-TR" b="1" dirty="0">
                <a:latin typeface="Comic Sans MS" pitchFamily="66" charset="0"/>
              </a:rPr>
              <a:t>SEÇİM KARARI</a:t>
            </a:r>
          </a:p>
        </p:txBody>
      </p:sp>
      <p:sp>
        <p:nvSpPr>
          <p:cNvPr id="8205" name="Text Box 13"/>
          <p:cNvSpPr txBox="1">
            <a:spLocks noChangeArrowheads="1"/>
          </p:cNvSpPr>
          <p:nvPr/>
        </p:nvSpPr>
        <p:spPr bwMode="auto">
          <a:xfrm>
            <a:off x="3929058" y="6143644"/>
            <a:ext cx="4892675" cy="412750"/>
          </a:xfrm>
          <a:prstGeom prst="rect">
            <a:avLst/>
          </a:prstGeom>
          <a:solidFill>
            <a:schemeClr val="accent2"/>
          </a:solidFill>
          <a:ln w="28575">
            <a:solidFill>
              <a:schemeClr val="bg1"/>
            </a:solidFill>
            <a:miter lim="800000"/>
            <a:headEnd/>
            <a:tailEnd/>
          </a:ln>
        </p:spPr>
        <p:txBody>
          <a:bodyPr>
            <a:spAutoFit/>
          </a:bodyPr>
          <a:lstStyle/>
          <a:p>
            <a:pPr algn="ctr">
              <a:lnSpc>
                <a:spcPct val="80000"/>
              </a:lnSpc>
            </a:pPr>
            <a:r>
              <a:rPr lang="tr-TR" b="1">
                <a:latin typeface="Comic Sans MS" pitchFamily="66" charset="0"/>
              </a:rPr>
              <a:t>RED KARARI</a:t>
            </a:r>
          </a:p>
        </p:txBody>
      </p:sp>
      <p:sp>
        <p:nvSpPr>
          <p:cNvPr id="8206" name="Line 14"/>
          <p:cNvSpPr>
            <a:spLocks noChangeShapeType="1"/>
          </p:cNvSpPr>
          <p:nvPr/>
        </p:nvSpPr>
        <p:spPr bwMode="auto">
          <a:xfrm>
            <a:off x="3581400" y="6248400"/>
            <a:ext cx="304800" cy="0"/>
          </a:xfrm>
          <a:prstGeom prst="line">
            <a:avLst/>
          </a:prstGeom>
          <a:noFill/>
          <a:ln w="28575">
            <a:solidFill>
              <a:schemeClr val="bg1"/>
            </a:solidFill>
            <a:miter lim="800000"/>
            <a:headEnd/>
            <a:tailEnd type="stealth" w="lg" len="lg"/>
          </a:ln>
        </p:spPr>
        <p:txBody>
          <a:bodyPr wrap="none"/>
          <a:lstStyle/>
          <a:p>
            <a:endParaRPr lang="tr-TR"/>
          </a:p>
        </p:txBody>
      </p:sp>
      <p:sp>
        <p:nvSpPr>
          <p:cNvPr id="8210" name="Line 18"/>
          <p:cNvSpPr>
            <a:spLocks noChangeShapeType="1"/>
          </p:cNvSpPr>
          <p:nvPr/>
        </p:nvSpPr>
        <p:spPr bwMode="auto">
          <a:xfrm flipV="1">
            <a:off x="3429000" y="3810000"/>
            <a:ext cx="0" cy="152400"/>
          </a:xfrm>
          <a:prstGeom prst="line">
            <a:avLst/>
          </a:prstGeom>
          <a:noFill/>
          <a:ln w="28575">
            <a:solidFill>
              <a:schemeClr val="bg1"/>
            </a:solidFill>
            <a:miter lim="800000"/>
            <a:headEnd/>
            <a:tailEnd type="stealth" w="lg" len="lg"/>
          </a:ln>
        </p:spPr>
        <p:txBody>
          <a:bodyPr wrap="none"/>
          <a:lstStyle/>
          <a:p>
            <a:endParaRPr lang="tr-TR"/>
          </a:p>
        </p:txBody>
      </p:sp>
      <p:sp>
        <p:nvSpPr>
          <p:cNvPr id="8211" name="Line 19"/>
          <p:cNvSpPr>
            <a:spLocks noChangeShapeType="1"/>
          </p:cNvSpPr>
          <p:nvPr/>
        </p:nvSpPr>
        <p:spPr bwMode="auto">
          <a:xfrm flipV="1">
            <a:off x="3886200" y="3124200"/>
            <a:ext cx="0" cy="152400"/>
          </a:xfrm>
          <a:prstGeom prst="line">
            <a:avLst/>
          </a:prstGeom>
          <a:noFill/>
          <a:ln w="28575">
            <a:solidFill>
              <a:schemeClr val="bg1"/>
            </a:solidFill>
            <a:miter lim="800000"/>
            <a:headEnd/>
            <a:tailEnd type="stealth" w="lg" len="lg"/>
          </a:ln>
        </p:spPr>
        <p:txBody>
          <a:bodyPr wrap="none"/>
          <a:lstStyle/>
          <a:p>
            <a:endParaRPr lang="tr-TR"/>
          </a:p>
        </p:txBody>
      </p:sp>
      <p:sp>
        <p:nvSpPr>
          <p:cNvPr id="8212" name="Line 20"/>
          <p:cNvSpPr>
            <a:spLocks noChangeShapeType="1"/>
          </p:cNvSpPr>
          <p:nvPr/>
        </p:nvSpPr>
        <p:spPr bwMode="auto">
          <a:xfrm flipV="1">
            <a:off x="4191000" y="2362200"/>
            <a:ext cx="0" cy="152400"/>
          </a:xfrm>
          <a:prstGeom prst="line">
            <a:avLst/>
          </a:prstGeom>
          <a:noFill/>
          <a:ln w="28575">
            <a:solidFill>
              <a:schemeClr val="bg1"/>
            </a:solidFill>
            <a:miter lim="800000"/>
            <a:headEnd/>
            <a:tailEnd type="stealth" w="lg" len="lg"/>
          </a:ln>
        </p:spPr>
        <p:txBody>
          <a:bodyPr wrap="none"/>
          <a:lstStyle/>
          <a:p>
            <a:endParaRPr lang="tr-TR"/>
          </a:p>
        </p:txBody>
      </p:sp>
      <p:sp>
        <p:nvSpPr>
          <p:cNvPr id="8213" name="Line 21"/>
          <p:cNvSpPr>
            <a:spLocks noChangeShapeType="1"/>
          </p:cNvSpPr>
          <p:nvPr/>
        </p:nvSpPr>
        <p:spPr bwMode="auto">
          <a:xfrm flipV="1">
            <a:off x="4800600" y="1600200"/>
            <a:ext cx="0" cy="152400"/>
          </a:xfrm>
          <a:prstGeom prst="line">
            <a:avLst/>
          </a:prstGeom>
          <a:noFill/>
          <a:ln w="28575">
            <a:solidFill>
              <a:schemeClr val="bg1"/>
            </a:solidFill>
            <a:miter lim="800000"/>
            <a:headEnd/>
            <a:tailEnd type="stealth" w="lg" len="lg"/>
          </a:ln>
        </p:spPr>
        <p:txBody>
          <a:bodyPr wrap="none"/>
          <a:lstStyle/>
          <a:p>
            <a:endParaRPr lang="tr-TR"/>
          </a:p>
        </p:txBody>
      </p:sp>
      <p:sp>
        <p:nvSpPr>
          <p:cNvPr id="8217" name="Line 25"/>
          <p:cNvSpPr>
            <a:spLocks noChangeShapeType="1"/>
          </p:cNvSpPr>
          <p:nvPr/>
        </p:nvSpPr>
        <p:spPr bwMode="auto">
          <a:xfrm>
            <a:off x="5486400" y="3810000"/>
            <a:ext cx="0" cy="2286000"/>
          </a:xfrm>
          <a:prstGeom prst="line">
            <a:avLst/>
          </a:prstGeom>
          <a:noFill/>
          <a:ln w="28575">
            <a:solidFill>
              <a:schemeClr val="bg1"/>
            </a:solidFill>
            <a:miter lim="800000"/>
            <a:headEnd/>
            <a:tailEnd type="stealth" w="lg" len="lg"/>
          </a:ln>
        </p:spPr>
        <p:txBody>
          <a:bodyPr wrap="none"/>
          <a:lstStyle/>
          <a:p>
            <a:endParaRPr lang="tr-TR"/>
          </a:p>
        </p:txBody>
      </p:sp>
      <p:sp>
        <p:nvSpPr>
          <p:cNvPr id="8219" name="Line 27"/>
          <p:cNvSpPr>
            <a:spLocks noChangeShapeType="1"/>
          </p:cNvSpPr>
          <p:nvPr/>
        </p:nvSpPr>
        <p:spPr bwMode="auto">
          <a:xfrm>
            <a:off x="4419600" y="5257800"/>
            <a:ext cx="0" cy="762000"/>
          </a:xfrm>
          <a:prstGeom prst="line">
            <a:avLst/>
          </a:prstGeom>
          <a:noFill/>
          <a:ln w="28575">
            <a:solidFill>
              <a:schemeClr val="bg1"/>
            </a:solidFill>
            <a:miter lim="800000"/>
            <a:headEnd/>
            <a:tailEnd type="stealth" w="lg" len="lg"/>
          </a:ln>
        </p:spPr>
        <p:txBody>
          <a:bodyPr wrap="none"/>
          <a:lstStyle/>
          <a:p>
            <a:endParaRPr lang="tr-TR"/>
          </a:p>
        </p:txBody>
      </p:sp>
      <p:sp>
        <p:nvSpPr>
          <p:cNvPr id="8220" name="Line 28"/>
          <p:cNvSpPr>
            <a:spLocks noChangeShapeType="1"/>
          </p:cNvSpPr>
          <p:nvPr/>
        </p:nvSpPr>
        <p:spPr bwMode="auto">
          <a:xfrm flipH="1">
            <a:off x="4114800" y="5791200"/>
            <a:ext cx="0" cy="304800"/>
          </a:xfrm>
          <a:prstGeom prst="line">
            <a:avLst/>
          </a:prstGeom>
          <a:noFill/>
          <a:ln w="28575">
            <a:solidFill>
              <a:schemeClr val="bg1"/>
            </a:solidFill>
            <a:miter lim="800000"/>
            <a:headEnd/>
            <a:tailEnd type="stealth" w="lg" len="lg"/>
          </a:ln>
        </p:spPr>
        <p:txBody>
          <a:bodyPr wrap="none"/>
          <a:lstStyle/>
          <a:p>
            <a:endParaRPr lang="tr-TR"/>
          </a:p>
        </p:txBody>
      </p:sp>
      <p:cxnSp>
        <p:nvCxnSpPr>
          <p:cNvPr id="28" name="27 Düz Ok Bağlayıcısı"/>
          <p:cNvCxnSpPr/>
          <p:nvPr/>
        </p:nvCxnSpPr>
        <p:spPr bwMode="auto">
          <a:xfrm rot="5400000" flipH="1" flipV="1">
            <a:off x="6465901" y="1821645"/>
            <a:ext cx="356396" cy="794"/>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31" name="30 Düz Ok Bağlayıcısı"/>
          <p:cNvCxnSpPr/>
          <p:nvPr/>
        </p:nvCxnSpPr>
        <p:spPr bwMode="auto">
          <a:xfrm rot="5400000" flipH="1" flipV="1">
            <a:off x="5715802" y="2500306"/>
            <a:ext cx="284958" cy="794"/>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34" name="33 Düz Ok Bağlayıcısı"/>
          <p:cNvCxnSpPr/>
          <p:nvPr/>
        </p:nvCxnSpPr>
        <p:spPr bwMode="auto">
          <a:xfrm rot="5400000" flipH="1" flipV="1">
            <a:off x="4787108" y="3214686"/>
            <a:ext cx="284958" cy="794"/>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37" name="36 Düz Ok Bağlayıcısı"/>
          <p:cNvCxnSpPr/>
          <p:nvPr/>
        </p:nvCxnSpPr>
        <p:spPr bwMode="auto">
          <a:xfrm rot="5400000" flipH="1" flipV="1">
            <a:off x="3857620" y="3929066"/>
            <a:ext cx="285752" cy="1588"/>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39" name="38 Düz Ok Bağlayıcısı"/>
          <p:cNvCxnSpPr/>
          <p:nvPr/>
        </p:nvCxnSpPr>
        <p:spPr bwMode="auto">
          <a:xfrm rot="5400000" flipH="1" flipV="1">
            <a:off x="3250397" y="4607727"/>
            <a:ext cx="357190" cy="1588"/>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41" name="40 Düz Ok Bağlayıcısı"/>
          <p:cNvCxnSpPr/>
          <p:nvPr/>
        </p:nvCxnSpPr>
        <p:spPr bwMode="auto">
          <a:xfrm rot="5400000" flipH="1" flipV="1">
            <a:off x="2964645" y="5322107"/>
            <a:ext cx="357190" cy="1588"/>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43" name="42 Düz Ok Bağlayıcısı"/>
          <p:cNvCxnSpPr/>
          <p:nvPr/>
        </p:nvCxnSpPr>
        <p:spPr bwMode="auto">
          <a:xfrm rot="5400000" flipH="1" flipV="1">
            <a:off x="2536017" y="5965049"/>
            <a:ext cx="214314" cy="1588"/>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45" name="44 Düz Ok Bağlayıcısı"/>
          <p:cNvCxnSpPr>
            <a:endCxn id="8205" idx="1"/>
          </p:cNvCxnSpPr>
          <p:nvPr/>
        </p:nvCxnSpPr>
        <p:spPr bwMode="auto">
          <a:xfrm flipV="1">
            <a:off x="3214678" y="6350019"/>
            <a:ext cx="714380" cy="7939"/>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47" name="46 Düz Ok Bağlayıcısı"/>
          <p:cNvCxnSpPr/>
          <p:nvPr/>
        </p:nvCxnSpPr>
        <p:spPr bwMode="auto">
          <a:xfrm rot="5400000">
            <a:off x="6500826" y="3857628"/>
            <a:ext cx="4429156" cy="1588"/>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49" name="48 Düz Ok Bağlayıcısı"/>
          <p:cNvCxnSpPr/>
          <p:nvPr/>
        </p:nvCxnSpPr>
        <p:spPr bwMode="auto">
          <a:xfrm rot="5400000">
            <a:off x="6001554" y="4214818"/>
            <a:ext cx="3713982" cy="794"/>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52" name="51 Düz Ok Bağlayıcısı"/>
          <p:cNvCxnSpPr/>
          <p:nvPr/>
        </p:nvCxnSpPr>
        <p:spPr bwMode="auto">
          <a:xfrm rot="5400000">
            <a:off x="5285586" y="4643446"/>
            <a:ext cx="3001190" cy="794"/>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54" name="53 Düz Ok Bağlayıcısı"/>
          <p:cNvCxnSpPr/>
          <p:nvPr/>
        </p:nvCxnSpPr>
        <p:spPr bwMode="auto">
          <a:xfrm rot="5400000">
            <a:off x="4892677" y="4964917"/>
            <a:ext cx="2358248" cy="794"/>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56" name="55 Düz Ok Bağlayıcısı"/>
          <p:cNvCxnSpPr/>
          <p:nvPr/>
        </p:nvCxnSpPr>
        <p:spPr bwMode="auto">
          <a:xfrm rot="5400000">
            <a:off x="4499768" y="5286388"/>
            <a:ext cx="1715306" cy="794"/>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58" name="57 Düz Ok Bağlayıcısı"/>
          <p:cNvCxnSpPr/>
          <p:nvPr/>
        </p:nvCxnSpPr>
        <p:spPr bwMode="auto">
          <a:xfrm rot="5400000">
            <a:off x="4357686" y="5715016"/>
            <a:ext cx="1000132" cy="1588"/>
          </a:xfrm>
          <a:prstGeom prst="straightConnector1">
            <a:avLst/>
          </a:prstGeom>
          <a:solidFill>
            <a:schemeClr val="accent1"/>
          </a:solidFill>
          <a:ln w="12700" cap="flat" cmpd="sng" algn="ctr">
            <a:solidFill>
              <a:schemeClr val="tx1"/>
            </a:solidFill>
            <a:prstDash val="solid"/>
            <a:round/>
            <a:headEnd type="none" w="sm" len="sm"/>
            <a:tailEnd type="arrow"/>
          </a:ln>
          <a:effectLst/>
        </p:spPr>
      </p:cxnSp>
      <p:cxnSp>
        <p:nvCxnSpPr>
          <p:cNvPr id="70" name="69 Düz Ok Bağlayıcısı"/>
          <p:cNvCxnSpPr>
            <a:stCxn id="8220" idx="0"/>
          </p:cNvCxnSpPr>
          <p:nvPr/>
        </p:nvCxnSpPr>
        <p:spPr bwMode="auto">
          <a:xfrm rot="5400000">
            <a:off x="3898085" y="5993621"/>
            <a:ext cx="419136" cy="14294"/>
          </a:xfrm>
          <a:prstGeom prst="straightConnector1">
            <a:avLst/>
          </a:prstGeom>
          <a:solidFill>
            <a:schemeClr val="accent1"/>
          </a:solidFill>
          <a:ln w="12700" cap="flat" cmpd="sng" algn="ctr">
            <a:solidFill>
              <a:schemeClr val="tx1"/>
            </a:solidFill>
            <a:prstDash val="solid"/>
            <a:round/>
            <a:headEnd type="none" w="sm" len="sm"/>
            <a:tailEnd type="arrow"/>
          </a:ln>
          <a:effectLst/>
        </p:spPr>
      </p:cxnSp>
    </p:spTree>
  </p:cSld>
  <p:clrMapOvr>
    <a:masterClrMapping/>
  </p:clrMapOvr>
  <p:transition spd="med">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196"/>
                                        </p:tgtEl>
                                        <p:attrNameLst>
                                          <p:attrName>style.visibility</p:attrName>
                                        </p:attrNameLst>
                                      </p:cBhvr>
                                      <p:to>
                                        <p:strVal val="visible"/>
                                      </p:to>
                                    </p:set>
                                    <p:anim calcmode="lin" valueType="num">
                                      <p:cBhvr additive="base">
                                        <p:cTn id="7" dur="500" fill="hold"/>
                                        <p:tgtEl>
                                          <p:spTgt spid="8196"/>
                                        </p:tgtEl>
                                        <p:attrNameLst>
                                          <p:attrName>ppt_x</p:attrName>
                                        </p:attrNameLst>
                                      </p:cBhvr>
                                      <p:tavLst>
                                        <p:tav tm="0">
                                          <p:val>
                                            <p:strVal val="#ppt_x"/>
                                          </p:val>
                                        </p:tav>
                                        <p:tav tm="100000">
                                          <p:val>
                                            <p:strVal val="#ppt_x"/>
                                          </p:val>
                                        </p:tav>
                                      </p:tavLst>
                                    </p:anim>
                                    <p:anim calcmode="lin" valueType="num">
                                      <p:cBhvr additive="base">
                                        <p:cTn id="8" dur="500" fill="hold"/>
                                        <p:tgtEl>
                                          <p:spTgt spid="819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197"/>
                                        </p:tgtEl>
                                        <p:attrNameLst>
                                          <p:attrName>style.visibility</p:attrName>
                                        </p:attrNameLst>
                                      </p:cBhvr>
                                      <p:to>
                                        <p:strVal val="visible"/>
                                      </p:to>
                                    </p:set>
                                    <p:anim calcmode="lin" valueType="num">
                                      <p:cBhvr additive="base">
                                        <p:cTn id="13" dur="500" fill="hold"/>
                                        <p:tgtEl>
                                          <p:spTgt spid="8197"/>
                                        </p:tgtEl>
                                        <p:attrNameLst>
                                          <p:attrName>ppt_x</p:attrName>
                                        </p:attrNameLst>
                                      </p:cBhvr>
                                      <p:tavLst>
                                        <p:tav tm="0">
                                          <p:val>
                                            <p:strVal val="#ppt_x"/>
                                          </p:val>
                                        </p:tav>
                                        <p:tav tm="100000">
                                          <p:val>
                                            <p:strVal val="#ppt_x"/>
                                          </p:val>
                                        </p:tav>
                                      </p:tavLst>
                                    </p:anim>
                                    <p:anim calcmode="lin" valueType="num">
                                      <p:cBhvr additive="base">
                                        <p:cTn id="14" dur="500" fill="hold"/>
                                        <p:tgtEl>
                                          <p:spTgt spid="819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206"/>
                                        </p:tgtEl>
                                        <p:attrNameLst>
                                          <p:attrName>style.visibility</p:attrName>
                                        </p:attrNameLst>
                                      </p:cBhvr>
                                      <p:to>
                                        <p:strVal val="visible"/>
                                      </p:to>
                                    </p:set>
                                    <p:anim calcmode="lin" valueType="num">
                                      <p:cBhvr additive="base">
                                        <p:cTn id="19" dur="500" fill="hold"/>
                                        <p:tgtEl>
                                          <p:spTgt spid="8206"/>
                                        </p:tgtEl>
                                        <p:attrNameLst>
                                          <p:attrName>ppt_x</p:attrName>
                                        </p:attrNameLst>
                                      </p:cBhvr>
                                      <p:tavLst>
                                        <p:tav tm="0">
                                          <p:val>
                                            <p:strVal val="0-#ppt_w/2"/>
                                          </p:val>
                                        </p:tav>
                                        <p:tav tm="100000">
                                          <p:val>
                                            <p:strVal val="#ppt_x"/>
                                          </p:val>
                                        </p:tav>
                                      </p:tavLst>
                                    </p:anim>
                                    <p:anim calcmode="lin" valueType="num">
                                      <p:cBhvr additive="base">
                                        <p:cTn id="20" dur="500" fill="hold"/>
                                        <p:tgtEl>
                                          <p:spTgt spid="820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8205"/>
                                        </p:tgtEl>
                                        <p:attrNameLst>
                                          <p:attrName>style.visibility</p:attrName>
                                        </p:attrNameLst>
                                      </p:cBhvr>
                                      <p:to>
                                        <p:strVal val="visible"/>
                                      </p:to>
                                    </p:set>
                                    <p:anim calcmode="lin" valueType="num">
                                      <p:cBhvr additive="base">
                                        <p:cTn id="25" dur="500" fill="hold"/>
                                        <p:tgtEl>
                                          <p:spTgt spid="8205"/>
                                        </p:tgtEl>
                                        <p:attrNameLst>
                                          <p:attrName>ppt_x</p:attrName>
                                        </p:attrNameLst>
                                      </p:cBhvr>
                                      <p:tavLst>
                                        <p:tav tm="0">
                                          <p:val>
                                            <p:strVal val="0-#ppt_w/2"/>
                                          </p:val>
                                        </p:tav>
                                        <p:tav tm="100000">
                                          <p:val>
                                            <p:strVal val="#ppt_x"/>
                                          </p:val>
                                        </p:tav>
                                      </p:tavLst>
                                    </p:anim>
                                    <p:anim calcmode="lin" valueType="num">
                                      <p:cBhvr additive="base">
                                        <p:cTn id="26" dur="500" fill="hold"/>
                                        <p:tgtEl>
                                          <p:spTgt spid="8205"/>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198"/>
                                        </p:tgtEl>
                                        <p:attrNameLst>
                                          <p:attrName>style.visibility</p:attrName>
                                        </p:attrNameLst>
                                      </p:cBhvr>
                                      <p:to>
                                        <p:strVal val="visible"/>
                                      </p:to>
                                    </p:set>
                                    <p:anim calcmode="lin" valueType="num">
                                      <p:cBhvr additive="base">
                                        <p:cTn id="31" dur="500" fill="hold"/>
                                        <p:tgtEl>
                                          <p:spTgt spid="8198"/>
                                        </p:tgtEl>
                                        <p:attrNameLst>
                                          <p:attrName>ppt_x</p:attrName>
                                        </p:attrNameLst>
                                      </p:cBhvr>
                                      <p:tavLst>
                                        <p:tav tm="0">
                                          <p:val>
                                            <p:strVal val="#ppt_x"/>
                                          </p:val>
                                        </p:tav>
                                        <p:tav tm="100000">
                                          <p:val>
                                            <p:strVal val="#ppt_x"/>
                                          </p:val>
                                        </p:tav>
                                      </p:tavLst>
                                    </p:anim>
                                    <p:anim calcmode="lin" valueType="num">
                                      <p:cBhvr additive="base">
                                        <p:cTn id="32" dur="500" fill="hold"/>
                                        <p:tgtEl>
                                          <p:spTgt spid="819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1" fill="hold" grpId="0" nodeType="clickEffect">
                                  <p:stCondLst>
                                    <p:cond delay="0"/>
                                  </p:stCondLst>
                                  <p:childTnLst>
                                    <p:set>
                                      <p:cBhvr>
                                        <p:cTn id="36" dur="1" fill="hold">
                                          <p:stCondLst>
                                            <p:cond delay="0"/>
                                          </p:stCondLst>
                                        </p:cTn>
                                        <p:tgtEl>
                                          <p:spTgt spid="8220"/>
                                        </p:tgtEl>
                                        <p:attrNameLst>
                                          <p:attrName>style.visibility</p:attrName>
                                        </p:attrNameLst>
                                      </p:cBhvr>
                                      <p:to>
                                        <p:strVal val="visible"/>
                                      </p:to>
                                    </p:set>
                                    <p:anim calcmode="lin" valueType="num">
                                      <p:cBhvr additive="base">
                                        <p:cTn id="37" dur="500" fill="hold"/>
                                        <p:tgtEl>
                                          <p:spTgt spid="8220"/>
                                        </p:tgtEl>
                                        <p:attrNameLst>
                                          <p:attrName>ppt_x</p:attrName>
                                        </p:attrNameLst>
                                      </p:cBhvr>
                                      <p:tavLst>
                                        <p:tav tm="0">
                                          <p:val>
                                            <p:strVal val="#ppt_x"/>
                                          </p:val>
                                        </p:tav>
                                        <p:tav tm="100000">
                                          <p:val>
                                            <p:strVal val="#ppt_x"/>
                                          </p:val>
                                        </p:tav>
                                      </p:tavLst>
                                    </p:anim>
                                    <p:anim calcmode="lin" valueType="num">
                                      <p:cBhvr additive="base">
                                        <p:cTn id="38" dur="500" fill="hold"/>
                                        <p:tgtEl>
                                          <p:spTgt spid="8220"/>
                                        </p:tgtEl>
                                        <p:attrNameLst>
                                          <p:attrName>ppt_y</p:attrName>
                                        </p:attrNameLst>
                                      </p:cBhvr>
                                      <p:tavLst>
                                        <p:tav tm="0">
                                          <p:val>
                                            <p:strVal val="0-#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199"/>
                                        </p:tgtEl>
                                        <p:attrNameLst>
                                          <p:attrName>style.visibility</p:attrName>
                                        </p:attrNameLst>
                                      </p:cBhvr>
                                      <p:to>
                                        <p:strVal val="visible"/>
                                      </p:to>
                                    </p:set>
                                    <p:anim calcmode="lin" valueType="num">
                                      <p:cBhvr additive="base">
                                        <p:cTn id="43" dur="500" fill="hold"/>
                                        <p:tgtEl>
                                          <p:spTgt spid="8199"/>
                                        </p:tgtEl>
                                        <p:attrNameLst>
                                          <p:attrName>ppt_x</p:attrName>
                                        </p:attrNameLst>
                                      </p:cBhvr>
                                      <p:tavLst>
                                        <p:tav tm="0">
                                          <p:val>
                                            <p:strVal val="#ppt_x"/>
                                          </p:val>
                                        </p:tav>
                                        <p:tav tm="100000">
                                          <p:val>
                                            <p:strVal val="#ppt_x"/>
                                          </p:val>
                                        </p:tav>
                                      </p:tavLst>
                                    </p:anim>
                                    <p:anim calcmode="lin" valueType="num">
                                      <p:cBhvr additive="base">
                                        <p:cTn id="44" dur="500" fill="hold"/>
                                        <p:tgtEl>
                                          <p:spTgt spid="819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1" fill="hold" grpId="0" nodeType="clickEffect">
                                  <p:stCondLst>
                                    <p:cond delay="0"/>
                                  </p:stCondLst>
                                  <p:childTnLst>
                                    <p:set>
                                      <p:cBhvr>
                                        <p:cTn id="48" dur="1" fill="hold">
                                          <p:stCondLst>
                                            <p:cond delay="0"/>
                                          </p:stCondLst>
                                        </p:cTn>
                                        <p:tgtEl>
                                          <p:spTgt spid="8219"/>
                                        </p:tgtEl>
                                        <p:attrNameLst>
                                          <p:attrName>style.visibility</p:attrName>
                                        </p:attrNameLst>
                                      </p:cBhvr>
                                      <p:to>
                                        <p:strVal val="visible"/>
                                      </p:to>
                                    </p:set>
                                    <p:anim calcmode="lin" valueType="num">
                                      <p:cBhvr additive="base">
                                        <p:cTn id="49" dur="500" fill="hold"/>
                                        <p:tgtEl>
                                          <p:spTgt spid="8219"/>
                                        </p:tgtEl>
                                        <p:attrNameLst>
                                          <p:attrName>ppt_x</p:attrName>
                                        </p:attrNameLst>
                                      </p:cBhvr>
                                      <p:tavLst>
                                        <p:tav tm="0">
                                          <p:val>
                                            <p:strVal val="#ppt_x"/>
                                          </p:val>
                                        </p:tav>
                                        <p:tav tm="100000">
                                          <p:val>
                                            <p:strVal val="#ppt_x"/>
                                          </p:val>
                                        </p:tav>
                                      </p:tavLst>
                                    </p:anim>
                                    <p:anim calcmode="lin" valueType="num">
                                      <p:cBhvr additive="base">
                                        <p:cTn id="50" dur="500" fill="hold"/>
                                        <p:tgtEl>
                                          <p:spTgt spid="8219"/>
                                        </p:tgtEl>
                                        <p:attrNameLst>
                                          <p:attrName>ppt_y</p:attrName>
                                        </p:attrNameLst>
                                      </p:cBhvr>
                                      <p:tavLst>
                                        <p:tav tm="0">
                                          <p:val>
                                            <p:strVal val="0-#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210"/>
                                        </p:tgtEl>
                                        <p:attrNameLst>
                                          <p:attrName>style.visibility</p:attrName>
                                        </p:attrNameLst>
                                      </p:cBhvr>
                                      <p:to>
                                        <p:strVal val="visible"/>
                                      </p:to>
                                    </p:set>
                                    <p:anim calcmode="lin" valueType="num">
                                      <p:cBhvr additive="base">
                                        <p:cTn id="55" dur="500" fill="hold"/>
                                        <p:tgtEl>
                                          <p:spTgt spid="8210"/>
                                        </p:tgtEl>
                                        <p:attrNameLst>
                                          <p:attrName>ppt_x</p:attrName>
                                        </p:attrNameLst>
                                      </p:cBhvr>
                                      <p:tavLst>
                                        <p:tav tm="0">
                                          <p:val>
                                            <p:strVal val="#ppt_x"/>
                                          </p:val>
                                        </p:tav>
                                        <p:tav tm="100000">
                                          <p:val>
                                            <p:strVal val="#ppt_x"/>
                                          </p:val>
                                        </p:tav>
                                      </p:tavLst>
                                    </p:anim>
                                    <p:anim calcmode="lin" valueType="num">
                                      <p:cBhvr additive="base">
                                        <p:cTn id="56" dur="500" fill="hold"/>
                                        <p:tgtEl>
                                          <p:spTgt spid="821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8200"/>
                                        </p:tgtEl>
                                        <p:attrNameLst>
                                          <p:attrName>style.visibility</p:attrName>
                                        </p:attrNameLst>
                                      </p:cBhvr>
                                      <p:to>
                                        <p:strVal val="visible"/>
                                      </p:to>
                                    </p:set>
                                    <p:anim calcmode="lin" valueType="num">
                                      <p:cBhvr additive="base">
                                        <p:cTn id="61" dur="500" fill="hold"/>
                                        <p:tgtEl>
                                          <p:spTgt spid="8200"/>
                                        </p:tgtEl>
                                        <p:attrNameLst>
                                          <p:attrName>ppt_x</p:attrName>
                                        </p:attrNameLst>
                                      </p:cBhvr>
                                      <p:tavLst>
                                        <p:tav tm="0">
                                          <p:val>
                                            <p:strVal val="#ppt_x"/>
                                          </p:val>
                                        </p:tav>
                                        <p:tav tm="100000">
                                          <p:val>
                                            <p:strVal val="#ppt_x"/>
                                          </p:val>
                                        </p:tav>
                                      </p:tavLst>
                                    </p:anim>
                                    <p:anim calcmode="lin" valueType="num">
                                      <p:cBhvr additive="base">
                                        <p:cTn id="62" dur="500" fill="hold"/>
                                        <p:tgtEl>
                                          <p:spTgt spid="8200"/>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8201"/>
                                        </p:tgtEl>
                                        <p:attrNameLst>
                                          <p:attrName>style.visibility</p:attrName>
                                        </p:attrNameLst>
                                      </p:cBhvr>
                                      <p:to>
                                        <p:strVal val="visible"/>
                                      </p:to>
                                    </p:set>
                                    <p:anim calcmode="lin" valueType="num">
                                      <p:cBhvr additive="base">
                                        <p:cTn id="67" dur="500" fill="hold"/>
                                        <p:tgtEl>
                                          <p:spTgt spid="8201"/>
                                        </p:tgtEl>
                                        <p:attrNameLst>
                                          <p:attrName>ppt_x</p:attrName>
                                        </p:attrNameLst>
                                      </p:cBhvr>
                                      <p:tavLst>
                                        <p:tav tm="0">
                                          <p:val>
                                            <p:strVal val="#ppt_x"/>
                                          </p:val>
                                        </p:tav>
                                        <p:tav tm="100000">
                                          <p:val>
                                            <p:strVal val="#ppt_x"/>
                                          </p:val>
                                        </p:tav>
                                      </p:tavLst>
                                    </p:anim>
                                    <p:anim calcmode="lin" valueType="num">
                                      <p:cBhvr additive="base">
                                        <p:cTn id="68" dur="500" fill="hold"/>
                                        <p:tgtEl>
                                          <p:spTgt spid="8201"/>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8202"/>
                                        </p:tgtEl>
                                        <p:attrNameLst>
                                          <p:attrName>style.visibility</p:attrName>
                                        </p:attrNameLst>
                                      </p:cBhvr>
                                      <p:to>
                                        <p:strVal val="visible"/>
                                      </p:to>
                                    </p:set>
                                    <p:anim calcmode="lin" valueType="num">
                                      <p:cBhvr additive="base">
                                        <p:cTn id="73" dur="500" fill="hold"/>
                                        <p:tgtEl>
                                          <p:spTgt spid="8202"/>
                                        </p:tgtEl>
                                        <p:attrNameLst>
                                          <p:attrName>ppt_x</p:attrName>
                                        </p:attrNameLst>
                                      </p:cBhvr>
                                      <p:tavLst>
                                        <p:tav tm="0">
                                          <p:val>
                                            <p:strVal val="#ppt_x"/>
                                          </p:val>
                                        </p:tav>
                                        <p:tav tm="100000">
                                          <p:val>
                                            <p:strVal val="#ppt_x"/>
                                          </p:val>
                                        </p:tav>
                                      </p:tavLst>
                                    </p:anim>
                                    <p:anim calcmode="lin" valueType="num">
                                      <p:cBhvr additive="base">
                                        <p:cTn id="74" dur="500" fill="hold"/>
                                        <p:tgtEl>
                                          <p:spTgt spid="8202"/>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8203"/>
                                        </p:tgtEl>
                                        <p:attrNameLst>
                                          <p:attrName>style.visibility</p:attrName>
                                        </p:attrNameLst>
                                      </p:cBhvr>
                                      <p:to>
                                        <p:strVal val="visible"/>
                                      </p:to>
                                    </p:set>
                                    <p:anim calcmode="lin" valueType="num">
                                      <p:cBhvr additive="base">
                                        <p:cTn id="79" dur="500" fill="hold"/>
                                        <p:tgtEl>
                                          <p:spTgt spid="8203"/>
                                        </p:tgtEl>
                                        <p:attrNameLst>
                                          <p:attrName>ppt_x</p:attrName>
                                        </p:attrNameLst>
                                      </p:cBhvr>
                                      <p:tavLst>
                                        <p:tav tm="0">
                                          <p:val>
                                            <p:strVal val="#ppt_x"/>
                                          </p:val>
                                        </p:tav>
                                        <p:tav tm="100000">
                                          <p:val>
                                            <p:strVal val="#ppt_x"/>
                                          </p:val>
                                        </p:tav>
                                      </p:tavLst>
                                    </p:anim>
                                    <p:anim calcmode="lin" valueType="num">
                                      <p:cBhvr additive="base">
                                        <p:cTn id="80" dur="500" fill="hold"/>
                                        <p:tgtEl>
                                          <p:spTgt spid="8203"/>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1" fill="hold" grpId="0" nodeType="clickEffect">
                                  <p:stCondLst>
                                    <p:cond delay="0"/>
                                  </p:stCondLst>
                                  <p:childTnLst>
                                    <p:set>
                                      <p:cBhvr>
                                        <p:cTn id="84" dur="1" fill="hold">
                                          <p:stCondLst>
                                            <p:cond delay="0"/>
                                          </p:stCondLst>
                                        </p:cTn>
                                        <p:tgtEl>
                                          <p:spTgt spid="8217"/>
                                        </p:tgtEl>
                                        <p:attrNameLst>
                                          <p:attrName>style.visibility</p:attrName>
                                        </p:attrNameLst>
                                      </p:cBhvr>
                                      <p:to>
                                        <p:strVal val="visible"/>
                                      </p:to>
                                    </p:set>
                                    <p:anim calcmode="lin" valueType="num">
                                      <p:cBhvr additive="base">
                                        <p:cTn id="85" dur="500" fill="hold"/>
                                        <p:tgtEl>
                                          <p:spTgt spid="8217"/>
                                        </p:tgtEl>
                                        <p:attrNameLst>
                                          <p:attrName>ppt_x</p:attrName>
                                        </p:attrNameLst>
                                      </p:cBhvr>
                                      <p:tavLst>
                                        <p:tav tm="0">
                                          <p:val>
                                            <p:strVal val="#ppt_x"/>
                                          </p:val>
                                        </p:tav>
                                        <p:tav tm="100000">
                                          <p:val>
                                            <p:strVal val="#ppt_x"/>
                                          </p:val>
                                        </p:tav>
                                      </p:tavLst>
                                    </p:anim>
                                    <p:anim calcmode="lin" valueType="num">
                                      <p:cBhvr additive="base">
                                        <p:cTn id="86" dur="500" fill="hold"/>
                                        <p:tgtEl>
                                          <p:spTgt spid="8217"/>
                                        </p:tgtEl>
                                        <p:attrNameLst>
                                          <p:attrName>ppt_y</p:attrName>
                                        </p:attrNameLst>
                                      </p:cBhvr>
                                      <p:tavLst>
                                        <p:tav tm="0">
                                          <p:val>
                                            <p:strVal val="0-#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8211"/>
                                        </p:tgtEl>
                                        <p:attrNameLst>
                                          <p:attrName>style.visibility</p:attrName>
                                        </p:attrNameLst>
                                      </p:cBhvr>
                                      <p:to>
                                        <p:strVal val="visible"/>
                                      </p:to>
                                    </p:set>
                                    <p:anim calcmode="lin" valueType="num">
                                      <p:cBhvr additive="base">
                                        <p:cTn id="91" dur="500" fill="hold"/>
                                        <p:tgtEl>
                                          <p:spTgt spid="8211"/>
                                        </p:tgtEl>
                                        <p:attrNameLst>
                                          <p:attrName>ppt_x</p:attrName>
                                        </p:attrNameLst>
                                      </p:cBhvr>
                                      <p:tavLst>
                                        <p:tav tm="0">
                                          <p:val>
                                            <p:strVal val="#ppt_x"/>
                                          </p:val>
                                        </p:tav>
                                        <p:tav tm="100000">
                                          <p:val>
                                            <p:strVal val="#ppt_x"/>
                                          </p:val>
                                        </p:tav>
                                      </p:tavLst>
                                    </p:anim>
                                    <p:anim calcmode="lin" valueType="num">
                                      <p:cBhvr additive="base">
                                        <p:cTn id="92" dur="500" fill="hold"/>
                                        <p:tgtEl>
                                          <p:spTgt spid="8211"/>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8212"/>
                                        </p:tgtEl>
                                        <p:attrNameLst>
                                          <p:attrName>style.visibility</p:attrName>
                                        </p:attrNameLst>
                                      </p:cBhvr>
                                      <p:to>
                                        <p:strVal val="visible"/>
                                      </p:to>
                                    </p:set>
                                    <p:anim calcmode="lin" valueType="num">
                                      <p:cBhvr additive="base">
                                        <p:cTn id="97" dur="500" fill="hold"/>
                                        <p:tgtEl>
                                          <p:spTgt spid="8212"/>
                                        </p:tgtEl>
                                        <p:attrNameLst>
                                          <p:attrName>ppt_x</p:attrName>
                                        </p:attrNameLst>
                                      </p:cBhvr>
                                      <p:tavLst>
                                        <p:tav tm="0">
                                          <p:val>
                                            <p:strVal val="#ppt_x"/>
                                          </p:val>
                                        </p:tav>
                                        <p:tav tm="100000">
                                          <p:val>
                                            <p:strVal val="#ppt_x"/>
                                          </p:val>
                                        </p:tav>
                                      </p:tavLst>
                                    </p:anim>
                                    <p:anim calcmode="lin" valueType="num">
                                      <p:cBhvr additive="base">
                                        <p:cTn id="98" dur="500" fill="hold"/>
                                        <p:tgtEl>
                                          <p:spTgt spid="8212"/>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8213"/>
                                        </p:tgtEl>
                                        <p:attrNameLst>
                                          <p:attrName>style.visibility</p:attrName>
                                        </p:attrNameLst>
                                      </p:cBhvr>
                                      <p:to>
                                        <p:strVal val="visible"/>
                                      </p:to>
                                    </p:set>
                                    <p:anim calcmode="lin" valueType="num">
                                      <p:cBhvr additive="base">
                                        <p:cTn id="103" dur="500" fill="hold"/>
                                        <p:tgtEl>
                                          <p:spTgt spid="8213"/>
                                        </p:tgtEl>
                                        <p:attrNameLst>
                                          <p:attrName>ppt_x</p:attrName>
                                        </p:attrNameLst>
                                      </p:cBhvr>
                                      <p:tavLst>
                                        <p:tav tm="0">
                                          <p:val>
                                            <p:strVal val="#ppt_x"/>
                                          </p:val>
                                        </p:tav>
                                        <p:tav tm="100000">
                                          <p:val>
                                            <p:strVal val="#ppt_x"/>
                                          </p:val>
                                        </p:tav>
                                      </p:tavLst>
                                    </p:anim>
                                    <p:anim calcmode="lin" valueType="num">
                                      <p:cBhvr additive="base">
                                        <p:cTn id="104" dur="500" fill="hold"/>
                                        <p:tgtEl>
                                          <p:spTgt spid="82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6" grpId="0" animBg="1" autoUpdateAnimBg="0"/>
      <p:bldP spid="8197" grpId="0" animBg="1" autoUpdateAnimBg="0"/>
      <p:bldP spid="8198" grpId="0" animBg="1" autoUpdateAnimBg="0"/>
      <p:bldP spid="8199" grpId="0" animBg="1" autoUpdateAnimBg="0"/>
      <p:bldP spid="8200" grpId="0" animBg="1" autoUpdateAnimBg="0"/>
      <p:bldP spid="8201" grpId="0" animBg="1" autoUpdateAnimBg="0"/>
      <p:bldP spid="8202" grpId="0" animBg="1" autoUpdateAnimBg="0"/>
      <p:bldP spid="8203" grpId="0" animBg="1" autoUpdateAnimBg="0"/>
      <p:bldP spid="8205" grpId="0" animBg="1" autoUpdateAnimBg="0"/>
      <p:bldP spid="8206" grpId="0" animBg="1"/>
      <p:bldP spid="8210" grpId="0" animBg="1"/>
      <p:bldP spid="8211" grpId="0" animBg="1"/>
      <p:bldP spid="8212" grpId="0" animBg="1"/>
      <p:bldP spid="8213" grpId="0" animBg="1"/>
      <p:bldP spid="8217" grpId="0" animBg="1"/>
      <p:bldP spid="8219" grpId="0" animBg="1"/>
      <p:bldP spid="822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tr-TR" dirty="0" smtClean="0"/>
              <a:t>Personel Seçme Araçları</a:t>
            </a:r>
          </a:p>
        </p:txBody>
      </p:sp>
      <p:sp>
        <p:nvSpPr>
          <p:cNvPr id="33795" name="Rectangle 3"/>
          <p:cNvSpPr>
            <a:spLocks noGrp="1" noChangeArrowheads="1"/>
          </p:cNvSpPr>
          <p:nvPr>
            <p:ph idx="1"/>
          </p:nvPr>
        </p:nvSpPr>
        <p:spPr/>
        <p:txBody>
          <a:bodyPr/>
          <a:lstStyle/>
          <a:p>
            <a:r>
              <a:rPr lang="tr-TR" smtClean="0"/>
              <a:t>TESTLER</a:t>
            </a:r>
          </a:p>
          <a:p>
            <a:pPr lvl="1"/>
            <a:r>
              <a:rPr lang="tr-TR" smtClean="0"/>
              <a:t>Zeka Testleri</a:t>
            </a:r>
          </a:p>
          <a:p>
            <a:pPr lvl="1"/>
            <a:r>
              <a:rPr lang="tr-TR" smtClean="0"/>
              <a:t>Kişilik Testleri</a:t>
            </a:r>
          </a:p>
          <a:p>
            <a:pPr lvl="1"/>
            <a:r>
              <a:rPr lang="tr-TR" smtClean="0"/>
              <a:t>İlgi Testleri</a:t>
            </a:r>
          </a:p>
          <a:p>
            <a:pPr lvl="1"/>
            <a:r>
              <a:rPr lang="tr-TR" smtClean="0"/>
              <a:t>Başarı Testleri</a:t>
            </a:r>
          </a:p>
        </p:txBody>
      </p:sp>
      <p:pic>
        <p:nvPicPr>
          <p:cNvPr id="33796" name="Picture 6" descr="Tam boyutlu görseli göster">
            <a:hlinkClick r:id="rId2"/>
          </p:cNvPr>
          <p:cNvPicPr>
            <a:picLocks noChangeAspect="1" noChangeArrowheads="1"/>
          </p:cNvPicPr>
          <p:nvPr/>
        </p:nvPicPr>
        <p:blipFill>
          <a:blip r:embed="rId3"/>
          <a:srcRect/>
          <a:stretch>
            <a:fillRect/>
          </a:stretch>
        </p:blipFill>
        <p:spPr bwMode="auto">
          <a:xfrm>
            <a:off x="3995738" y="2276475"/>
            <a:ext cx="3455987" cy="3638550"/>
          </a:xfrm>
          <a:prstGeom prst="rect">
            <a:avLst/>
          </a:prstGeom>
          <a:noFill/>
          <a:ln w="9525">
            <a:noFill/>
            <a:miter lim="800000"/>
            <a:headEnd/>
            <a:tailEnd/>
          </a:ln>
        </p:spPr>
      </p:pic>
    </p:spTree>
  </p:cSld>
  <p:clrMapOvr>
    <a:masterClrMapping/>
  </p:clrMapOvr>
  <p:transition spd="med">
    <p:random/>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4"/>
          <p:cNvSpPr>
            <a:spLocks noGrp="1" noChangeArrowheads="1"/>
          </p:cNvSpPr>
          <p:nvPr>
            <p:ph type="title"/>
          </p:nvPr>
        </p:nvSpPr>
        <p:spPr>
          <a:noFill/>
        </p:spPr>
        <p:txBody>
          <a:bodyPr/>
          <a:lstStyle/>
          <a:p>
            <a:r>
              <a:rPr lang="tr-TR" dirty="0" smtClean="0"/>
              <a:t>Personel Seçme Araçları</a:t>
            </a:r>
          </a:p>
        </p:txBody>
      </p:sp>
      <p:sp>
        <p:nvSpPr>
          <p:cNvPr id="34818" name="Rectangle 3"/>
          <p:cNvSpPr>
            <a:spLocks noGrp="1" noChangeArrowheads="1"/>
          </p:cNvSpPr>
          <p:nvPr>
            <p:ph idx="1"/>
          </p:nvPr>
        </p:nvSpPr>
        <p:spPr>
          <a:xfrm>
            <a:off x="838200" y="2667000"/>
            <a:ext cx="8001000" cy="3733800"/>
          </a:xfrm>
        </p:spPr>
        <p:txBody>
          <a:bodyPr/>
          <a:lstStyle/>
          <a:p>
            <a:r>
              <a:rPr lang="tr-TR" dirty="0" smtClean="0"/>
              <a:t>GÖRÜŞME</a:t>
            </a:r>
          </a:p>
          <a:p>
            <a:pPr lvl="1"/>
            <a:r>
              <a:rPr lang="tr-TR" dirty="0" smtClean="0"/>
              <a:t>Planlı Görüşme</a:t>
            </a:r>
          </a:p>
          <a:p>
            <a:pPr lvl="1"/>
            <a:r>
              <a:rPr lang="tr-TR" dirty="0" smtClean="0"/>
              <a:t>Yarı Planlı Görüşme</a:t>
            </a:r>
          </a:p>
          <a:p>
            <a:pPr lvl="1"/>
            <a:r>
              <a:rPr lang="tr-TR" dirty="0" smtClean="0"/>
              <a:t>Plansız Görüşme</a:t>
            </a:r>
          </a:p>
          <a:p>
            <a:pPr lvl="1"/>
            <a:r>
              <a:rPr lang="tr-TR" dirty="0" smtClean="0"/>
              <a:t>Baskıcı Görüşme</a:t>
            </a:r>
          </a:p>
          <a:p>
            <a:pPr lvl="1"/>
            <a:r>
              <a:rPr lang="tr-TR" dirty="0" smtClean="0"/>
              <a:t>Grup Görüşmesi</a:t>
            </a:r>
          </a:p>
          <a:p>
            <a:pPr lvl="1"/>
            <a:r>
              <a:rPr lang="tr-TR" dirty="0" smtClean="0"/>
              <a:t>Kurul Görüşmesi</a:t>
            </a:r>
          </a:p>
        </p:txBody>
      </p:sp>
      <p:pic>
        <p:nvPicPr>
          <p:cNvPr id="34820" name="Picture 2" descr="Tam boyutlu görseli göster">
            <a:hlinkClick r:id="rId2"/>
          </p:cNvPr>
          <p:cNvPicPr>
            <a:picLocks noChangeAspect="1" noChangeArrowheads="1"/>
          </p:cNvPicPr>
          <p:nvPr/>
        </p:nvPicPr>
        <p:blipFill>
          <a:blip r:embed="rId3"/>
          <a:srcRect/>
          <a:stretch>
            <a:fillRect/>
          </a:stretch>
        </p:blipFill>
        <p:spPr bwMode="auto">
          <a:xfrm>
            <a:off x="4932363" y="2565400"/>
            <a:ext cx="3168650" cy="2951163"/>
          </a:xfrm>
          <a:prstGeom prst="rect">
            <a:avLst/>
          </a:prstGeom>
          <a:noFill/>
          <a:ln w="9525">
            <a:noFill/>
            <a:miter lim="800000"/>
            <a:headEnd/>
            <a:tailEnd/>
          </a:ln>
        </p:spPr>
      </p:pic>
    </p:spTree>
  </p:cSld>
  <p:clrMapOvr>
    <a:masterClrMapping/>
  </p:clrMapOvr>
  <p:transition spd="med">
    <p:random/>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4"/>
          <p:cNvSpPr>
            <a:spLocks noGrp="1" noChangeArrowheads="1"/>
          </p:cNvSpPr>
          <p:nvPr>
            <p:ph type="title"/>
          </p:nvPr>
        </p:nvSpPr>
        <p:spPr>
          <a:noFill/>
        </p:spPr>
        <p:txBody>
          <a:bodyPr/>
          <a:lstStyle/>
          <a:p>
            <a:r>
              <a:rPr lang="tr-TR" dirty="0" smtClean="0"/>
              <a:t>Personel Seçme Araçları</a:t>
            </a:r>
          </a:p>
        </p:txBody>
      </p:sp>
      <p:sp>
        <p:nvSpPr>
          <p:cNvPr id="35842" name="Rectangle 3"/>
          <p:cNvSpPr>
            <a:spLocks noGrp="1" noChangeArrowheads="1"/>
          </p:cNvSpPr>
          <p:nvPr>
            <p:ph idx="1"/>
          </p:nvPr>
        </p:nvSpPr>
        <p:spPr>
          <a:xfrm>
            <a:off x="1071538" y="1857364"/>
            <a:ext cx="4508525" cy="4513274"/>
          </a:xfrm>
        </p:spPr>
        <p:txBody>
          <a:bodyPr/>
          <a:lstStyle/>
          <a:p>
            <a:r>
              <a:rPr lang="tr-TR" dirty="0" smtClean="0"/>
              <a:t>DEĞERLEME MERKEZLERİ</a:t>
            </a:r>
          </a:p>
          <a:p>
            <a:pPr lvl="1"/>
            <a:r>
              <a:rPr lang="tr-TR" dirty="0" smtClean="0"/>
              <a:t>Gelen Evrak Sepeti</a:t>
            </a:r>
          </a:p>
          <a:p>
            <a:pPr lvl="1"/>
            <a:r>
              <a:rPr lang="tr-TR" dirty="0" smtClean="0"/>
              <a:t>Grup Tartışması</a:t>
            </a:r>
          </a:p>
          <a:p>
            <a:pPr lvl="1"/>
            <a:r>
              <a:rPr lang="tr-TR" dirty="0" smtClean="0"/>
              <a:t>Testler</a:t>
            </a:r>
          </a:p>
          <a:p>
            <a:pPr lvl="1"/>
            <a:r>
              <a:rPr lang="tr-TR" dirty="0" smtClean="0"/>
              <a:t>Görüşme</a:t>
            </a:r>
          </a:p>
          <a:p>
            <a:pPr lvl="1"/>
            <a:r>
              <a:rPr lang="tr-TR" dirty="0" smtClean="0"/>
              <a:t>İşletme Oyunları</a:t>
            </a:r>
          </a:p>
          <a:p>
            <a:pPr>
              <a:buFont typeface="Wingdings" pitchFamily="2" charset="2"/>
              <a:buNone/>
            </a:pPr>
            <a:endParaRPr lang="tr-TR" dirty="0" smtClean="0"/>
          </a:p>
        </p:txBody>
      </p:sp>
      <p:pic>
        <p:nvPicPr>
          <p:cNvPr id="35844" name="Picture 2" descr="http://www1.ccv-sales-test.com/images/soluciones.jpg"/>
          <p:cNvPicPr>
            <a:picLocks noChangeAspect="1" noChangeArrowheads="1"/>
          </p:cNvPicPr>
          <p:nvPr/>
        </p:nvPicPr>
        <p:blipFill>
          <a:blip r:embed="rId2"/>
          <a:srcRect/>
          <a:stretch>
            <a:fillRect/>
          </a:stretch>
        </p:blipFill>
        <p:spPr bwMode="auto">
          <a:xfrm>
            <a:off x="4929190" y="3214686"/>
            <a:ext cx="3781425" cy="2682875"/>
          </a:xfrm>
          <a:prstGeom prst="rect">
            <a:avLst/>
          </a:prstGeom>
          <a:noFill/>
          <a:ln w="9525">
            <a:noFill/>
            <a:miter lim="800000"/>
            <a:headEnd/>
            <a:tailEnd/>
          </a:ln>
        </p:spPr>
      </p:pic>
    </p:spTree>
  </p:cSld>
  <p:clrMapOvr>
    <a:masterClrMapping/>
  </p:clrMapOvr>
  <p:transition spd="med">
    <p:random/>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Personel Seçme Araçları</a:t>
            </a:r>
            <a:endParaRPr lang="tr-TR" dirty="0"/>
          </a:p>
        </p:txBody>
      </p:sp>
      <p:sp>
        <p:nvSpPr>
          <p:cNvPr id="3" name="2 İçerik Yer Tutucusu"/>
          <p:cNvSpPr>
            <a:spLocks noGrp="1"/>
          </p:cNvSpPr>
          <p:nvPr>
            <p:ph idx="1"/>
          </p:nvPr>
        </p:nvSpPr>
        <p:spPr/>
        <p:txBody>
          <a:bodyPr/>
          <a:lstStyle/>
          <a:p>
            <a:r>
              <a:rPr lang="tr-TR" dirty="0" smtClean="0"/>
              <a:t>Başvuru Belgeleri</a:t>
            </a:r>
          </a:p>
          <a:p>
            <a:pPr>
              <a:buNone/>
            </a:pPr>
            <a:r>
              <a:rPr lang="tr-TR" dirty="0" smtClean="0"/>
              <a:t>Adayın;</a:t>
            </a:r>
          </a:p>
          <a:p>
            <a:pPr>
              <a:buNone/>
            </a:pPr>
            <a:r>
              <a:rPr lang="tr-TR" dirty="0" smtClean="0"/>
              <a:t>- Biyografik nitelikleri</a:t>
            </a:r>
          </a:p>
          <a:p>
            <a:pPr>
              <a:buFontTx/>
              <a:buChar char="-"/>
            </a:pPr>
            <a:r>
              <a:rPr lang="tr-TR" dirty="0" smtClean="0"/>
              <a:t>Eğitim durumu</a:t>
            </a:r>
          </a:p>
          <a:p>
            <a:pPr>
              <a:buFontTx/>
              <a:buChar char="-"/>
            </a:pPr>
            <a:r>
              <a:rPr lang="tr-TR" dirty="0" smtClean="0"/>
              <a:t>Çalışma yaşamı</a:t>
            </a:r>
            <a:endParaRPr lang="tr-TR" dirty="0"/>
          </a:p>
        </p:txBody>
      </p:sp>
    </p:spTree>
  </p:cSld>
  <p:clrMapOvr>
    <a:masterClrMapping/>
  </p:clrMapOvr>
  <p:transition spd="med">
    <p:rand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tr-TR" dirty="0" smtClean="0"/>
              <a:t>Amaçlar</a:t>
            </a:r>
          </a:p>
        </p:txBody>
      </p:sp>
      <p:sp>
        <p:nvSpPr>
          <p:cNvPr id="8195" name="Rectangle 3"/>
          <p:cNvSpPr>
            <a:spLocks noGrp="1" noChangeArrowheads="1"/>
          </p:cNvSpPr>
          <p:nvPr>
            <p:ph idx="1"/>
          </p:nvPr>
        </p:nvSpPr>
        <p:spPr>
          <a:xfrm>
            <a:off x="914400" y="1857364"/>
            <a:ext cx="8001000" cy="4695836"/>
          </a:xfrm>
        </p:spPr>
        <p:txBody>
          <a:bodyPr/>
          <a:lstStyle/>
          <a:p>
            <a:pPr algn="just"/>
            <a:r>
              <a:rPr lang="tr-TR" dirty="0" smtClean="0"/>
              <a:t>Örgütte çalışmaya istekli aday personel havuzu yaratmak,</a:t>
            </a:r>
          </a:p>
          <a:p>
            <a:pPr algn="just"/>
            <a:r>
              <a:rPr lang="tr-TR" dirty="0" smtClean="0"/>
              <a:t>İşletmenin ihtiyacı olan personeli çekebilmek,</a:t>
            </a:r>
          </a:p>
          <a:p>
            <a:pPr algn="just"/>
            <a:r>
              <a:rPr lang="tr-TR" dirty="0" smtClean="0"/>
              <a:t>İşletme faaliyetlerinin sürekliliğini sağlama,</a:t>
            </a:r>
          </a:p>
          <a:p>
            <a:pPr algn="just"/>
            <a:r>
              <a:rPr lang="tr-TR" dirty="0" smtClean="0"/>
              <a:t>Bireysel ve örgütsel etkililiği sağlamak.</a:t>
            </a:r>
          </a:p>
        </p:txBody>
      </p:sp>
    </p:spTree>
  </p:cSld>
  <p:clrMapOvr>
    <a:masterClrMapping/>
  </p:clrMapOvr>
  <p:transition spd="med">
    <p:rand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Başlık"/>
          <p:cNvSpPr>
            <a:spLocks noGrp="1"/>
          </p:cNvSpPr>
          <p:nvPr>
            <p:ph type="title"/>
          </p:nvPr>
        </p:nvSpPr>
        <p:spPr/>
        <p:txBody>
          <a:bodyPr/>
          <a:lstStyle/>
          <a:p>
            <a:r>
              <a:rPr lang="tr-TR" dirty="0" smtClean="0"/>
              <a:t>Personel Sağlama Süreci</a:t>
            </a:r>
          </a:p>
        </p:txBody>
      </p:sp>
      <p:pic>
        <p:nvPicPr>
          <p:cNvPr id="7171" name="Picture 2" descr="PERSONEL SAĞLAMA"/>
          <p:cNvPicPr>
            <a:picLocks noChangeAspect="1" noChangeArrowheads="1"/>
          </p:cNvPicPr>
          <p:nvPr/>
        </p:nvPicPr>
        <p:blipFill>
          <a:blip r:embed="rId2"/>
          <a:srcRect/>
          <a:stretch>
            <a:fillRect/>
          </a:stretch>
        </p:blipFill>
        <p:spPr bwMode="auto">
          <a:xfrm>
            <a:off x="1285852" y="1857365"/>
            <a:ext cx="7246961" cy="4703774"/>
          </a:xfrm>
          <a:prstGeom prst="rect">
            <a:avLst/>
          </a:prstGeom>
          <a:noFill/>
          <a:ln w="9525">
            <a:noFill/>
            <a:miter lim="800000"/>
            <a:headEnd/>
            <a:tailEnd/>
          </a:ln>
        </p:spPr>
      </p:pic>
    </p:spTree>
  </p:cSld>
  <p:clrMapOvr>
    <a:masterClrMapping/>
  </p:clrMapOvr>
  <p:transition spd="med">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827088" y="762000"/>
            <a:ext cx="7173912" cy="1104900"/>
          </a:xfrm>
          <a:prstGeom prst="rect">
            <a:avLst/>
          </a:prstGeom>
          <a:noFill/>
          <a:ln w="9525">
            <a:noFill/>
            <a:miter lim="800000"/>
            <a:headEnd/>
            <a:tailEnd/>
          </a:ln>
        </p:spPr>
        <p:txBody>
          <a:bodyPr lIns="92075" tIns="46038" rIns="92075" bIns="46038" anchor="ctr"/>
          <a:lstStyle/>
          <a:p>
            <a:pPr>
              <a:lnSpc>
                <a:spcPct val="90000"/>
              </a:lnSpc>
            </a:pPr>
            <a:r>
              <a:rPr lang="tr-TR" sz="3600" dirty="0">
                <a:solidFill>
                  <a:schemeClr val="tx2"/>
                </a:solidFill>
                <a:latin typeface="Tahoma" pitchFamily="34" charset="0"/>
              </a:rPr>
              <a:t>Personel </a:t>
            </a:r>
            <a:r>
              <a:rPr lang="tr-TR" sz="3600" dirty="0" smtClean="0">
                <a:solidFill>
                  <a:schemeClr val="tx2"/>
                </a:solidFill>
                <a:latin typeface="Tahoma" pitchFamily="34" charset="0"/>
              </a:rPr>
              <a:t>Kaynakları</a:t>
            </a:r>
            <a:endParaRPr lang="tr-TR" dirty="0">
              <a:solidFill>
                <a:schemeClr val="tx2"/>
              </a:solidFill>
              <a:latin typeface="Arial" pitchFamily="34" charset="0"/>
            </a:endParaRPr>
          </a:p>
        </p:txBody>
      </p:sp>
      <p:sp>
        <p:nvSpPr>
          <p:cNvPr id="9219" name="Rectangle 3"/>
          <p:cNvSpPr>
            <a:spLocks noChangeArrowheads="1"/>
          </p:cNvSpPr>
          <p:nvPr/>
        </p:nvSpPr>
        <p:spPr bwMode="auto">
          <a:xfrm>
            <a:off x="1071538" y="2071678"/>
            <a:ext cx="7539062" cy="3948122"/>
          </a:xfrm>
          <a:prstGeom prst="rect">
            <a:avLst/>
          </a:prstGeom>
          <a:noFill/>
          <a:ln w="9525">
            <a:noFill/>
            <a:miter lim="800000"/>
            <a:headEnd/>
            <a:tailEnd/>
          </a:ln>
        </p:spPr>
        <p:txBody>
          <a:bodyPr lIns="92075" tIns="46038" rIns="92075" bIns="46038"/>
          <a:lstStyle/>
          <a:p>
            <a:pPr marL="342900" indent="-342900">
              <a:lnSpc>
                <a:spcPct val="90000"/>
              </a:lnSpc>
              <a:spcBef>
                <a:spcPct val="20000"/>
              </a:spcBef>
              <a:buClr>
                <a:schemeClr val="tx1"/>
              </a:buClr>
              <a:buSzPct val="75000"/>
              <a:buFont typeface="Wingdings" pitchFamily="2" charset="2"/>
              <a:buChar char="l"/>
            </a:pPr>
            <a:r>
              <a:rPr lang="tr-TR" sz="3600" dirty="0">
                <a:latin typeface="Tahoma" pitchFamily="34" charset="0"/>
                <a:cs typeface="Tahoma" pitchFamily="34" charset="0"/>
              </a:rPr>
              <a:t>İ</a:t>
            </a:r>
            <a:r>
              <a:rPr lang="tr-TR" sz="3600" dirty="0" smtClean="0">
                <a:latin typeface="Tahoma" pitchFamily="34" charset="0"/>
                <a:cs typeface="Tahoma" pitchFamily="34" charset="0"/>
              </a:rPr>
              <a:t>şletmelerin personel </a:t>
            </a:r>
            <a:r>
              <a:rPr lang="tr-TR" sz="3600" dirty="0">
                <a:latin typeface="Tahoma" pitchFamily="34" charset="0"/>
                <a:cs typeface="Tahoma" pitchFamily="34" charset="0"/>
              </a:rPr>
              <a:t>elde etmek için başvuracağı iki temel kaynak vardır: </a:t>
            </a:r>
          </a:p>
          <a:p>
            <a:pPr marL="742950" lvl="1" indent="-285750">
              <a:lnSpc>
                <a:spcPct val="90000"/>
              </a:lnSpc>
              <a:spcBef>
                <a:spcPct val="20000"/>
              </a:spcBef>
              <a:buClr>
                <a:schemeClr val="tx1"/>
              </a:buClr>
              <a:buSzPct val="75000"/>
              <a:buFontTx/>
              <a:buChar char="–"/>
            </a:pPr>
            <a:r>
              <a:rPr lang="tr-TR" sz="3200" dirty="0">
                <a:latin typeface="Tahoma" pitchFamily="34" charset="0"/>
                <a:cs typeface="Tahoma" pitchFamily="34" charset="0"/>
              </a:rPr>
              <a:t>İç kaynaklar (mevcut </a:t>
            </a:r>
            <a:r>
              <a:rPr lang="tr-TR" sz="3200" dirty="0" smtClean="0">
                <a:latin typeface="Tahoma" pitchFamily="34" charset="0"/>
                <a:cs typeface="Tahoma" pitchFamily="34" charset="0"/>
              </a:rPr>
              <a:t>personel),</a:t>
            </a:r>
            <a:endParaRPr lang="tr-TR" sz="3200" dirty="0">
              <a:latin typeface="Tahoma" pitchFamily="34" charset="0"/>
              <a:cs typeface="Tahoma" pitchFamily="34" charset="0"/>
            </a:endParaRPr>
          </a:p>
          <a:p>
            <a:pPr marL="742950" lvl="1" indent="-285750">
              <a:lnSpc>
                <a:spcPct val="90000"/>
              </a:lnSpc>
              <a:spcBef>
                <a:spcPct val="20000"/>
              </a:spcBef>
              <a:buClr>
                <a:schemeClr val="tx1"/>
              </a:buClr>
              <a:buSzPct val="75000"/>
              <a:buFontTx/>
              <a:buChar char="–"/>
            </a:pPr>
            <a:r>
              <a:rPr lang="tr-TR" sz="3200" dirty="0">
                <a:latin typeface="Tahoma" pitchFamily="34" charset="0"/>
                <a:cs typeface="Tahoma" pitchFamily="34" charset="0"/>
              </a:rPr>
              <a:t>D</a:t>
            </a:r>
            <a:r>
              <a:rPr lang="tr-TR" sz="3200" dirty="0" smtClean="0">
                <a:latin typeface="Tahoma" pitchFamily="34" charset="0"/>
                <a:cs typeface="Tahoma" pitchFamily="34" charset="0"/>
              </a:rPr>
              <a:t>ış </a:t>
            </a:r>
            <a:r>
              <a:rPr lang="tr-TR" sz="3200" dirty="0">
                <a:latin typeface="Tahoma" pitchFamily="34" charset="0"/>
                <a:cs typeface="Tahoma" pitchFamily="34" charset="0"/>
              </a:rPr>
              <a:t>kaynaklar  (yeni </a:t>
            </a:r>
            <a:r>
              <a:rPr lang="tr-TR" sz="3200" dirty="0" smtClean="0">
                <a:latin typeface="Tahoma" pitchFamily="34" charset="0"/>
                <a:cs typeface="Tahoma" pitchFamily="34" charset="0"/>
              </a:rPr>
              <a:t>personel)</a:t>
            </a:r>
            <a:endParaRPr lang="tr-TR" sz="3200" dirty="0">
              <a:latin typeface="Tahoma" pitchFamily="34" charset="0"/>
              <a:cs typeface="Tahoma" pitchFamily="34" charset="0"/>
            </a:endParaRPr>
          </a:p>
        </p:txBody>
      </p:sp>
    </p:spTree>
  </p:cSld>
  <p:clrMapOvr>
    <a:masterClrMapping/>
  </p:clrMapOvr>
  <p:transition spd="med">
    <p:rand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normAutofit fontScale="90000"/>
          </a:bodyPr>
          <a:lstStyle/>
          <a:p>
            <a:pPr fontAlgn="auto">
              <a:spcAft>
                <a:spcPts val="0"/>
              </a:spcAft>
              <a:defRPr/>
            </a:pPr>
            <a:r>
              <a:rPr lang="tr-TR" dirty="0" smtClean="0"/>
              <a:t>İç Kaynaklardan Personel Sağlama Yolları</a:t>
            </a:r>
            <a:endParaRPr lang="tr-TR" dirty="0"/>
          </a:p>
        </p:txBody>
      </p:sp>
      <p:sp>
        <p:nvSpPr>
          <p:cNvPr id="10243" name="Rectangle 3"/>
          <p:cNvSpPr>
            <a:spLocks noGrp="1" noChangeArrowheads="1"/>
          </p:cNvSpPr>
          <p:nvPr>
            <p:ph idx="1"/>
          </p:nvPr>
        </p:nvSpPr>
        <p:spPr>
          <a:xfrm>
            <a:off x="900113" y="2143116"/>
            <a:ext cx="6911975" cy="2581284"/>
          </a:xfrm>
        </p:spPr>
        <p:txBody>
          <a:bodyPr/>
          <a:lstStyle/>
          <a:p>
            <a:r>
              <a:rPr lang="tr-TR" dirty="0" smtClean="0"/>
              <a:t>Biçimsel Olmayan Araştırma</a:t>
            </a:r>
          </a:p>
          <a:p>
            <a:r>
              <a:rPr lang="tr-TR" dirty="0" smtClean="0"/>
              <a:t>Beceri Envanteri</a:t>
            </a:r>
          </a:p>
          <a:p>
            <a:r>
              <a:rPr lang="tr-TR" dirty="0" smtClean="0"/>
              <a:t>Açık İşler Bildirimi</a:t>
            </a:r>
          </a:p>
        </p:txBody>
      </p:sp>
    </p:spTree>
  </p:cSld>
  <p:clrMapOvr>
    <a:masterClrMapping/>
  </p:clrMapOvr>
  <p:transition spd="med">
    <p:rand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Başlık"/>
          <p:cNvSpPr>
            <a:spLocks noGrp="1"/>
          </p:cNvSpPr>
          <p:nvPr>
            <p:ph type="title"/>
          </p:nvPr>
        </p:nvSpPr>
        <p:spPr/>
        <p:txBody>
          <a:bodyPr/>
          <a:lstStyle/>
          <a:p>
            <a:r>
              <a:rPr lang="tr-TR" dirty="0" smtClean="0"/>
              <a:t>Biçimsel Olmayan Araştırma</a:t>
            </a:r>
          </a:p>
        </p:txBody>
      </p:sp>
      <p:sp>
        <p:nvSpPr>
          <p:cNvPr id="11267" name="2 İçerik Yer Tutucusu"/>
          <p:cNvSpPr>
            <a:spLocks noGrp="1"/>
          </p:cNvSpPr>
          <p:nvPr>
            <p:ph idx="1"/>
          </p:nvPr>
        </p:nvSpPr>
        <p:spPr>
          <a:xfrm>
            <a:off x="1000100" y="2205038"/>
            <a:ext cx="7697812" cy="4010044"/>
          </a:xfrm>
        </p:spPr>
        <p:txBody>
          <a:bodyPr/>
          <a:lstStyle/>
          <a:p>
            <a:pPr algn="just"/>
            <a:r>
              <a:rPr lang="tr-TR" dirty="0" smtClean="0"/>
              <a:t>Örgütte halen çalışmakta olan kişilerin incelenerek, en uygun adayların belirlenmesidir.</a:t>
            </a:r>
          </a:p>
          <a:p>
            <a:pPr algn="just"/>
            <a:r>
              <a:rPr lang="tr-TR" dirty="0" smtClean="0"/>
              <a:t>Bu yöntem oldukça yaygın olarak kullanılsa da, başvuru olanağının engellenmesi, boş pozisyon için istekli olan diğer kişileri göz ardı etmesi bakımından eleştirilmekte ve personelde rahatsızlık yaratmaktadır.</a:t>
            </a:r>
          </a:p>
        </p:txBody>
      </p:sp>
    </p:spTree>
  </p:cSld>
  <p:clrMapOvr>
    <a:masterClrMapping/>
  </p:clrMapOvr>
  <p:transition spd="med">
    <p:random/>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Başlık"/>
          <p:cNvSpPr>
            <a:spLocks noGrp="1"/>
          </p:cNvSpPr>
          <p:nvPr>
            <p:ph type="title"/>
          </p:nvPr>
        </p:nvSpPr>
        <p:spPr/>
        <p:txBody>
          <a:bodyPr/>
          <a:lstStyle/>
          <a:p>
            <a:r>
              <a:rPr lang="tr-TR" dirty="0" smtClean="0"/>
              <a:t>Beceri </a:t>
            </a:r>
            <a:r>
              <a:rPr lang="tr-TR" dirty="0" smtClean="0"/>
              <a:t>Envanteri</a:t>
            </a:r>
            <a:endParaRPr lang="tr-TR" dirty="0" smtClean="0"/>
          </a:p>
        </p:txBody>
      </p:sp>
      <p:sp>
        <p:nvSpPr>
          <p:cNvPr id="3" name="2 İçerik Yer Tutucusu"/>
          <p:cNvSpPr>
            <a:spLocks noGrp="1"/>
          </p:cNvSpPr>
          <p:nvPr>
            <p:ph idx="1"/>
          </p:nvPr>
        </p:nvSpPr>
        <p:spPr/>
        <p:txBody>
          <a:bodyPr>
            <a:normAutofit fontScale="92500" lnSpcReduction="20000"/>
          </a:bodyPr>
          <a:lstStyle/>
          <a:p>
            <a:pPr marL="274320" indent="-274320" algn="just" fontAlgn="auto">
              <a:spcAft>
                <a:spcPts val="0"/>
              </a:spcAft>
              <a:buClr>
                <a:schemeClr val="accent3"/>
              </a:buClr>
              <a:buFont typeface="Wingdings 2"/>
              <a:buChar char=""/>
              <a:defRPr/>
            </a:pPr>
            <a:r>
              <a:rPr lang="tr-TR" sz="3200" dirty="0" smtClean="0"/>
              <a:t>Beceri envanteri personelin niteliklerini ayrıntılı olarak gösteren dosyalardır.  Envanter  aşağıdaki bilgileri kapsar:</a:t>
            </a:r>
          </a:p>
          <a:p>
            <a:pPr marL="640080" lvl="1" indent="-246888" algn="just" fontAlgn="auto">
              <a:spcAft>
                <a:spcPts val="0"/>
              </a:spcAft>
              <a:buFont typeface="Wingdings 2"/>
              <a:buChar char=""/>
              <a:defRPr/>
            </a:pPr>
            <a:r>
              <a:rPr lang="tr-TR" sz="3000" dirty="0" smtClean="0"/>
              <a:t>Personelin eğitimi</a:t>
            </a:r>
          </a:p>
          <a:p>
            <a:pPr marL="640080" lvl="1" indent="-246888" algn="just" fontAlgn="auto">
              <a:spcAft>
                <a:spcPts val="0"/>
              </a:spcAft>
              <a:buFont typeface="Wingdings 2"/>
              <a:buChar char=""/>
              <a:defRPr/>
            </a:pPr>
            <a:r>
              <a:rPr lang="tr-TR" sz="3000" dirty="0" smtClean="0"/>
              <a:t>Deneyimi</a:t>
            </a:r>
          </a:p>
          <a:p>
            <a:pPr marL="640080" lvl="1" indent="-246888" algn="just" fontAlgn="auto">
              <a:spcAft>
                <a:spcPts val="0"/>
              </a:spcAft>
              <a:buFont typeface="Wingdings 2"/>
              <a:buChar char=""/>
              <a:defRPr/>
            </a:pPr>
            <a:r>
              <a:rPr lang="tr-TR" sz="3000" dirty="0" smtClean="0"/>
              <a:t>İlgileri</a:t>
            </a:r>
          </a:p>
          <a:p>
            <a:pPr marL="640080" lvl="1" indent="-246888" algn="just" fontAlgn="auto">
              <a:spcAft>
                <a:spcPts val="0"/>
              </a:spcAft>
              <a:buFont typeface="Wingdings 2"/>
              <a:buChar char=""/>
              <a:defRPr/>
            </a:pPr>
            <a:r>
              <a:rPr lang="tr-TR" sz="3000" dirty="0" smtClean="0"/>
              <a:t>Performansı</a:t>
            </a:r>
          </a:p>
          <a:p>
            <a:pPr marL="640080" lvl="1" indent="-246888" algn="just" fontAlgn="auto">
              <a:spcAft>
                <a:spcPts val="0"/>
              </a:spcAft>
              <a:buFont typeface="Wingdings 2"/>
              <a:buChar char=""/>
              <a:defRPr/>
            </a:pPr>
            <a:r>
              <a:rPr lang="tr-TR" sz="3000" dirty="0" smtClean="0"/>
              <a:t>İnsan ilişkileri becerisi</a:t>
            </a:r>
          </a:p>
          <a:p>
            <a:pPr marL="640080" lvl="1" indent="-246888" algn="just" fontAlgn="auto">
              <a:spcAft>
                <a:spcPts val="0"/>
              </a:spcAft>
              <a:buFont typeface="Wingdings 2"/>
              <a:buChar char=""/>
              <a:defRPr/>
            </a:pPr>
            <a:r>
              <a:rPr lang="tr-TR" sz="3000" dirty="0" smtClean="0"/>
              <a:t>Eski yöneticilerinin görüşleri</a:t>
            </a:r>
          </a:p>
          <a:p>
            <a:pPr marL="640080" lvl="1" indent="-246888" fontAlgn="auto">
              <a:spcAft>
                <a:spcPts val="0"/>
              </a:spcAft>
              <a:buFont typeface="Wingdings 2"/>
              <a:buChar char=""/>
              <a:defRPr/>
            </a:pPr>
            <a:endParaRPr lang="tr-TR" sz="3000" dirty="0"/>
          </a:p>
        </p:txBody>
      </p:sp>
    </p:spTree>
  </p:cSld>
  <p:clrMapOvr>
    <a:masterClrMapping/>
  </p:clrMapOvr>
  <p:transition spd="med">
    <p:random/>
  </p:transition>
</p:sld>
</file>

<file path=ppt/theme/theme1.xml><?xml version="1.0" encoding="utf-8"?>
<a:theme xmlns:a="http://schemas.openxmlformats.org/drawingml/2006/main" name="Tema2">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Tema2</Template>
  <TotalTime>402</TotalTime>
  <Words>782</Words>
  <Application>Microsoft Office PowerPoint</Application>
  <PresentationFormat>Ekran Gösterisi (4:3)</PresentationFormat>
  <Paragraphs>138</Paragraphs>
  <Slides>34</Slides>
  <Notes>0</Notes>
  <HiddenSlides>0</HiddenSlides>
  <MMClips>0</MMClips>
  <ScaleCrop>false</ScaleCrop>
  <HeadingPairs>
    <vt:vector size="4" baseType="variant">
      <vt:variant>
        <vt:lpstr>Tema</vt:lpstr>
      </vt:variant>
      <vt:variant>
        <vt:i4>1</vt:i4>
      </vt:variant>
      <vt:variant>
        <vt:lpstr>Slayt Başlıkları</vt:lpstr>
      </vt:variant>
      <vt:variant>
        <vt:i4>34</vt:i4>
      </vt:variant>
    </vt:vector>
  </HeadingPairs>
  <TitlesOfParts>
    <vt:vector size="35" baseType="lpstr">
      <vt:lpstr>Tema2</vt:lpstr>
      <vt:lpstr>İNSAN KAYNAKLARI SAĞLAMA VE SEÇME </vt:lpstr>
      <vt:lpstr>İnsan Kaynakları Planlaması</vt:lpstr>
      <vt:lpstr>İnsan Kaynakları Sağlama</vt:lpstr>
      <vt:lpstr>Amaçlar</vt:lpstr>
      <vt:lpstr>Personel Sağlama Süreci</vt:lpstr>
      <vt:lpstr>Slayt 6</vt:lpstr>
      <vt:lpstr>İç Kaynaklardan Personel Sağlama Yolları</vt:lpstr>
      <vt:lpstr>Biçimsel Olmayan Araştırma</vt:lpstr>
      <vt:lpstr>Beceri Envanteri</vt:lpstr>
      <vt:lpstr>Açık İşler Bildirimi</vt:lpstr>
      <vt:lpstr>İç Kaynaklardan Personel Sağlamanın Yararları</vt:lpstr>
      <vt:lpstr>İç Kaynaklardan Personel Sağlamanın Sakıncaları</vt:lpstr>
      <vt:lpstr>Dış Kaynaklardan Personel Sağlama</vt:lpstr>
      <vt:lpstr>Dış Kaynaklardan Personel Sağlama Yolları ve Araçları</vt:lpstr>
      <vt:lpstr>İş ve İşçi Bulma Kurumları (İstihdam Büroları)</vt:lpstr>
      <vt:lpstr>Düzensiz başvurular</vt:lpstr>
      <vt:lpstr>İşçi Sendikaları</vt:lpstr>
      <vt:lpstr>Meslek Birlikleri</vt:lpstr>
      <vt:lpstr>Okullar</vt:lpstr>
      <vt:lpstr>Gazete İlanları (Sarı Sayfalar)</vt:lpstr>
      <vt:lpstr>Slayt 21</vt:lpstr>
      <vt:lpstr>Slayt 22</vt:lpstr>
      <vt:lpstr>Slayt 23</vt:lpstr>
      <vt:lpstr>Personel Tavsiyeleri (Sevkleri)</vt:lpstr>
      <vt:lpstr>İnternet</vt:lpstr>
      <vt:lpstr>Beyin Avcıları</vt:lpstr>
      <vt:lpstr>Dış Kaynaklardan Personel Sağlamanın Yararları</vt:lpstr>
      <vt:lpstr>Dış Kaynaklardan Personel Sağlamanın Sakıncaları</vt:lpstr>
      <vt:lpstr>Personel Seçme Süreci</vt:lpstr>
      <vt:lpstr>PERSONEL SEÇME SÜRECİ</vt:lpstr>
      <vt:lpstr>Personel Seçme Araçları</vt:lpstr>
      <vt:lpstr>Personel Seçme Araçları</vt:lpstr>
      <vt:lpstr>Personel Seçme Araçları</vt:lpstr>
      <vt:lpstr>Personel Seçme Araçları</vt:lpstr>
    </vt:vector>
  </TitlesOfParts>
  <Company>Baskent Univ</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İNSAN KAYNAKLARI SAĞLAMA VE SEÇME</dc:title>
  <dc:creator>Beyhan AKSOY</dc:creator>
  <cp:lastModifiedBy>DELL</cp:lastModifiedBy>
  <cp:revision>42</cp:revision>
  <dcterms:created xsi:type="dcterms:W3CDTF">2001-04-05T05:45:01Z</dcterms:created>
  <dcterms:modified xsi:type="dcterms:W3CDTF">2015-03-15T20:44:27Z</dcterms:modified>
</cp:coreProperties>
</file>