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9"/>
  </p:notesMasterIdLst>
  <p:handoutMasterIdLst>
    <p:handoutMasterId r:id="rId20"/>
  </p:handoutMasterIdLst>
  <p:sldIdLst>
    <p:sldId id="668" r:id="rId4"/>
    <p:sldId id="669" r:id="rId5"/>
    <p:sldId id="670" r:id="rId6"/>
    <p:sldId id="671" r:id="rId7"/>
    <p:sldId id="672" r:id="rId8"/>
    <p:sldId id="673" r:id="rId9"/>
    <p:sldId id="674" r:id="rId10"/>
    <p:sldId id="675" r:id="rId11"/>
    <p:sldId id="676" r:id="rId12"/>
    <p:sldId id="677" r:id="rId13"/>
    <p:sldId id="678" r:id="rId14"/>
    <p:sldId id="679" r:id="rId15"/>
    <p:sldId id="680" r:id="rId16"/>
    <p:sldId id="681" r:id="rId17"/>
    <p:sldId id="682"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24.02.2020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8D1219-DC7B-4060-A79D-6FFA7068DD1D}" type="slidenum">
              <a:rPr lang="en-US" smtClean="0"/>
              <a:pPr/>
              <a:t>4</a:t>
            </a:fld>
            <a:endParaRPr lang="en-US"/>
          </a:p>
        </p:txBody>
      </p:sp>
    </p:spTree>
    <p:extLst>
      <p:ext uri="{BB962C8B-B14F-4D97-AF65-F5344CB8AC3E}">
        <p14:creationId xmlns:p14="http://schemas.microsoft.com/office/powerpoint/2010/main" val="297908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2/24/2020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a:prstGeom prst="rect">
            <a:avLst/>
          </a:prstGeom>
        </p:spPr>
        <p:txBody>
          <a:bodyPr anchor="t">
            <a:normAutofit/>
          </a:bodyPr>
          <a:lstStyle>
            <a:lvl1pPr algn="l">
              <a:lnSpc>
                <a:spcPct val="85000"/>
              </a:lnSpc>
              <a:defRPr sz="58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6"/>
            <a:ext cx="5275772" cy="706355"/>
          </a:xfrm>
          <a:prstGeom prst="rect">
            <a:avLst/>
          </a:prstGeo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6314441"/>
            <a:ext cx="1197467" cy="365125"/>
          </a:xfrm>
          <a:prstGeom prst="rect">
            <a:avLst/>
          </a:prstGeom>
        </p:spPr>
        <p:txBody>
          <a:bodyPr/>
          <a:lstStyle>
            <a:lvl1pPr algn="l">
              <a:defRPr sz="900">
                <a:solidFill>
                  <a:schemeClr val="tx2"/>
                </a:solidFill>
              </a:defRPr>
            </a:lvl1pPr>
          </a:lstStyle>
          <a:p>
            <a:r>
              <a:rPr lang="lt-LT"/>
              <a:t>21/10/2019</a:t>
            </a:r>
            <a:endParaRPr lang="en-US"/>
          </a:p>
        </p:txBody>
      </p:sp>
      <p:sp>
        <p:nvSpPr>
          <p:cNvPr id="5" name="Footer Placeholder 4"/>
          <p:cNvSpPr>
            <a:spLocks noGrp="1"/>
          </p:cNvSpPr>
          <p:nvPr>
            <p:ph type="ftr" sz="quarter" idx="11"/>
          </p:nvPr>
        </p:nvSpPr>
        <p:spPr>
          <a:xfrm>
            <a:off x="2250444" y="6314441"/>
            <a:ext cx="3842012" cy="365125"/>
          </a:xfrm>
          <a:prstGeom prst="rect">
            <a:avLst/>
          </a:prstGeom>
        </p:spPr>
        <p:txBody>
          <a:bodyPr/>
          <a:lstStyle>
            <a:lvl1pPr algn="l">
              <a:defRPr b="0">
                <a:solidFill>
                  <a:schemeClr val="tx2"/>
                </a:solidFill>
              </a:defRPr>
            </a:lvl1pPr>
          </a:lstStyle>
          <a:p>
            <a:r>
              <a:rPr lang="en-US"/>
              <a:t>Dr. M. Emre Çamlıbel</a:t>
            </a:r>
          </a:p>
        </p:txBody>
      </p:sp>
      <p:sp>
        <p:nvSpPr>
          <p:cNvPr id="6" name="Slide Number Placeholder 5"/>
          <p:cNvSpPr>
            <a:spLocks noGrp="1"/>
          </p:cNvSpPr>
          <p:nvPr>
            <p:ph type="sldNum" sz="quarter" idx="12"/>
          </p:nvPr>
        </p:nvSpPr>
        <p:spPr>
          <a:xfrm>
            <a:off x="8736012" y="1416217"/>
            <a:ext cx="407987" cy="365125"/>
          </a:xfrm>
          <a:prstGeom prst="rect">
            <a:avLst/>
          </a:prstGeom>
        </p:spPr>
        <p:txBody>
          <a:bodyPr/>
          <a:lstStyle>
            <a:lvl1pPr algn="r">
              <a:defRPr>
                <a:solidFill>
                  <a:schemeClr val="accent6">
                    <a:lumMod val="50000"/>
                  </a:schemeClr>
                </a:solidFill>
              </a:defRPr>
            </a:lvl1pPr>
          </a:lstStyle>
          <a:p>
            <a:fld id="{D38500CB-21BF-485D-9631-B14C7A1FCB78}" type="slidenum">
              <a:rPr lang="en-US" smtClean="0"/>
              <a:pPr/>
              <a:t>‹#›</a:t>
            </a:fld>
            <a:endParaRPr lang="en-US"/>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485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 xmlns:p15="http://schemas.microsoft.com/office/powerpoint/2012/main">
        <p15:guide id="1" orient="horz" pos="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2/24/2020</a:t>
            </a:fld>
            <a:endParaRPr lang="en-US" dirty="0"/>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dirty="0" smtClean="0"/>
              <a:t>Prof. Dr. Harun TANRIVERMİŞ, </a:t>
            </a:r>
            <a:r>
              <a:rPr lang="en-US" dirty="0" err="1" smtClean="0"/>
              <a:t>Yrd</a:t>
            </a:r>
            <a:r>
              <a:rPr lang="en-US" dirty="0" smtClean="0"/>
              <a:t>. </a:t>
            </a:r>
            <a:r>
              <a:rPr lang="en-US" dirty="0" err="1" smtClean="0"/>
              <a:t>Doç</a:t>
            </a:r>
            <a:r>
              <a:rPr lang="en-US" dirty="0" smtClean="0"/>
              <a:t>. Dr. </a:t>
            </a:r>
            <a:r>
              <a:rPr lang="en-US" dirty="0" err="1" smtClean="0"/>
              <a:t>Yeşim</a:t>
            </a:r>
            <a:r>
              <a:rPr lang="en-US" dirty="0" smtClean="0"/>
              <a:t> ALİEFENDİOĞLU </a:t>
            </a:r>
            <a:r>
              <a:rPr lang="en-US" dirty="0" err="1" smtClean="0"/>
              <a:t>Ekonomi</a:t>
            </a:r>
            <a:r>
              <a:rPr lang="en-US" dirty="0" smtClean="0"/>
              <a:t> I 2016-2017 </a:t>
            </a:r>
            <a:r>
              <a:rPr lang="en-US" dirty="0" err="1" smtClean="0"/>
              <a:t>Güz</a:t>
            </a:r>
            <a:r>
              <a:rPr lang="en-US" dirty="0" smtClean="0"/>
              <a:t> </a:t>
            </a:r>
            <a:r>
              <a:rPr lang="en-US" dirty="0" err="1" smtClean="0"/>
              <a:t>Dönemi</a:t>
            </a:r>
            <a:endParaRPr lang="en-US" dirty="0"/>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9.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948499"/>
          </a:xfrm>
          <a:prstGeom prst="rect">
            <a:avLst/>
          </a:prstGeom>
        </p:spPr>
        <p:txBody>
          <a:bodyPr wrap="square">
            <a:spAutoFit/>
          </a:bodyPr>
          <a:lstStyle/>
          <a:p>
            <a:pPr marL="0" lvl="1" algn="ctr">
              <a:spcBef>
                <a:spcPct val="20000"/>
              </a:spcBef>
              <a:buClr>
                <a:schemeClr val="accent1"/>
              </a:buClr>
            </a:pPr>
            <a:r>
              <a:rPr lang="tr-TR" sz="3200" b="1" dirty="0" smtClean="0"/>
              <a:t>GGY405</a:t>
            </a:r>
            <a:endParaRPr lang="tr-TR" sz="3200" b="1" dirty="0"/>
          </a:p>
          <a:p>
            <a:pPr marL="0" lvl="1" algn="ctr">
              <a:spcBef>
                <a:spcPct val="20000"/>
              </a:spcBef>
              <a:buClr>
                <a:schemeClr val="accent1"/>
              </a:buClr>
            </a:pPr>
            <a:endParaRPr lang="tr-TR" sz="3200" b="1" dirty="0" smtClean="0"/>
          </a:p>
          <a:p>
            <a:pPr marL="0" lvl="1" algn="ctr">
              <a:spcBef>
                <a:spcPct val="20000"/>
              </a:spcBef>
              <a:buClr>
                <a:schemeClr val="accent1"/>
              </a:buClr>
            </a:pPr>
            <a:r>
              <a:rPr lang="tr-TR" sz="3200" b="1" dirty="0" smtClean="0"/>
              <a:t>Gayrimenkul </a:t>
            </a:r>
            <a:r>
              <a:rPr lang="tr-TR" sz="3200" b="1" dirty="0"/>
              <a:t>ve Varlık Analizleri I</a:t>
            </a:r>
          </a:p>
          <a:p>
            <a:pPr marL="0" lvl="1" algn="ctr">
              <a:spcBef>
                <a:spcPct val="20000"/>
              </a:spcBef>
              <a:buClr>
                <a:schemeClr val="accent1"/>
              </a:buClr>
            </a:pPr>
            <a:endParaRPr lang="tr-TR" sz="3200" b="1" dirty="0"/>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Dr. M. Emre ÇAMLIBEL</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212976"/>
            <a:ext cx="8229600" cy="868362"/>
          </a:xfrm>
        </p:spPr>
        <p:txBody>
          <a:bodyPr/>
          <a:lstStyle/>
          <a:p>
            <a:pPr marL="0" indent="0"/>
            <a:r>
              <a:rPr lang="tr-TR" sz="2400" dirty="0"/>
              <a:t>II. Tarihi Yerlerin Yenilenmesi</a:t>
            </a:r>
          </a:p>
        </p:txBody>
      </p:sp>
      <p:sp>
        <p:nvSpPr>
          <p:cNvPr id="6" name="Date Placeholder 5">
            <a:extLst>
              <a:ext uri="{FF2B5EF4-FFF2-40B4-BE49-F238E27FC236}">
                <a16:creationId xmlns="" xmlns:a16="http://schemas.microsoft.com/office/drawing/2014/main" id="{2B8049EE-4C23-44FD-8955-AD835F4FBF3C}"/>
              </a:ext>
            </a:extLst>
          </p:cNvPr>
          <p:cNvSpPr>
            <a:spLocks noGrp="1"/>
          </p:cNvSpPr>
          <p:nvPr>
            <p:ph type="dt" sz="half" idx="10"/>
          </p:nvPr>
        </p:nvSpPr>
        <p:spPr/>
        <p:txBody>
          <a:bodyPr/>
          <a:lstStyle/>
          <a:p>
            <a:r>
              <a:rPr lang="lt-LT"/>
              <a:t>21/10/2019</a:t>
            </a:r>
            <a:endParaRPr lang="en-US"/>
          </a:p>
        </p:txBody>
      </p:sp>
      <p:sp>
        <p:nvSpPr>
          <p:cNvPr id="3" name="Footer Placeholder 2">
            <a:extLst>
              <a:ext uri="{FF2B5EF4-FFF2-40B4-BE49-F238E27FC236}">
                <a16:creationId xmlns="" xmlns:a16="http://schemas.microsoft.com/office/drawing/2014/main" id="{B1763B0F-DAA1-4207-875F-DE2D096A2BB8}"/>
              </a:ext>
            </a:extLst>
          </p:cNvPr>
          <p:cNvSpPr>
            <a:spLocks noGrp="1"/>
          </p:cNvSpPr>
          <p:nvPr>
            <p:ph type="ftr" sz="quarter" idx="11"/>
          </p:nvPr>
        </p:nvSpPr>
        <p:spPr>
          <a:xfrm>
            <a:off x="556797" y="6295186"/>
            <a:ext cx="2861142" cy="365125"/>
          </a:xfrm>
        </p:spPr>
        <p:txBody>
          <a:bodyPr/>
          <a:lstStyle/>
          <a:p>
            <a:r>
              <a:rPr lang="en-US"/>
              <a:t>Dr. M. Emre Çamlıbel</a:t>
            </a:r>
          </a:p>
        </p:txBody>
      </p:sp>
      <p:sp>
        <p:nvSpPr>
          <p:cNvPr id="7" name="Slide Number Placeholder 6">
            <a:extLst>
              <a:ext uri="{FF2B5EF4-FFF2-40B4-BE49-F238E27FC236}">
                <a16:creationId xmlns="" xmlns:a16="http://schemas.microsoft.com/office/drawing/2014/main" id="{7527B6A6-98F7-4FAD-8791-9B592D30862C}"/>
              </a:ext>
            </a:extLst>
          </p:cNvPr>
          <p:cNvSpPr>
            <a:spLocks noGrp="1"/>
          </p:cNvSpPr>
          <p:nvPr>
            <p:ph type="sldNum" sz="quarter" idx="12"/>
          </p:nvPr>
        </p:nvSpPr>
        <p:spPr/>
        <p:txBody>
          <a:bodyPr/>
          <a:lstStyle/>
          <a:p>
            <a:fld id="{D38500CB-21BF-485D-9631-B14C7A1FCB78}" type="slidenum">
              <a:rPr lang="en-US" smtClean="0"/>
              <a:pPr/>
              <a:t>10</a:t>
            </a:fld>
            <a:endParaRPr lang="en-US"/>
          </a:p>
        </p:txBody>
      </p:sp>
    </p:spTree>
    <p:extLst>
      <p:ext uri="{BB962C8B-B14F-4D97-AF65-F5344CB8AC3E}">
        <p14:creationId xmlns:p14="http://schemas.microsoft.com/office/powerpoint/2010/main" val="688867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332" y="178435"/>
            <a:ext cx="8000998" cy="1087866"/>
          </a:xfrm>
        </p:spPr>
        <p:txBody>
          <a:bodyPr anchor="ctr">
            <a:normAutofit/>
          </a:bodyPr>
          <a:lstStyle/>
          <a:p>
            <a:pPr lvl="0" algn="ctr"/>
            <a:r>
              <a:rPr lang="tr-TR" sz="1800" dirty="0"/>
              <a:t>YIPRANAN TARİHİ VE KÜLTÜREL TAŞINMAZ VARLIKLARIN YENİLENEREK KORUNMASI VE YAŞATILARAK KULLANILMASI HAKKINDA KANUN (KANUN NUMARASI: 5366, 16.6.2005)</a:t>
            </a:r>
          </a:p>
        </p:txBody>
      </p:sp>
      <p:sp>
        <p:nvSpPr>
          <p:cNvPr id="3" name="Content Placeholder 2"/>
          <p:cNvSpPr>
            <a:spLocks noGrp="1"/>
          </p:cNvSpPr>
          <p:nvPr>
            <p:ph idx="1"/>
          </p:nvPr>
        </p:nvSpPr>
        <p:spPr>
          <a:xfrm>
            <a:off x="431073" y="1620857"/>
            <a:ext cx="8243639" cy="4465941"/>
          </a:xfrm>
        </p:spPr>
        <p:txBody>
          <a:bodyPr anchor="ctr">
            <a:normAutofit fontScale="92500" lnSpcReduction="10000"/>
          </a:bodyPr>
          <a:lstStyle/>
          <a:p>
            <a:pPr>
              <a:lnSpc>
                <a:spcPct val="102000"/>
              </a:lnSpc>
            </a:pPr>
            <a:r>
              <a:rPr lang="en-US" sz="1700" dirty="0" err="1"/>
              <a:t>Amaç</a:t>
            </a:r>
            <a:r>
              <a:rPr lang="en-US" sz="1700" dirty="0"/>
              <a:t> </a:t>
            </a:r>
            <a:endParaRPr lang="tr-TR" sz="1700" dirty="0"/>
          </a:p>
          <a:p>
            <a:pPr lvl="1" algn="just">
              <a:lnSpc>
                <a:spcPct val="102000"/>
              </a:lnSpc>
            </a:pPr>
            <a:r>
              <a:rPr lang="tr-TR" sz="1700" dirty="0"/>
              <a:t>büyükşehir belediyeleri, büyükşehir belediyeleri sınırları içindeki ilçe ve ilk kademe belediyeleri, il, ilçe belediyeleri ve nüfusu 50.000'in üzerindeki belediyelerce ve bu belediyelerin yetki alanı dışında il özel idarelerince, </a:t>
            </a:r>
            <a:r>
              <a:rPr lang="tr-TR" sz="1700" b="1" dirty="0"/>
              <a:t>yıpranan ve özelliğini kaybetmeye yüz tutmuş; kültür ve tabiat varlıklarını koruma kurullarınca sit alanı olarak tescil ve ilan edilen bölgeler ile bu bölgelere ait koruma alanlarının, bölgenin </a:t>
            </a:r>
            <a:r>
              <a:rPr lang="tr-TR" sz="1700" b="1" u="sng" dirty="0"/>
              <a:t>gelişimine uygun olarak yeniden inşa </a:t>
            </a:r>
            <a:r>
              <a:rPr lang="tr-TR" sz="1700" b="1" dirty="0"/>
              <a:t>ve restore edilerek, bu bölgelerde konut, ticaret, kültür, turizm ve sosyal donatı alanları oluşturulması, </a:t>
            </a:r>
            <a:r>
              <a:rPr lang="tr-TR" sz="1700" b="1" u="sng" dirty="0"/>
              <a:t>tabiî afet risklerine karşı tedbirler alınması, tarihi ve kültürel taşınmaz varlıkların yenilenerek korunması </a:t>
            </a:r>
            <a:r>
              <a:rPr lang="tr-TR" sz="1700" b="1" dirty="0"/>
              <a:t>ve yaşatılarak kullanılmasıdır.</a:t>
            </a:r>
          </a:p>
          <a:p>
            <a:pPr marL="457200" lvl="1" indent="0">
              <a:lnSpc>
                <a:spcPct val="102000"/>
              </a:lnSpc>
              <a:buNone/>
            </a:pPr>
            <a:endParaRPr lang="tr-TR" sz="1700" b="1" i="1" dirty="0"/>
          </a:p>
          <a:p>
            <a:pPr>
              <a:lnSpc>
                <a:spcPct val="102000"/>
              </a:lnSpc>
            </a:pPr>
            <a:r>
              <a:rPr lang="tr-TR" sz="1700" dirty="0"/>
              <a:t>Kapsam:</a:t>
            </a:r>
          </a:p>
          <a:p>
            <a:pPr lvl="1">
              <a:lnSpc>
                <a:spcPct val="102000"/>
              </a:lnSpc>
            </a:pPr>
            <a:r>
              <a:rPr lang="tr-TR" sz="1700" dirty="0"/>
              <a:t>Yenileme alanlarının belirlenmesi ile ilgili usul ve esaslar</a:t>
            </a:r>
          </a:p>
          <a:p>
            <a:pPr lvl="1">
              <a:lnSpc>
                <a:spcPct val="102000"/>
              </a:lnSpc>
            </a:pPr>
            <a:r>
              <a:rPr lang="tr-TR" sz="1700" dirty="0"/>
              <a:t>Teknik altyapı ve yapısal standartların belirlenmesi,</a:t>
            </a:r>
          </a:p>
          <a:p>
            <a:pPr lvl="1">
              <a:lnSpc>
                <a:spcPct val="102000"/>
              </a:lnSpc>
            </a:pPr>
            <a:r>
              <a:rPr lang="tr-TR" sz="1700" dirty="0"/>
              <a:t>Tasarım ve uygulama</a:t>
            </a:r>
          </a:p>
          <a:p>
            <a:pPr lvl="1">
              <a:lnSpc>
                <a:spcPct val="102000"/>
              </a:lnSpc>
            </a:pPr>
            <a:r>
              <a:rPr lang="tr-TR" sz="1700" dirty="0"/>
              <a:t>Projelerin organizasyonu, yönetimi, denetimi, katılımı ve kullanımı.</a:t>
            </a:r>
          </a:p>
          <a:p>
            <a:pPr>
              <a:lnSpc>
                <a:spcPct val="102000"/>
              </a:lnSpc>
            </a:pPr>
            <a:endParaRPr lang="tr-TR" sz="1300" b="1" i="1" dirty="0"/>
          </a:p>
          <a:p>
            <a:pPr lvl="0">
              <a:lnSpc>
                <a:spcPct val="102000"/>
              </a:lnSpc>
            </a:pPr>
            <a:endParaRPr lang="tr-TR" sz="1300" dirty="0"/>
          </a:p>
          <a:p>
            <a:pPr>
              <a:lnSpc>
                <a:spcPct val="102000"/>
              </a:lnSpc>
            </a:pPr>
            <a:endParaRPr lang="en-US" sz="1300" dirty="0"/>
          </a:p>
        </p:txBody>
      </p:sp>
      <p:sp>
        <p:nvSpPr>
          <p:cNvPr id="8" name="Slide Number Placeholder 7">
            <a:extLst>
              <a:ext uri="{FF2B5EF4-FFF2-40B4-BE49-F238E27FC236}">
                <a16:creationId xmlns="" xmlns:a16="http://schemas.microsoft.com/office/drawing/2014/main" id="{A27E08B9-CA58-466B-8FA4-4FC9ABC4F0C2}"/>
              </a:ext>
            </a:extLst>
          </p:cNvPr>
          <p:cNvSpPr>
            <a:spLocks noGrp="1"/>
          </p:cNvSpPr>
          <p:nvPr>
            <p:ph type="sldNum" sz="quarter" idx="12"/>
          </p:nvPr>
        </p:nvSpPr>
        <p:spPr>
          <a:xfrm>
            <a:off x="8773609" y="5625296"/>
            <a:ext cx="339671" cy="288747"/>
          </a:xfrm>
        </p:spPr>
        <p:txBody>
          <a:bodyPr>
            <a:normAutofit fontScale="62500" lnSpcReduction="20000"/>
          </a:bodyPr>
          <a:lstStyle/>
          <a:p>
            <a:pPr>
              <a:spcAft>
                <a:spcPts val="600"/>
              </a:spcAft>
            </a:pPr>
            <a:fld id="{D38500CB-21BF-485D-9631-B14C7A1FCB78}" type="slidenum">
              <a:rPr lang="en-US"/>
              <a:pPr>
                <a:spcAft>
                  <a:spcPts val="600"/>
                </a:spcAft>
              </a:pPr>
              <a:t>11</a:t>
            </a:fld>
            <a:endParaRPr lang="en-US" dirty="0"/>
          </a:p>
        </p:txBody>
      </p:sp>
    </p:spTree>
    <p:extLst>
      <p:ext uri="{BB962C8B-B14F-4D97-AF65-F5344CB8AC3E}">
        <p14:creationId xmlns:p14="http://schemas.microsoft.com/office/powerpoint/2010/main" val="183272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533"/>
            <a:ext cx="8229600" cy="868362"/>
          </a:xfrm>
        </p:spPr>
        <p:txBody>
          <a:bodyPr>
            <a:noAutofit/>
          </a:bodyPr>
          <a:lstStyle/>
          <a:p>
            <a:pPr algn="ctr"/>
            <a:r>
              <a:rPr lang="tr-TR" sz="2000" dirty="0"/>
              <a:t>YIPRANAN TARİHİ VE KÜLTÜREL TAŞINMAZ VARLIKLARIN YENİLENEREK KORUNMASI VE YAŞATILARAK KULLANILMASI </a:t>
            </a:r>
            <a:endParaRPr lang="en-US" sz="2000" dirty="0"/>
          </a:p>
        </p:txBody>
      </p:sp>
      <p:sp>
        <p:nvSpPr>
          <p:cNvPr id="3" name="Content Placeholder 2"/>
          <p:cNvSpPr>
            <a:spLocks noGrp="1"/>
          </p:cNvSpPr>
          <p:nvPr>
            <p:ph idx="1"/>
          </p:nvPr>
        </p:nvSpPr>
        <p:spPr>
          <a:xfrm>
            <a:off x="457200" y="1248172"/>
            <a:ext cx="8229600" cy="4361656"/>
          </a:xfrm>
        </p:spPr>
        <p:txBody>
          <a:bodyPr>
            <a:noAutofit/>
          </a:bodyPr>
          <a:lstStyle/>
          <a:p>
            <a:pPr algn="just"/>
            <a:r>
              <a:rPr lang="tr-TR" sz="1600" b="1" u="sng" dirty="0">
                <a:solidFill>
                  <a:srgbClr val="FF0000"/>
                </a:solidFill>
              </a:rPr>
              <a:t>Belediyeler </a:t>
            </a:r>
            <a:r>
              <a:rPr lang="tr-TR" sz="1600" b="1" dirty="0"/>
              <a:t>yenileme alanlarını belirlemektedir</a:t>
            </a:r>
            <a:r>
              <a:rPr lang="tr-TR" sz="1600" dirty="0"/>
              <a:t>.</a:t>
            </a:r>
          </a:p>
          <a:p>
            <a:pPr algn="just"/>
            <a:r>
              <a:rPr lang="tr-TR" sz="1600" b="1" u="sng" dirty="0">
                <a:solidFill>
                  <a:srgbClr val="FF0000"/>
                </a:solidFill>
              </a:rPr>
              <a:t>Bakanlar Kurulu </a:t>
            </a:r>
            <a:r>
              <a:rPr lang="tr-TR" sz="1600" dirty="0"/>
              <a:t>alanları onaylar.</a:t>
            </a:r>
          </a:p>
          <a:p>
            <a:pPr algn="just"/>
            <a:r>
              <a:rPr lang="tr-TR" sz="1600" dirty="0"/>
              <a:t>Kültür ve tabiat varlıklarını koruma</a:t>
            </a:r>
            <a:r>
              <a:rPr lang="tr-TR" sz="1600" b="1" dirty="0">
                <a:solidFill>
                  <a:srgbClr val="FF0000"/>
                </a:solidFill>
              </a:rPr>
              <a:t> </a:t>
            </a:r>
            <a:r>
              <a:rPr lang="tr-TR" sz="1600" b="1" u="sng" dirty="0">
                <a:solidFill>
                  <a:srgbClr val="FF0000"/>
                </a:solidFill>
              </a:rPr>
              <a:t>kurumu</a:t>
            </a:r>
            <a:r>
              <a:rPr lang="tr-TR" sz="1600" b="1" dirty="0">
                <a:solidFill>
                  <a:srgbClr val="FF0000"/>
                </a:solidFill>
              </a:rPr>
              <a:t> </a:t>
            </a:r>
            <a:r>
              <a:rPr lang="en-US" sz="1600" dirty="0" err="1"/>
              <a:t>belediye</a:t>
            </a:r>
            <a:r>
              <a:rPr lang="en-US" sz="1600" dirty="0"/>
              <a:t> </a:t>
            </a:r>
            <a:r>
              <a:rPr lang="en-US" sz="1600" dirty="0" err="1"/>
              <a:t>tarafından</a:t>
            </a:r>
            <a:r>
              <a:rPr lang="en-US" sz="1600" dirty="0"/>
              <a:t> </a:t>
            </a:r>
            <a:r>
              <a:rPr lang="en-US" sz="1600" dirty="0" err="1"/>
              <a:t>hazırlanan</a:t>
            </a:r>
            <a:r>
              <a:rPr lang="en-US" sz="1600" dirty="0"/>
              <a:t> </a:t>
            </a:r>
            <a:r>
              <a:rPr lang="en-US" sz="1600" dirty="0" err="1"/>
              <a:t>tadilat</a:t>
            </a:r>
            <a:r>
              <a:rPr lang="en-US" sz="1600" dirty="0"/>
              <a:t> </a:t>
            </a:r>
            <a:r>
              <a:rPr lang="en-US" sz="1600" dirty="0" err="1"/>
              <a:t>projelerini</a:t>
            </a:r>
            <a:r>
              <a:rPr lang="en-US" sz="1600" dirty="0"/>
              <a:t> </a:t>
            </a:r>
            <a:r>
              <a:rPr lang="en-US" sz="1600" dirty="0" err="1"/>
              <a:t>onaylar</a:t>
            </a:r>
            <a:r>
              <a:rPr lang="en-US" sz="1600" dirty="0"/>
              <a:t>.</a:t>
            </a:r>
            <a:endParaRPr lang="tr-TR" sz="1600" dirty="0"/>
          </a:p>
          <a:p>
            <a:pPr algn="just"/>
            <a:r>
              <a:rPr lang="tr-TR" sz="1600" dirty="0"/>
              <a:t>Belediyeler projeleri uygular. (veya arsa sahibi, ancak Belediye tarafından onaylanan tasarıma sahip olmalıdır.)</a:t>
            </a:r>
          </a:p>
          <a:p>
            <a:pPr algn="just"/>
            <a:r>
              <a:rPr lang="en-US" sz="1600" dirty="0" err="1"/>
              <a:t>Yenileme</a:t>
            </a:r>
            <a:r>
              <a:rPr lang="en-US" sz="1600" dirty="0"/>
              <a:t> </a:t>
            </a:r>
            <a:r>
              <a:rPr lang="en-US" sz="1600" dirty="0" err="1"/>
              <a:t>alanındaki</a:t>
            </a:r>
            <a:r>
              <a:rPr lang="en-US" sz="1600" dirty="0"/>
              <a:t> </a:t>
            </a:r>
            <a:r>
              <a:rPr lang="en-US" sz="1600" dirty="0" err="1"/>
              <a:t>uygulamalar</a:t>
            </a:r>
            <a:r>
              <a:rPr lang="en-US" sz="1600" dirty="0"/>
              <a:t> </a:t>
            </a:r>
            <a:r>
              <a:rPr lang="en-US" sz="1600" b="1" dirty="0" err="1">
                <a:solidFill>
                  <a:srgbClr val="FF0000"/>
                </a:solidFill>
              </a:rPr>
              <a:t>tüm</a:t>
            </a:r>
            <a:r>
              <a:rPr lang="en-US" sz="1600" b="1" dirty="0">
                <a:solidFill>
                  <a:srgbClr val="FF0000"/>
                </a:solidFill>
              </a:rPr>
              <a:t> </a:t>
            </a:r>
            <a:r>
              <a:rPr lang="en-US" sz="1600" b="1" dirty="0" err="1">
                <a:solidFill>
                  <a:srgbClr val="FF0000"/>
                </a:solidFill>
              </a:rPr>
              <a:t>vergi</a:t>
            </a:r>
            <a:r>
              <a:rPr lang="en-US" sz="1600" b="1" dirty="0">
                <a:solidFill>
                  <a:srgbClr val="FF0000"/>
                </a:solidFill>
              </a:rPr>
              <a:t>, </a:t>
            </a:r>
            <a:r>
              <a:rPr lang="en-US" sz="1600" b="1" dirty="0" err="1">
                <a:solidFill>
                  <a:srgbClr val="FF0000"/>
                </a:solidFill>
              </a:rPr>
              <a:t>resim</a:t>
            </a:r>
            <a:r>
              <a:rPr lang="en-US" sz="1600" b="1" dirty="0">
                <a:solidFill>
                  <a:srgbClr val="FF0000"/>
                </a:solidFill>
              </a:rPr>
              <a:t>, </a:t>
            </a:r>
            <a:r>
              <a:rPr lang="en-US" sz="1600" b="1" dirty="0" err="1">
                <a:solidFill>
                  <a:srgbClr val="FF0000"/>
                </a:solidFill>
              </a:rPr>
              <a:t>harç</a:t>
            </a:r>
            <a:r>
              <a:rPr lang="en-US" sz="1600" b="1" dirty="0">
                <a:solidFill>
                  <a:srgbClr val="FF0000"/>
                </a:solidFill>
              </a:rPr>
              <a:t> </a:t>
            </a:r>
            <a:r>
              <a:rPr lang="en-US" sz="1600" b="1" dirty="0" err="1">
                <a:solidFill>
                  <a:srgbClr val="FF0000"/>
                </a:solidFill>
              </a:rPr>
              <a:t>ve</a:t>
            </a:r>
            <a:r>
              <a:rPr lang="en-US" sz="1600" b="1" dirty="0">
                <a:solidFill>
                  <a:srgbClr val="FF0000"/>
                </a:solidFill>
              </a:rPr>
              <a:t> </a:t>
            </a:r>
            <a:r>
              <a:rPr lang="en-US" sz="1600" b="1" dirty="0" err="1">
                <a:solidFill>
                  <a:srgbClr val="FF0000"/>
                </a:solidFill>
              </a:rPr>
              <a:t>ücretlerden</a:t>
            </a:r>
            <a:r>
              <a:rPr lang="en-US" sz="1600" b="1" dirty="0">
                <a:solidFill>
                  <a:srgbClr val="FF0000"/>
                </a:solidFill>
              </a:rPr>
              <a:t> </a:t>
            </a:r>
            <a:r>
              <a:rPr lang="en-US" sz="1600" b="1" dirty="0" err="1">
                <a:solidFill>
                  <a:srgbClr val="FF0000"/>
                </a:solidFill>
              </a:rPr>
              <a:t>muaftır</a:t>
            </a:r>
            <a:r>
              <a:rPr lang="en-US" sz="1600" b="1" dirty="0">
                <a:solidFill>
                  <a:srgbClr val="FF0000"/>
                </a:solidFill>
              </a:rPr>
              <a:t>.</a:t>
            </a:r>
            <a:endParaRPr lang="tr-TR" sz="1600" b="1" dirty="0">
              <a:solidFill>
                <a:srgbClr val="FF0000"/>
              </a:solidFill>
            </a:endParaRPr>
          </a:p>
          <a:p>
            <a:pPr algn="just"/>
            <a:r>
              <a:rPr lang="en-US" sz="1600" dirty="0" err="1"/>
              <a:t>Yenileme</a:t>
            </a:r>
            <a:r>
              <a:rPr lang="en-US" sz="1600" dirty="0"/>
              <a:t> </a:t>
            </a:r>
            <a:r>
              <a:rPr lang="en-US" sz="1600" dirty="0" err="1"/>
              <a:t>projeleri</a:t>
            </a:r>
            <a:r>
              <a:rPr lang="en-US" sz="1600" dirty="0"/>
              <a:t>, </a:t>
            </a:r>
            <a:r>
              <a:rPr lang="en-US" sz="1600" dirty="0" err="1"/>
              <a:t>uygulama</a:t>
            </a:r>
            <a:r>
              <a:rPr lang="en-US" sz="1600" dirty="0"/>
              <a:t> </a:t>
            </a:r>
            <a:r>
              <a:rPr lang="en-US" sz="1600" dirty="0" err="1"/>
              <a:t>alanındaki</a:t>
            </a:r>
            <a:r>
              <a:rPr lang="en-US" sz="1600" dirty="0"/>
              <a:t> </a:t>
            </a:r>
            <a:r>
              <a:rPr lang="en-US" sz="1600" dirty="0" err="1"/>
              <a:t>restorasyon</a:t>
            </a:r>
            <a:r>
              <a:rPr lang="en-US" sz="1600" dirty="0"/>
              <a:t> </a:t>
            </a:r>
            <a:r>
              <a:rPr lang="en-US" sz="1600" dirty="0" err="1"/>
              <a:t>projelerini</a:t>
            </a:r>
            <a:r>
              <a:rPr lang="en-US" sz="1600" dirty="0"/>
              <a:t> </a:t>
            </a:r>
            <a:r>
              <a:rPr lang="en-US" sz="1600" dirty="0" err="1"/>
              <a:t>ve</a:t>
            </a:r>
            <a:r>
              <a:rPr lang="en-US" sz="1600" dirty="0"/>
              <a:t> </a:t>
            </a:r>
            <a:r>
              <a:rPr lang="en-US" sz="1600" dirty="0" err="1"/>
              <a:t>arsa</a:t>
            </a:r>
            <a:r>
              <a:rPr lang="en-US" sz="1600" dirty="0"/>
              <a:t> </a:t>
            </a:r>
            <a:r>
              <a:rPr lang="en-US" sz="1600" dirty="0" err="1"/>
              <a:t>geliştirme</a:t>
            </a:r>
            <a:r>
              <a:rPr lang="en-US" sz="1600" dirty="0"/>
              <a:t> </a:t>
            </a:r>
            <a:r>
              <a:rPr lang="en-US" sz="1600" dirty="0" err="1"/>
              <a:t>mevzuatında</a:t>
            </a:r>
            <a:r>
              <a:rPr lang="en-US" sz="1600" dirty="0"/>
              <a:t> </a:t>
            </a:r>
            <a:r>
              <a:rPr lang="en-US" sz="1600" dirty="0" err="1"/>
              <a:t>belirtildiği</a:t>
            </a:r>
            <a:r>
              <a:rPr lang="en-US" sz="1600" dirty="0"/>
              <a:t> </a:t>
            </a:r>
            <a:r>
              <a:rPr lang="en-US" sz="1600" dirty="0" err="1"/>
              <a:t>şekilde</a:t>
            </a:r>
            <a:r>
              <a:rPr lang="en-US" sz="1600" dirty="0"/>
              <a:t> </a:t>
            </a:r>
            <a:r>
              <a:rPr lang="en-US" sz="1600" dirty="0" err="1"/>
              <a:t>onarılması</a:t>
            </a:r>
            <a:r>
              <a:rPr lang="en-US" sz="1600" dirty="0"/>
              <a:t> </a:t>
            </a:r>
            <a:r>
              <a:rPr lang="en-US" sz="1600" dirty="0" err="1"/>
              <a:t>veya</a:t>
            </a:r>
            <a:r>
              <a:rPr lang="en-US" sz="1600" dirty="0"/>
              <a:t> </a:t>
            </a:r>
            <a:r>
              <a:rPr lang="en-US" sz="1600" dirty="0" err="1"/>
              <a:t>yeniden</a:t>
            </a:r>
            <a:r>
              <a:rPr lang="en-US" sz="1600" dirty="0"/>
              <a:t> </a:t>
            </a:r>
            <a:r>
              <a:rPr lang="en-US" sz="1600" dirty="0" err="1"/>
              <a:t>inşa</a:t>
            </a:r>
            <a:r>
              <a:rPr lang="en-US" sz="1600" dirty="0"/>
              <a:t> </a:t>
            </a:r>
            <a:r>
              <a:rPr lang="en-US" sz="1600" dirty="0" err="1"/>
              <a:t>edilmesi</a:t>
            </a:r>
            <a:r>
              <a:rPr lang="en-US" sz="1600" dirty="0"/>
              <a:t> </a:t>
            </a:r>
            <a:r>
              <a:rPr lang="en-US" sz="1600" dirty="0" err="1"/>
              <a:t>gereken</a:t>
            </a:r>
            <a:r>
              <a:rPr lang="en-US" sz="1600" dirty="0"/>
              <a:t> </a:t>
            </a:r>
            <a:r>
              <a:rPr lang="en-US" sz="1600" dirty="0" err="1"/>
              <a:t>binaları</a:t>
            </a:r>
            <a:r>
              <a:rPr lang="en-US" sz="1600" dirty="0"/>
              <a:t> </a:t>
            </a:r>
            <a:r>
              <a:rPr lang="en-US" sz="1600" dirty="0" err="1"/>
              <a:t>içer</a:t>
            </a:r>
            <a:r>
              <a:rPr lang="tr-TR" sz="1600" dirty="0"/>
              <a:t>mektedir</a:t>
            </a:r>
            <a:r>
              <a:rPr lang="en-US" sz="1600" dirty="0"/>
              <a:t>.</a:t>
            </a:r>
            <a:endParaRPr lang="tr-TR" sz="1600" dirty="0"/>
          </a:p>
          <a:p>
            <a:pPr algn="just"/>
            <a:r>
              <a:rPr lang="en-US" sz="1600" dirty="0"/>
              <a:t>Bir </a:t>
            </a:r>
            <a:r>
              <a:rPr lang="en-US" sz="1600" dirty="0" err="1"/>
              <a:t>anlaşmaya</a:t>
            </a:r>
            <a:r>
              <a:rPr lang="en-US" sz="1600" dirty="0"/>
              <a:t> </a:t>
            </a:r>
            <a:r>
              <a:rPr lang="en-US" sz="1600" dirty="0" err="1"/>
              <a:t>varılmadığı</a:t>
            </a:r>
            <a:r>
              <a:rPr lang="en-US" sz="1600" dirty="0"/>
              <a:t> </a:t>
            </a:r>
            <a:r>
              <a:rPr lang="en-US" sz="1600" dirty="0" err="1"/>
              <a:t>takdirde</a:t>
            </a:r>
            <a:r>
              <a:rPr lang="en-US" sz="1600" dirty="0"/>
              <a:t>, </a:t>
            </a:r>
            <a:r>
              <a:rPr lang="en-US" sz="1600" dirty="0" err="1"/>
              <a:t>il</a:t>
            </a:r>
            <a:r>
              <a:rPr lang="en-US" sz="1600" dirty="0"/>
              <a:t> </a:t>
            </a:r>
            <a:r>
              <a:rPr lang="en-US" sz="1600" dirty="0" err="1"/>
              <a:t>özel</a:t>
            </a:r>
            <a:r>
              <a:rPr lang="en-US" sz="1600" dirty="0"/>
              <a:t> </a:t>
            </a:r>
            <a:r>
              <a:rPr lang="en-US" sz="1600" dirty="0" err="1"/>
              <a:t>idareleri</a:t>
            </a:r>
            <a:r>
              <a:rPr lang="en-US" sz="1600" dirty="0"/>
              <a:t> </a:t>
            </a:r>
            <a:r>
              <a:rPr lang="en-US" sz="1600" dirty="0" err="1"/>
              <a:t>ve</a:t>
            </a:r>
            <a:r>
              <a:rPr lang="en-US" sz="1600" dirty="0"/>
              <a:t> </a:t>
            </a:r>
            <a:r>
              <a:rPr lang="en-US" sz="1600" dirty="0" err="1"/>
              <a:t>belediyeler</a:t>
            </a:r>
            <a:r>
              <a:rPr lang="en-US" sz="1600" dirty="0"/>
              <a:t> mal </a:t>
            </a:r>
            <a:r>
              <a:rPr lang="en-US" sz="1600" dirty="0" err="1"/>
              <a:t>sahibinin</a:t>
            </a:r>
            <a:r>
              <a:rPr lang="en-US" sz="1600" dirty="0"/>
              <a:t> </a:t>
            </a:r>
            <a:r>
              <a:rPr lang="en-US" sz="1600" dirty="0" err="1"/>
              <a:t>taşınmaz</a:t>
            </a:r>
            <a:r>
              <a:rPr lang="en-US" sz="1600" dirty="0"/>
              <a:t> </a:t>
            </a:r>
            <a:r>
              <a:rPr lang="en-US" sz="1600" dirty="0" err="1"/>
              <a:t>mallarını</a:t>
            </a:r>
            <a:r>
              <a:rPr lang="en-US" sz="1600" dirty="0"/>
              <a:t> </a:t>
            </a:r>
            <a:r>
              <a:rPr lang="en-US" sz="1600" dirty="0" err="1"/>
              <a:t>değiştirebilir</a:t>
            </a:r>
            <a:r>
              <a:rPr lang="en-US" sz="1600" dirty="0"/>
              <a:t>. (</a:t>
            </a:r>
            <a:r>
              <a:rPr lang="en-US" sz="1600" dirty="0" err="1"/>
              <a:t>veya</a:t>
            </a:r>
            <a:r>
              <a:rPr lang="en-US" sz="1600" dirty="0"/>
              <a:t> </a:t>
            </a:r>
            <a:r>
              <a:rPr lang="en-US" sz="1600" dirty="0" err="1"/>
              <a:t>mülkü</a:t>
            </a:r>
            <a:r>
              <a:rPr lang="en-US" sz="1600" dirty="0"/>
              <a:t> </a:t>
            </a:r>
            <a:r>
              <a:rPr lang="en-US" sz="1600" dirty="0" err="1"/>
              <a:t>satın</a:t>
            </a:r>
            <a:r>
              <a:rPr lang="en-US" sz="1600" dirty="0"/>
              <a:t> </a:t>
            </a:r>
            <a:r>
              <a:rPr lang="en-US" sz="1600" dirty="0" err="1"/>
              <a:t>almak</a:t>
            </a:r>
            <a:r>
              <a:rPr lang="en-US" sz="1600" dirty="0"/>
              <a:t>, </a:t>
            </a:r>
            <a:r>
              <a:rPr lang="en-US" sz="1600" dirty="0" err="1"/>
              <a:t>arsaya</a:t>
            </a:r>
            <a:r>
              <a:rPr lang="en-US" sz="1600" dirty="0"/>
              <a:t> </a:t>
            </a:r>
            <a:r>
              <a:rPr lang="en-US" sz="1600" dirty="0" err="1"/>
              <a:t>dayanarak</a:t>
            </a:r>
            <a:r>
              <a:rPr lang="en-US" sz="1600" dirty="0"/>
              <a:t> takas </a:t>
            </a:r>
            <a:r>
              <a:rPr lang="en-US" sz="1600" dirty="0" err="1"/>
              <a:t>etmek</a:t>
            </a:r>
            <a:r>
              <a:rPr lang="en-US" sz="1600" dirty="0"/>
              <a:t> </a:t>
            </a:r>
            <a:r>
              <a:rPr lang="en-US" sz="1600" dirty="0" err="1"/>
              <a:t>veya</a:t>
            </a:r>
            <a:r>
              <a:rPr lang="en-US" sz="1600" dirty="0"/>
              <a:t> </a:t>
            </a:r>
            <a:r>
              <a:rPr lang="en-US" sz="1600" dirty="0" err="1"/>
              <a:t>sınırlı</a:t>
            </a:r>
            <a:r>
              <a:rPr lang="en-US" sz="1600" dirty="0"/>
              <a:t> </a:t>
            </a:r>
            <a:r>
              <a:rPr lang="en-US" sz="1600" dirty="0" err="1"/>
              <a:t>mülk</a:t>
            </a:r>
            <a:r>
              <a:rPr lang="en-US" sz="1600" dirty="0"/>
              <a:t> </a:t>
            </a:r>
            <a:r>
              <a:rPr lang="en-US" sz="1600" dirty="0" err="1"/>
              <a:t>hakları</a:t>
            </a:r>
            <a:r>
              <a:rPr lang="en-US" sz="1600" dirty="0"/>
              <a:t> </a:t>
            </a:r>
            <a:r>
              <a:rPr lang="en-US" sz="1600" dirty="0" err="1"/>
              <a:t>veya</a:t>
            </a:r>
            <a:r>
              <a:rPr lang="en-US" sz="1600" dirty="0"/>
              <a:t> </a:t>
            </a:r>
            <a:r>
              <a:rPr lang="en-US" sz="1600" dirty="0" err="1"/>
              <a:t>inşaat</a:t>
            </a:r>
            <a:r>
              <a:rPr lang="en-US" sz="1600" dirty="0"/>
              <a:t> </a:t>
            </a:r>
            <a:r>
              <a:rPr lang="en-US" sz="1600" dirty="0" err="1"/>
              <a:t>hakkı</a:t>
            </a:r>
            <a:r>
              <a:rPr lang="en-US" sz="1600" dirty="0"/>
              <a:t> </a:t>
            </a:r>
            <a:r>
              <a:rPr lang="en-US" sz="1600" dirty="0" err="1"/>
              <a:t>oluşturmak</a:t>
            </a:r>
            <a:r>
              <a:rPr lang="en-US" sz="1600" dirty="0"/>
              <a:t>)</a:t>
            </a:r>
            <a:endParaRPr lang="tr-TR" sz="1600" dirty="0"/>
          </a:p>
          <a:p>
            <a:pPr algn="just"/>
            <a:r>
              <a:rPr lang="tr-TR" sz="1600" dirty="0"/>
              <a:t>Bu yasaya göre Fatih ve Beyoğu İlçelerinde yenileme projeleri yapılmaktadır..</a:t>
            </a:r>
            <a:endParaRPr lang="en-US" sz="1600" dirty="0"/>
          </a:p>
        </p:txBody>
      </p:sp>
    </p:spTree>
    <p:extLst>
      <p:ext uri="{BB962C8B-B14F-4D97-AF65-F5344CB8AC3E}">
        <p14:creationId xmlns:p14="http://schemas.microsoft.com/office/powerpoint/2010/main" val="288008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212976"/>
            <a:ext cx="8229600" cy="868362"/>
          </a:xfrm>
        </p:spPr>
        <p:txBody>
          <a:bodyPr>
            <a:normAutofit/>
          </a:bodyPr>
          <a:lstStyle/>
          <a:p>
            <a:pPr marL="0" indent="0"/>
            <a:r>
              <a:rPr lang="tr-TR" sz="2400" dirty="0"/>
              <a:t>III. AFET RİSKİ ALTINDAKİ ALANLARIN DÖNÜŞTÜRÜLMESİ HAKKINDA KANUN, 6306 ve 73</a:t>
            </a:r>
          </a:p>
        </p:txBody>
      </p:sp>
      <p:sp>
        <p:nvSpPr>
          <p:cNvPr id="6" name="Date Placeholder 5">
            <a:extLst>
              <a:ext uri="{FF2B5EF4-FFF2-40B4-BE49-F238E27FC236}">
                <a16:creationId xmlns="" xmlns:a16="http://schemas.microsoft.com/office/drawing/2014/main" id="{DADBE0FE-36B5-4452-B418-E7B24695B19B}"/>
              </a:ext>
            </a:extLst>
          </p:cNvPr>
          <p:cNvSpPr>
            <a:spLocks noGrp="1"/>
          </p:cNvSpPr>
          <p:nvPr>
            <p:ph type="dt" sz="half" idx="10"/>
          </p:nvPr>
        </p:nvSpPr>
        <p:spPr/>
        <p:txBody>
          <a:bodyPr/>
          <a:lstStyle/>
          <a:p>
            <a:r>
              <a:rPr lang="lt-LT"/>
              <a:t>21/10/2019</a:t>
            </a:r>
            <a:endParaRPr lang="en-US"/>
          </a:p>
        </p:txBody>
      </p:sp>
      <p:sp>
        <p:nvSpPr>
          <p:cNvPr id="3" name="Footer Placeholder 2">
            <a:extLst>
              <a:ext uri="{FF2B5EF4-FFF2-40B4-BE49-F238E27FC236}">
                <a16:creationId xmlns="" xmlns:a16="http://schemas.microsoft.com/office/drawing/2014/main" id="{E926D2AB-944A-43AE-B58B-A202280E7097}"/>
              </a:ext>
            </a:extLst>
          </p:cNvPr>
          <p:cNvSpPr>
            <a:spLocks noGrp="1"/>
          </p:cNvSpPr>
          <p:nvPr>
            <p:ph type="ftr" sz="quarter" idx="11"/>
          </p:nvPr>
        </p:nvSpPr>
        <p:spPr/>
        <p:txBody>
          <a:bodyPr/>
          <a:lstStyle/>
          <a:p>
            <a:r>
              <a:rPr lang="en-US"/>
              <a:t>Dr. M. Emre Çamlıbel</a:t>
            </a:r>
          </a:p>
        </p:txBody>
      </p:sp>
      <p:sp>
        <p:nvSpPr>
          <p:cNvPr id="7" name="Slide Number Placeholder 6">
            <a:extLst>
              <a:ext uri="{FF2B5EF4-FFF2-40B4-BE49-F238E27FC236}">
                <a16:creationId xmlns="" xmlns:a16="http://schemas.microsoft.com/office/drawing/2014/main" id="{59D53E0D-C42F-4488-97CF-E593F7035416}"/>
              </a:ext>
            </a:extLst>
          </p:cNvPr>
          <p:cNvSpPr>
            <a:spLocks noGrp="1"/>
          </p:cNvSpPr>
          <p:nvPr>
            <p:ph type="sldNum" sz="quarter" idx="12"/>
          </p:nvPr>
        </p:nvSpPr>
        <p:spPr/>
        <p:txBody>
          <a:bodyPr/>
          <a:lstStyle/>
          <a:p>
            <a:fld id="{D38500CB-21BF-485D-9631-B14C7A1FCB78}" type="slidenum">
              <a:rPr lang="en-US" smtClean="0"/>
              <a:pPr/>
              <a:t>13</a:t>
            </a:fld>
            <a:endParaRPr lang="en-US"/>
          </a:p>
        </p:txBody>
      </p:sp>
    </p:spTree>
    <p:extLst>
      <p:ext uri="{BB962C8B-B14F-4D97-AF65-F5344CB8AC3E}">
        <p14:creationId xmlns:p14="http://schemas.microsoft.com/office/powerpoint/2010/main" val="4135307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1770" y="227167"/>
            <a:ext cx="3640460" cy="1357154"/>
          </a:xfrm>
        </p:spPr>
        <p:txBody>
          <a:bodyPr>
            <a:normAutofit/>
          </a:bodyPr>
          <a:lstStyle/>
          <a:p>
            <a:r>
              <a:rPr lang="tr-TR" sz="3500" dirty="0"/>
              <a:t>Deprem Riski</a:t>
            </a:r>
            <a:endParaRPr lang="en-US" sz="3500" dirty="0"/>
          </a:p>
        </p:txBody>
      </p:sp>
      <p:sp>
        <p:nvSpPr>
          <p:cNvPr id="3" name="Content Placeholder 2"/>
          <p:cNvSpPr>
            <a:spLocks noGrp="1"/>
          </p:cNvSpPr>
          <p:nvPr>
            <p:ph idx="1"/>
          </p:nvPr>
        </p:nvSpPr>
        <p:spPr>
          <a:xfrm>
            <a:off x="134449" y="1263718"/>
            <a:ext cx="3621662" cy="4578038"/>
          </a:xfrm>
        </p:spPr>
        <p:txBody>
          <a:bodyPr>
            <a:noAutofit/>
          </a:bodyPr>
          <a:lstStyle/>
          <a:p>
            <a:pPr algn="r">
              <a:lnSpc>
                <a:spcPct val="102000"/>
              </a:lnSpc>
            </a:pPr>
            <a:r>
              <a:rPr lang="tr-TR" sz="1600" dirty="0"/>
              <a:t>Önemli deprem riski taşıma,</a:t>
            </a:r>
          </a:p>
          <a:p>
            <a:pPr algn="r">
              <a:lnSpc>
                <a:spcPct val="102000"/>
              </a:lnSpc>
            </a:pPr>
            <a:r>
              <a:rPr lang="en-US" sz="1600" dirty="0" err="1"/>
              <a:t>Türkiye’nin</a:t>
            </a:r>
            <a:r>
              <a:rPr lang="en-US" sz="1600" dirty="0"/>
              <a:t> </a:t>
            </a:r>
            <a:r>
              <a:rPr lang="en-US" sz="1600" dirty="0" err="1"/>
              <a:t>aktif</a:t>
            </a:r>
            <a:r>
              <a:rPr lang="en-US" sz="1600" dirty="0"/>
              <a:t> </a:t>
            </a:r>
            <a:r>
              <a:rPr lang="en-US" sz="1600" dirty="0" err="1"/>
              <a:t>bir</a:t>
            </a:r>
            <a:r>
              <a:rPr lang="en-US" sz="1600" dirty="0"/>
              <a:t> </a:t>
            </a:r>
            <a:r>
              <a:rPr lang="en-US" sz="1600" dirty="0" err="1"/>
              <a:t>sismik</a:t>
            </a:r>
            <a:r>
              <a:rPr lang="en-US" sz="1600" dirty="0"/>
              <a:t> </a:t>
            </a:r>
            <a:r>
              <a:rPr lang="en-US" sz="1600" dirty="0" err="1"/>
              <a:t>bölge</a:t>
            </a:r>
            <a:r>
              <a:rPr lang="en-US" sz="1600" dirty="0"/>
              <a:t> </a:t>
            </a:r>
            <a:r>
              <a:rPr lang="en-US" sz="1600" dirty="0" err="1"/>
              <a:t>yer</a:t>
            </a:r>
            <a:r>
              <a:rPr lang="tr-TR" sz="1600" dirty="0"/>
              <a:t> alması,</a:t>
            </a:r>
          </a:p>
          <a:p>
            <a:pPr algn="r">
              <a:lnSpc>
                <a:spcPct val="102000"/>
              </a:lnSpc>
            </a:pPr>
            <a:r>
              <a:rPr lang="en-US" sz="1600" dirty="0" err="1"/>
              <a:t>En</a:t>
            </a:r>
            <a:r>
              <a:rPr lang="en-US" sz="1600" dirty="0"/>
              <a:t> son </a:t>
            </a:r>
            <a:r>
              <a:rPr lang="en-US" sz="1600" dirty="0" err="1"/>
              <a:t>iki</a:t>
            </a:r>
            <a:r>
              <a:rPr lang="en-US" sz="1600" dirty="0"/>
              <a:t> </a:t>
            </a:r>
            <a:r>
              <a:rPr lang="en-US" sz="1600" dirty="0" err="1"/>
              <a:t>büyük</a:t>
            </a:r>
            <a:r>
              <a:rPr lang="en-US" sz="1600" dirty="0"/>
              <a:t> </a:t>
            </a:r>
            <a:r>
              <a:rPr lang="en-US" sz="1600" dirty="0" err="1"/>
              <a:t>deprem</a:t>
            </a:r>
            <a:r>
              <a:rPr lang="en-US" sz="1600" dirty="0"/>
              <a:t> - 1999 </a:t>
            </a:r>
            <a:r>
              <a:rPr lang="en-US" sz="1600" dirty="0" err="1"/>
              <a:t>ve</a:t>
            </a:r>
            <a:r>
              <a:rPr lang="en-US" sz="1600" dirty="0"/>
              <a:t> 2011 </a:t>
            </a:r>
            <a:r>
              <a:rPr lang="en-US" sz="1600" dirty="0" err="1"/>
              <a:t>yıllarında</a:t>
            </a:r>
            <a:r>
              <a:rPr lang="en-US" sz="1600" dirty="0"/>
              <a:t>, </a:t>
            </a:r>
            <a:r>
              <a:rPr lang="en-US" sz="1600" dirty="0" err="1"/>
              <a:t>inşaatla</a:t>
            </a:r>
            <a:r>
              <a:rPr lang="en-US" sz="1600" dirty="0"/>
              <a:t> </a:t>
            </a:r>
            <a:r>
              <a:rPr lang="en-US" sz="1600" dirty="0" err="1"/>
              <a:t>ilgili</a:t>
            </a:r>
            <a:r>
              <a:rPr lang="en-US" sz="1600" dirty="0"/>
              <a:t> </a:t>
            </a:r>
            <a:r>
              <a:rPr lang="en-US" sz="1600" dirty="0" err="1"/>
              <a:t>mevzuatın</a:t>
            </a:r>
            <a:r>
              <a:rPr lang="en-US" sz="1600" dirty="0"/>
              <a:t> </a:t>
            </a:r>
            <a:r>
              <a:rPr lang="en-US" sz="1600" dirty="0" err="1"/>
              <a:t>yeterliliği</a:t>
            </a:r>
            <a:r>
              <a:rPr lang="en-US" sz="1600" dirty="0"/>
              <a:t> </a:t>
            </a:r>
            <a:r>
              <a:rPr lang="en-US" sz="1600" dirty="0" err="1"/>
              <a:t>konusunda</a:t>
            </a:r>
            <a:r>
              <a:rPr lang="en-US" sz="1600" dirty="0"/>
              <a:t> </a:t>
            </a:r>
            <a:r>
              <a:rPr lang="en-US" sz="1600" dirty="0" err="1"/>
              <a:t>ciddi</a:t>
            </a:r>
            <a:r>
              <a:rPr lang="en-US" sz="1600" dirty="0"/>
              <a:t> </a:t>
            </a:r>
            <a:r>
              <a:rPr lang="en-US" sz="1600" dirty="0" err="1"/>
              <a:t>kamuoyu</a:t>
            </a:r>
            <a:r>
              <a:rPr lang="en-US" sz="1600" dirty="0"/>
              <a:t> </a:t>
            </a:r>
            <a:r>
              <a:rPr lang="en-US" sz="1600" dirty="0" err="1"/>
              <a:t>endişesi</a:t>
            </a:r>
            <a:r>
              <a:rPr lang="en-US" sz="1600" dirty="0"/>
              <a:t> </a:t>
            </a:r>
            <a:r>
              <a:rPr lang="en-US" sz="1600" dirty="0" err="1"/>
              <a:t>yarattı</a:t>
            </a:r>
            <a:r>
              <a:rPr lang="en-US" sz="1600" dirty="0"/>
              <a:t>.</a:t>
            </a:r>
            <a:endParaRPr lang="tr-TR" sz="1600" dirty="0"/>
          </a:p>
          <a:p>
            <a:pPr algn="r">
              <a:lnSpc>
                <a:spcPct val="102000"/>
              </a:lnSpc>
            </a:pPr>
            <a:r>
              <a:rPr lang="en-US" sz="1600" dirty="0" err="1"/>
              <a:t>Türkiye'deki</a:t>
            </a:r>
            <a:r>
              <a:rPr lang="en-US" sz="1600" dirty="0"/>
              <a:t> </a:t>
            </a:r>
            <a:r>
              <a:rPr lang="en-US" sz="1600" dirty="0" err="1"/>
              <a:t>binaların</a:t>
            </a:r>
            <a:r>
              <a:rPr lang="en-US" sz="1600" dirty="0"/>
              <a:t> </a:t>
            </a:r>
            <a:r>
              <a:rPr lang="en-US" sz="1600" dirty="0" err="1"/>
              <a:t>çoğu</a:t>
            </a:r>
            <a:r>
              <a:rPr lang="en-US" sz="1600" dirty="0"/>
              <a:t>, </a:t>
            </a:r>
            <a:r>
              <a:rPr lang="en-US" sz="1600" dirty="0" err="1"/>
              <a:t>deprem</a:t>
            </a:r>
            <a:r>
              <a:rPr lang="en-US" sz="1600" dirty="0"/>
              <a:t> </a:t>
            </a:r>
            <a:r>
              <a:rPr lang="en-US" sz="1600" dirty="0" err="1"/>
              <a:t>güvenliği</a:t>
            </a:r>
            <a:r>
              <a:rPr lang="en-US" sz="1600" dirty="0"/>
              <a:t> </a:t>
            </a:r>
            <a:r>
              <a:rPr lang="en-US" sz="1600" dirty="0" err="1"/>
              <a:t>tasarım</a:t>
            </a:r>
            <a:r>
              <a:rPr lang="en-US" sz="1600" dirty="0"/>
              <a:t> </a:t>
            </a:r>
            <a:r>
              <a:rPr lang="en-US" sz="1600" dirty="0" err="1"/>
              <a:t>kodlarına</a:t>
            </a:r>
            <a:r>
              <a:rPr lang="en-US" sz="1600" dirty="0"/>
              <a:t> </a:t>
            </a:r>
            <a:r>
              <a:rPr lang="en-US" sz="1600" dirty="0" err="1"/>
              <a:t>uymuyor</a:t>
            </a:r>
            <a:r>
              <a:rPr lang="en-US" sz="1600" dirty="0"/>
              <a:t>.</a:t>
            </a:r>
            <a:endParaRPr lang="tr-TR" sz="1600" dirty="0"/>
          </a:p>
          <a:p>
            <a:pPr algn="r">
              <a:lnSpc>
                <a:spcPct val="102000"/>
              </a:lnSpc>
            </a:pPr>
            <a:r>
              <a:rPr lang="en-US" sz="1600" b="1" u="sng" dirty="0" err="1"/>
              <a:t>Toplam</a:t>
            </a:r>
            <a:r>
              <a:rPr lang="en-US" sz="1600" b="1" u="sng" dirty="0"/>
              <a:t> </a:t>
            </a:r>
            <a:r>
              <a:rPr lang="en-US" sz="1600" b="1" u="sng" dirty="0" err="1"/>
              <a:t>hanelerin</a:t>
            </a:r>
            <a:r>
              <a:rPr lang="en-US" sz="1600" b="1" u="sng" dirty="0"/>
              <a:t> </a:t>
            </a:r>
            <a:r>
              <a:rPr lang="en-US" sz="1600" b="1" u="sng" dirty="0" err="1"/>
              <a:t>yaklaşık</a:t>
            </a:r>
            <a:r>
              <a:rPr lang="en-US" sz="1600" b="1" u="sng" dirty="0"/>
              <a:t>% 22'sinin </a:t>
            </a:r>
            <a:r>
              <a:rPr lang="en-US" sz="1600" b="1" u="sng" dirty="0" err="1"/>
              <a:t>yaşadığı</a:t>
            </a:r>
            <a:r>
              <a:rPr lang="en-US" sz="1600" b="1" u="sng" dirty="0"/>
              <a:t> </a:t>
            </a:r>
            <a:r>
              <a:rPr lang="en-US" sz="1600" b="1" u="sng" dirty="0" err="1"/>
              <a:t>Türkiye'deki</a:t>
            </a:r>
            <a:r>
              <a:rPr lang="en-US" sz="1600" b="1" u="sng" dirty="0"/>
              <a:t> </a:t>
            </a:r>
            <a:r>
              <a:rPr lang="en-US" sz="1600" b="1" u="sng" dirty="0" err="1"/>
              <a:t>toplam</a:t>
            </a:r>
            <a:r>
              <a:rPr lang="en-US" sz="1600" b="1" u="sng" dirty="0"/>
              <a:t> </a:t>
            </a:r>
            <a:r>
              <a:rPr lang="en-US" sz="1600" b="1" u="sng" dirty="0" err="1"/>
              <a:t>konut</a:t>
            </a:r>
            <a:r>
              <a:rPr lang="en-US" sz="1600" b="1" u="sng" dirty="0"/>
              <a:t> </a:t>
            </a:r>
            <a:r>
              <a:rPr lang="en-US" sz="1600" b="1" u="sng" dirty="0" err="1"/>
              <a:t>stokunun</a:t>
            </a:r>
            <a:r>
              <a:rPr lang="en-US" sz="1600" b="1" u="sng" dirty="0"/>
              <a:t> </a:t>
            </a:r>
            <a:r>
              <a:rPr lang="en-US" sz="1600" b="1" u="sng" dirty="0" err="1"/>
              <a:t>sadece</a:t>
            </a:r>
            <a:r>
              <a:rPr lang="en-US" sz="1600" b="1" u="sng" dirty="0"/>
              <a:t>% 8'i 2001'den </a:t>
            </a:r>
            <a:r>
              <a:rPr lang="en-US" sz="1600" b="1" u="sng" dirty="0" err="1"/>
              <a:t>sonra</a:t>
            </a:r>
            <a:r>
              <a:rPr lang="en-US" sz="1600" b="1" u="sng" dirty="0"/>
              <a:t> </a:t>
            </a:r>
            <a:r>
              <a:rPr lang="en-US" sz="1600" b="1" u="sng" dirty="0" err="1"/>
              <a:t>inşa</a:t>
            </a:r>
            <a:r>
              <a:rPr lang="en-US" sz="1600" b="1" u="sng" dirty="0"/>
              <a:t> </a:t>
            </a:r>
            <a:r>
              <a:rPr lang="en-US" sz="1600" b="1" u="sng" dirty="0" err="1"/>
              <a:t>edilmiştir</a:t>
            </a:r>
            <a:r>
              <a:rPr lang="en-US" sz="1600" b="1" u="sng" dirty="0"/>
              <a:t> = ~ 7 </a:t>
            </a:r>
            <a:r>
              <a:rPr lang="en-US" sz="1600" b="1" u="sng" dirty="0" err="1"/>
              <a:t>milyon</a:t>
            </a:r>
            <a:r>
              <a:rPr lang="en-US" sz="1600" b="1" u="sng" dirty="0"/>
              <a:t> </a:t>
            </a:r>
            <a:r>
              <a:rPr lang="en-US" sz="1600" b="1" u="sng" dirty="0" err="1"/>
              <a:t>konut</a:t>
            </a:r>
            <a:r>
              <a:rPr lang="en-US" sz="1600" b="1" u="sng" dirty="0"/>
              <a:t> = 500 </a:t>
            </a:r>
            <a:r>
              <a:rPr lang="en-US" sz="1600" b="1" u="sng" dirty="0" err="1"/>
              <a:t>milyar</a:t>
            </a:r>
            <a:r>
              <a:rPr lang="en-US" sz="1600" b="1" u="sng" dirty="0"/>
              <a:t> </a:t>
            </a:r>
            <a:r>
              <a:rPr lang="en-US" sz="1600" b="1" u="sng" dirty="0" err="1"/>
              <a:t>dolar</a:t>
            </a:r>
            <a:endParaRPr lang="tr-TR" sz="1600" b="1" u="sng"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tretch/>
        </p:blipFill>
        <p:spPr bwMode="auto">
          <a:xfrm>
            <a:off x="3886199" y="1264984"/>
            <a:ext cx="4529763" cy="252282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descr="http://www.haberbi.com/wp-content/uploads/17-a%C4%9Fustos-depremi-rivayetler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tretch/>
        </p:blipFill>
        <p:spPr bwMode="auto">
          <a:xfrm>
            <a:off x="3886200" y="3945754"/>
            <a:ext cx="2199837" cy="17653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insaathaberleri.net/resimler/galeri/b_gg7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tretch/>
        </p:blipFill>
        <p:spPr bwMode="auto">
          <a:xfrm>
            <a:off x="6216126" y="3948504"/>
            <a:ext cx="2199837" cy="1759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307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14" y="-89055"/>
            <a:ext cx="8000998" cy="1087866"/>
          </a:xfrm>
        </p:spPr>
        <p:txBody>
          <a:bodyPr anchor="ctr">
            <a:normAutofit/>
          </a:bodyPr>
          <a:lstStyle/>
          <a:p>
            <a:pPr algn="ctr"/>
            <a:r>
              <a:rPr lang="tr-TR" sz="3500" dirty="0"/>
              <a:t>Belediye Kanunu (5393, 13.7.2005 sayılı kanun)</a:t>
            </a:r>
            <a:endParaRPr lang="en-US" sz="3500" dirty="0"/>
          </a:p>
        </p:txBody>
      </p:sp>
      <p:sp>
        <p:nvSpPr>
          <p:cNvPr id="3" name="Content Placeholder 2"/>
          <p:cNvSpPr>
            <a:spLocks noGrp="1"/>
          </p:cNvSpPr>
          <p:nvPr>
            <p:ph idx="1"/>
          </p:nvPr>
        </p:nvSpPr>
        <p:spPr>
          <a:xfrm>
            <a:off x="564204" y="1847015"/>
            <a:ext cx="8008294" cy="3772779"/>
          </a:xfrm>
        </p:spPr>
        <p:txBody>
          <a:bodyPr anchor="ctr">
            <a:normAutofit lnSpcReduction="10000"/>
          </a:bodyPr>
          <a:lstStyle/>
          <a:p>
            <a:pPr marL="0" lvl="0" indent="0">
              <a:lnSpc>
                <a:spcPct val="102000"/>
              </a:lnSpc>
              <a:buNone/>
            </a:pPr>
            <a:r>
              <a:rPr lang="tr-TR" sz="1600" b="1" u="sng" dirty="0"/>
              <a:t>Madde 73</a:t>
            </a:r>
            <a:r>
              <a:rPr lang="tr-TR" sz="1600" b="1" dirty="0"/>
              <a:t>- </a:t>
            </a:r>
            <a:r>
              <a:rPr lang="en-US" sz="1600" b="1" dirty="0" err="1"/>
              <a:t>Kentsel</a:t>
            </a:r>
            <a:r>
              <a:rPr lang="en-US" sz="1600" b="1" dirty="0"/>
              <a:t> </a:t>
            </a:r>
            <a:r>
              <a:rPr lang="en-US" sz="1600" b="1" dirty="0" err="1"/>
              <a:t>dönüşüm</a:t>
            </a:r>
            <a:r>
              <a:rPr lang="en-US" sz="1600" b="1" dirty="0"/>
              <a:t> </a:t>
            </a:r>
            <a:r>
              <a:rPr lang="en-US" sz="1600" b="1" dirty="0" err="1"/>
              <a:t>ve</a:t>
            </a:r>
            <a:r>
              <a:rPr lang="en-US" sz="1600" b="1" dirty="0"/>
              <a:t> </a:t>
            </a:r>
            <a:r>
              <a:rPr lang="en-US" sz="1600" b="1" dirty="0" err="1"/>
              <a:t>gelişim</a:t>
            </a:r>
            <a:r>
              <a:rPr lang="en-US" sz="1600" b="1" dirty="0"/>
              <a:t> </a:t>
            </a:r>
            <a:r>
              <a:rPr lang="en-US" sz="1600" b="1" dirty="0" err="1"/>
              <a:t>alanı</a:t>
            </a:r>
            <a:endParaRPr lang="tr-TR" sz="1600" b="1" dirty="0"/>
          </a:p>
          <a:p>
            <a:pPr lvl="0" algn="just">
              <a:lnSpc>
                <a:spcPct val="102000"/>
              </a:lnSpc>
            </a:pPr>
            <a:r>
              <a:rPr lang="en-US" sz="1600" dirty="0" err="1"/>
              <a:t>Belediyeler</a:t>
            </a:r>
            <a:r>
              <a:rPr lang="en-US" sz="1600" dirty="0"/>
              <a:t> </a:t>
            </a:r>
            <a:r>
              <a:rPr lang="en-US" sz="1600" dirty="0" err="1"/>
              <a:t>belediye</a:t>
            </a:r>
            <a:r>
              <a:rPr lang="en-US" sz="1600" dirty="0"/>
              <a:t> </a:t>
            </a:r>
            <a:r>
              <a:rPr lang="en-US" sz="1600" dirty="0" err="1"/>
              <a:t>meclisinin</a:t>
            </a:r>
            <a:r>
              <a:rPr lang="en-US" sz="1600" dirty="0"/>
              <a:t> </a:t>
            </a:r>
            <a:r>
              <a:rPr lang="en-US" sz="1600" dirty="0" err="1"/>
              <a:t>kararı</a:t>
            </a:r>
            <a:r>
              <a:rPr lang="en-US" sz="1600" dirty="0"/>
              <a:t> </a:t>
            </a:r>
            <a:r>
              <a:rPr lang="en-US" sz="1600" dirty="0" err="1"/>
              <a:t>ile</a:t>
            </a:r>
            <a:r>
              <a:rPr lang="en-US" sz="1600" dirty="0"/>
              <a:t> </a:t>
            </a:r>
            <a:r>
              <a:rPr lang="en-US" sz="1600" dirty="0" err="1"/>
              <a:t>konut</a:t>
            </a:r>
            <a:r>
              <a:rPr lang="en-US" sz="1600" dirty="0"/>
              <a:t> </a:t>
            </a:r>
            <a:r>
              <a:rPr lang="en-US" sz="1600" dirty="0" err="1"/>
              <a:t>alanları</a:t>
            </a:r>
            <a:r>
              <a:rPr lang="en-US" sz="1600" dirty="0"/>
              <a:t>, </a:t>
            </a:r>
            <a:r>
              <a:rPr lang="en-US" sz="1600" dirty="0" err="1"/>
              <a:t>sanayi</a:t>
            </a:r>
            <a:r>
              <a:rPr lang="en-US" sz="1600" dirty="0"/>
              <a:t> </a:t>
            </a:r>
            <a:r>
              <a:rPr lang="en-US" sz="1600" dirty="0" err="1"/>
              <a:t>alanları</a:t>
            </a:r>
            <a:r>
              <a:rPr lang="en-US" sz="1600" dirty="0"/>
              <a:t>, </a:t>
            </a:r>
            <a:r>
              <a:rPr lang="en-US" sz="1600" dirty="0" err="1"/>
              <a:t>iş</a:t>
            </a:r>
            <a:r>
              <a:rPr lang="en-US" sz="1600" dirty="0"/>
              <a:t> </a:t>
            </a:r>
            <a:r>
              <a:rPr lang="en-US" sz="1600" dirty="0" err="1"/>
              <a:t>alanları</a:t>
            </a:r>
            <a:r>
              <a:rPr lang="en-US" sz="1600" dirty="0"/>
              <a:t>, </a:t>
            </a:r>
            <a:r>
              <a:rPr lang="en-US" sz="1600" dirty="0" err="1"/>
              <a:t>teknoloji</a:t>
            </a:r>
            <a:r>
              <a:rPr lang="en-US" sz="1600" dirty="0"/>
              <a:t> </a:t>
            </a:r>
            <a:r>
              <a:rPr lang="en-US" sz="1600" dirty="0" err="1"/>
              <a:t>parkları</a:t>
            </a:r>
            <a:r>
              <a:rPr lang="en-US" sz="1600" dirty="0"/>
              <a:t>, </a:t>
            </a:r>
            <a:r>
              <a:rPr lang="en-US" sz="1600" dirty="0" err="1"/>
              <a:t>kamu</a:t>
            </a:r>
            <a:r>
              <a:rPr lang="en-US" sz="1600" dirty="0"/>
              <a:t> </a:t>
            </a:r>
            <a:r>
              <a:rPr lang="en-US" sz="1600" dirty="0" err="1"/>
              <a:t>hizmeti</a:t>
            </a:r>
            <a:r>
              <a:rPr lang="en-US" sz="1600" dirty="0"/>
              <a:t> </a:t>
            </a:r>
            <a:r>
              <a:rPr lang="en-US" sz="1600" dirty="0" err="1"/>
              <a:t>alanları</a:t>
            </a:r>
            <a:r>
              <a:rPr lang="en-US" sz="1600" dirty="0"/>
              <a:t>, </a:t>
            </a:r>
            <a:r>
              <a:rPr lang="en-US" sz="1600" dirty="0" err="1"/>
              <a:t>rekreasyon</a:t>
            </a:r>
            <a:r>
              <a:rPr lang="en-US" sz="1600" dirty="0"/>
              <a:t> </a:t>
            </a:r>
            <a:r>
              <a:rPr lang="en-US" sz="1600" dirty="0" err="1"/>
              <a:t>alanları</a:t>
            </a:r>
            <a:r>
              <a:rPr lang="en-US" sz="1600" dirty="0"/>
              <a:t> </a:t>
            </a:r>
            <a:r>
              <a:rPr lang="en-US" sz="1600" dirty="0" err="1"/>
              <a:t>ve</a:t>
            </a:r>
            <a:r>
              <a:rPr lang="en-US" sz="1600" dirty="0"/>
              <a:t> her </a:t>
            </a:r>
            <a:r>
              <a:rPr lang="en-US" sz="1600" dirty="0" err="1"/>
              <a:t>türlü</a:t>
            </a:r>
            <a:r>
              <a:rPr lang="en-US" sz="1600" dirty="0"/>
              <a:t> </a:t>
            </a:r>
            <a:r>
              <a:rPr lang="en-US" sz="1600" dirty="0" err="1"/>
              <a:t>sosyal</a:t>
            </a:r>
            <a:r>
              <a:rPr lang="en-US" sz="1600" dirty="0"/>
              <a:t> </a:t>
            </a:r>
            <a:r>
              <a:rPr lang="en-US" sz="1600" dirty="0" err="1"/>
              <a:t>tesis</a:t>
            </a:r>
            <a:r>
              <a:rPr lang="en-US" sz="1600" dirty="0"/>
              <a:t> </a:t>
            </a:r>
            <a:r>
              <a:rPr lang="en-US" sz="1600" dirty="0" err="1"/>
              <a:t>alanı</a:t>
            </a:r>
            <a:r>
              <a:rPr lang="en-US" sz="1600" dirty="0"/>
              <a:t> </a:t>
            </a:r>
            <a:r>
              <a:rPr lang="en-US" sz="1600" dirty="0" err="1"/>
              <a:t>oluşturmak</a:t>
            </a:r>
            <a:r>
              <a:rPr lang="en-US" sz="1600" dirty="0"/>
              <a:t>, </a:t>
            </a:r>
            <a:r>
              <a:rPr lang="en-US" sz="1600" dirty="0" err="1"/>
              <a:t>yeniden</a:t>
            </a:r>
            <a:r>
              <a:rPr lang="en-US" sz="1600" dirty="0"/>
              <a:t> </a:t>
            </a:r>
            <a:r>
              <a:rPr lang="en-US" sz="1600" dirty="0" err="1"/>
              <a:t>inşa</a:t>
            </a:r>
            <a:r>
              <a:rPr lang="en-US" sz="1600" dirty="0"/>
              <a:t> </a:t>
            </a:r>
            <a:r>
              <a:rPr lang="en-US" sz="1600" dirty="0" err="1"/>
              <a:t>ve</a:t>
            </a:r>
            <a:r>
              <a:rPr lang="en-US" sz="1600" dirty="0"/>
              <a:t> </a:t>
            </a:r>
            <a:r>
              <a:rPr lang="en-US" sz="1600" dirty="0" err="1"/>
              <a:t>Kentin</a:t>
            </a:r>
            <a:r>
              <a:rPr lang="en-US" sz="1600" dirty="0"/>
              <a:t> </a:t>
            </a:r>
            <a:r>
              <a:rPr lang="en-US" sz="1600" dirty="0" err="1"/>
              <a:t>yıpranmış</a:t>
            </a:r>
            <a:r>
              <a:rPr lang="en-US" sz="1600" dirty="0"/>
              <a:t> </a:t>
            </a:r>
            <a:r>
              <a:rPr lang="en-US" sz="1600" dirty="0" err="1"/>
              <a:t>kısımlarını</a:t>
            </a:r>
            <a:r>
              <a:rPr lang="en-US" sz="1600" dirty="0"/>
              <a:t> </a:t>
            </a:r>
            <a:r>
              <a:rPr lang="en-US" sz="1600" dirty="0" err="1"/>
              <a:t>eski</a:t>
            </a:r>
            <a:r>
              <a:rPr lang="en-US" sz="1600" dirty="0"/>
              <a:t> </a:t>
            </a:r>
            <a:r>
              <a:rPr lang="en-US" sz="1600" dirty="0" err="1"/>
              <a:t>haline</a:t>
            </a:r>
            <a:r>
              <a:rPr lang="en-US" sz="1600" dirty="0"/>
              <a:t> </a:t>
            </a:r>
            <a:r>
              <a:rPr lang="en-US" sz="1600" dirty="0" err="1"/>
              <a:t>getirmek</a:t>
            </a:r>
            <a:r>
              <a:rPr lang="en-US" sz="1600" dirty="0"/>
              <a:t>, </a:t>
            </a:r>
            <a:r>
              <a:rPr lang="en-US" sz="1600" dirty="0" err="1"/>
              <a:t>tarihi</a:t>
            </a:r>
            <a:r>
              <a:rPr lang="en-US" sz="1600" dirty="0"/>
              <a:t> </a:t>
            </a:r>
            <a:r>
              <a:rPr lang="en-US" sz="1600" dirty="0" err="1"/>
              <a:t>ve</a:t>
            </a:r>
            <a:r>
              <a:rPr lang="en-US" sz="1600" dirty="0"/>
              <a:t> </a:t>
            </a:r>
            <a:r>
              <a:rPr lang="en-US" sz="1600" dirty="0" err="1"/>
              <a:t>kültürel</a:t>
            </a:r>
            <a:r>
              <a:rPr lang="en-US" sz="1600" dirty="0"/>
              <a:t> </a:t>
            </a:r>
            <a:r>
              <a:rPr lang="en-US" sz="1600" dirty="0" err="1"/>
              <a:t>mirasını</a:t>
            </a:r>
            <a:r>
              <a:rPr lang="en-US" sz="1600" dirty="0"/>
              <a:t> </a:t>
            </a:r>
            <a:r>
              <a:rPr lang="en-US" sz="1600" dirty="0" err="1"/>
              <a:t>korumak</a:t>
            </a:r>
            <a:r>
              <a:rPr lang="en-US" sz="1600" dirty="0"/>
              <a:t> </a:t>
            </a:r>
            <a:r>
              <a:rPr lang="en-US" sz="1600" dirty="0" err="1"/>
              <a:t>veya</a:t>
            </a:r>
            <a:r>
              <a:rPr lang="en-US" sz="1600" dirty="0"/>
              <a:t> </a:t>
            </a:r>
            <a:r>
              <a:rPr lang="en-US" sz="1600" dirty="0" err="1"/>
              <a:t>depreme</a:t>
            </a:r>
            <a:r>
              <a:rPr lang="en-US" sz="1600" dirty="0"/>
              <a:t> </a:t>
            </a:r>
            <a:r>
              <a:rPr lang="en-US" sz="1600" dirty="0" err="1"/>
              <a:t>karşı</a:t>
            </a:r>
            <a:r>
              <a:rPr lang="en-US" sz="1600" dirty="0"/>
              <a:t> </a:t>
            </a:r>
            <a:r>
              <a:rPr lang="en-US" sz="1600" dirty="0" err="1"/>
              <a:t>önlem</a:t>
            </a:r>
            <a:r>
              <a:rPr lang="en-US" sz="1600" dirty="0"/>
              <a:t> </a:t>
            </a:r>
            <a:r>
              <a:rPr lang="en-US" sz="1600" dirty="0" err="1"/>
              <a:t>almak</a:t>
            </a:r>
            <a:r>
              <a:rPr lang="en-US" sz="1600" dirty="0"/>
              <a:t>.</a:t>
            </a:r>
            <a:endParaRPr lang="tr-TR" sz="1600" dirty="0"/>
          </a:p>
          <a:p>
            <a:pPr lvl="0" algn="just">
              <a:lnSpc>
                <a:spcPct val="102000"/>
              </a:lnSpc>
            </a:pPr>
            <a:endParaRPr lang="tr-TR" sz="1600" dirty="0"/>
          </a:p>
          <a:p>
            <a:pPr marL="0" lvl="0" indent="0" algn="just">
              <a:lnSpc>
                <a:spcPct val="102000"/>
              </a:lnSpc>
              <a:buNone/>
            </a:pPr>
            <a:r>
              <a:rPr lang="tr-TR" sz="1600" b="1" dirty="0"/>
              <a:t>Madde 69 - </a:t>
            </a:r>
            <a:r>
              <a:rPr lang="en-US" sz="1600" b="1" dirty="0" err="1"/>
              <a:t>Arsa</a:t>
            </a:r>
            <a:r>
              <a:rPr lang="en-US" sz="1600" b="1" dirty="0"/>
              <a:t> </a:t>
            </a:r>
            <a:r>
              <a:rPr lang="en-US" sz="1600" b="1" dirty="0" err="1"/>
              <a:t>ve</a:t>
            </a:r>
            <a:r>
              <a:rPr lang="en-US" sz="1600" b="1" dirty="0"/>
              <a:t> </a:t>
            </a:r>
            <a:r>
              <a:rPr lang="en-US" sz="1600" b="1" dirty="0" err="1"/>
              <a:t>konut</a:t>
            </a:r>
            <a:r>
              <a:rPr lang="en-US" sz="1600" b="1" dirty="0"/>
              <a:t> </a:t>
            </a:r>
            <a:r>
              <a:rPr lang="en-US" sz="1600" b="1" dirty="0" err="1"/>
              <a:t>üretimi</a:t>
            </a:r>
            <a:endParaRPr lang="tr-TR" sz="1600" b="1" dirty="0"/>
          </a:p>
          <a:p>
            <a:pPr algn="just">
              <a:lnSpc>
                <a:spcPct val="102000"/>
              </a:lnSpc>
            </a:pPr>
            <a:r>
              <a:rPr lang="tr-TR" sz="1600" dirty="0"/>
              <a:t>Belediye; düzenli kentleşmeyi sağlamak, beldenin konut, sanayi ve ticaret alanı ihtiyacını karşılamak amacıyla belediye ve mücavir alan sınırları içinde, özel kanunlarına göre korunması gerekli yerler ile tarım arazileri hariç imarlı ve alt yapılı arsalar üretmek; konut, toplu konut yapmak, satmak, kiralamak ve bu amaçlarla arazi satın almak, kamulaştırma yapmak, bu arsaları trampa etmek, bu konuda ilgili diğer kamu kurum ve kuruluşları ve bankalarla iş birliği yapmak ve gerektiğinde onlarla ortak projeler gerçekleştirmek yetkisine sahiptir</a:t>
            </a:r>
            <a:r>
              <a:rPr lang="tr-TR" sz="1400" dirty="0"/>
              <a:t>.</a:t>
            </a:r>
            <a:endParaRPr lang="en-US" sz="1400" dirty="0"/>
          </a:p>
        </p:txBody>
      </p:sp>
      <p:sp>
        <p:nvSpPr>
          <p:cNvPr id="7" name="Date Placeholder 6">
            <a:extLst>
              <a:ext uri="{FF2B5EF4-FFF2-40B4-BE49-F238E27FC236}">
                <a16:creationId xmlns="" xmlns:a16="http://schemas.microsoft.com/office/drawing/2014/main" id="{5A186336-FC65-40D8-AAC2-DB2529E1A576}"/>
              </a:ext>
            </a:extLst>
          </p:cNvPr>
          <p:cNvSpPr>
            <a:spLocks noGrp="1"/>
          </p:cNvSpPr>
          <p:nvPr>
            <p:ph type="dt" sz="half" idx="10"/>
          </p:nvPr>
        </p:nvSpPr>
        <p:spPr>
          <a:xfrm>
            <a:off x="2699792" y="5928209"/>
            <a:ext cx="2861142" cy="365125"/>
          </a:xfrm>
        </p:spPr>
        <p:txBody>
          <a:bodyPr>
            <a:normAutofit lnSpcReduction="10000"/>
          </a:bodyPr>
          <a:lstStyle/>
          <a:p>
            <a:pPr algn="l">
              <a:spcAft>
                <a:spcPts val="600"/>
              </a:spcAft>
            </a:pPr>
            <a:r>
              <a:rPr lang="lt-LT"/>
              <a:t>21/10/2019</a:t>
            </a:r>
            <a:endParaRPr lang="en-US" dirty="0"/>
          </a:p>
        </p:txBody>
      </p:sp>
      <p:sp>
        <p:nvSpPr>
          <p:cNvPr id="6" name="Footer Placeholder 5">
            <a:extLst>
              <a:ext uri="{FF2B5EF4-FFF2-40B4-BE49-F238E27FC236}">
                <a16:creationId xmlns="" xmlns:a16="http://schemas.microsoft.com/office/drawing/2014/main" id="{B777EC35-9FA0-42DD-86BC-0FF60D11B75A}"/>
              </a:ext>
            </a:extLst>
          </p:cNvPr>
          <p:cNvSpPr>
            <a:spLocks noGrp="1"/>
          </p:cNvSpPr>
          <p:nvPr>
            <p:ph type="ftr" sz="quarter" idx="11"/>
          </p:nvPr>
        </p:nvSpPr>
        <p:spPr>
          <a:xfrm>
            <a:off x="1043608" y="6288690"/>
            <a:ext cx="2385891" cy="365124"/>
          </a:xfrm>
        </p:spPr>
        <p:txBody>
          <a:bodyPr>
            <a:normAutofit lnSpcReduction="10000"/>
          </a:bodyPr>
          <a:lstStyle/>
          <a:p>
            <a:pPr>
              <a:spcAft>
                <a:spcPts val="600"/>
              </a:spcAft>
            </a:pPr>
            <a:r>
              <a:rPr lang="en-US"/>
              <a:t>Dr. M. Emre Çamlıbel</a:t>
            </a:r>
            <a:endParaRPr lang="en-US" dirty="0"/>
          </a:p>
        </p:txBody>
      </p:sp>
    </p:spTree>
    <p:extLst>
      <p:ext uri="{BB962C8B-B14F-4D97-AF65-F5344CB8AC3E}">
        <p14:creationId xmlns:p14="http://schemas.microsoft.com/office/powerpoint/2010/main" val="229950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 The domes and spires of the Blue Mosque">
            <a:extLst>
              <a:ext uri="{FF2B5EF4-FFF2-40B4-BE49-F238E27FC236}">
                <a16:creationId xmlns="" xmlns:a16="http://schemas.microsoft.com/office/drawing/2014/main" id="{811D2D2E-BDBA-40DC-94BB-36B2E4B67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90680" y="1484784"/>
            <a:ext cx="8362640" cy="252318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ustomShape 5"/>
          <p:cNvSpPr/>
          <p:nvPr/>
        </p:nvSpPr>
        <p:spPr>
          <a:xfrm>
            <a:off x="611560" y="1640800"/>
            <a:ext cx="7636751" cy="1068120"/>
          </a:xfrm>
          <a:prstGeom prst="rect">
            <a:avLst/>
          </a:prstGeom>
          <a:noFill/>
          <a:ln>
            <a:noFill/>
          </a:ln>
        </p:spPr>
        <p:txBody>
          <a:bodyPr wrap="none" lIns="90000" tIns="45000" rIns="90000" bIns="45000"/>
          <a:lstStyle/>
          <a:p>
            <a:pPr algn="ctr">
              <a:lnSpc>
                <a:spcPct val="100000"/>
              </a:lnSpc>
            </a:pPr>
            <a:r>
              <a:rPr lang="tr-TR" sz="4000" b="1" dirty="0">
                <a:solidFill>
                  <a:schemeClr val="accent4">
                    <a:lumMod val="75000"/>
                  </a:schemeClr>
                </a:solidFill>
                <a:latin typeface="Arial"/>
              </a:rPr>
              <a:t>Kentsel Dönüşüm</a:t>
            </a:r>
          </a:p>
          <a:p>
            <a:pPr algn="ctr">
              <a:lnSpc>
                <a:spcPct val="100000"/>
              </a:lnSpc>
            </a:pPr>
            <a:r>
              <a:rPr lang="tr-TR" sz="2400" b="1" dirty="0" smtClean="0">
                <a:solidFill>
                  <a:schemeClr val="accent4">
                    <a:lumMod val="75000"/>
                  </a:schemeClr>
                </a:solidFill>
                <a:latin typeface="Arial"/>
              </a:rPr>
              <a:t>21 </a:t>
            </a:r>
            <a:r>
              <a:rPr lang="tr-TR" sz="2400" b="1" dirty="0">
                <a:solidFill>
                  <a:schemeClr val="accent4">
                    <a:lumMod val="75000"/>
                  </a:schemeClr>
                </a:solidFill>
                <a:latin typeface="Arial"/>
              </a:rPr>
              <a:t>Ekim 2019</a:t>
            </a:r>
          </a:p>
          <a:p>
            <a:pPr algn="ctr">
              <a:lnSpc>
                <a:spcPct val="100000"/>
              </a:lnSpc>
            </a:pPr>
            <a:endParaRPr lang="tr-TR" sz="4000" b="1" dirty="0">
              <a:solidFill>
                <a:schemeClr val="accent4">
                  <a:lumMod val="75000"/>
                </a:schemeClr>
              </a:solidFill>
              <a:latin typeface="Arial"/>
            </a:endParaRPr>
          </a:p>
          <a:p>
            <a:pPr algn="ctr">
              <a:lnSpc>
                <a:spcPct val="100000"/>
              </a:lnSpc>
            </a:pPr>
            <a:endParaRPr sz="4000" b="1" dirty="0">
              <a:solidFill>
                <a:schemeClr val="accent4">
                  <a:lumMod val="75000"/>
                </a:schemeClr>
              </a:solidFill>
              <a:latin typeface="Arial"/>
            </a:endParaRPr>
          </a:p>
        </p:txBody>
      </p:sp>
      <p:sp>
        <p:nvSpPr>
          <p:cNvPr id="11" name="CustomShape 6"/>
          <p:cNvSpPr/>
          <p:nvPr/>
        </p:nvSpPr>
        <p:spPr>
          <a:xfrm>
            <a:off x="2701621" y="3537012"/>
            <a:ext cx="3757376" cy="396044"/>
          </a:xfrm>
          <a:prstGeom prst="rect">
            <a:avLst/>
          </a:prstGeom>
          <a:noFill/>
          <a:ln>
            <a:noFill/>
          </a:ln>
        </p:spPr>
        <p:txBody>
          <a:bodyPr wrap="none" lIns="90000" tIns="45000" rIns="90000" bIns="45000"/>
          <a:lstStyle/>
          <a:p>
            <a:pPr algn="ctr">
              <a:lnSpc>
                <a:spcPct val="100000"/>
              </a:lnSpc>
            </a:pPr>
            <a:r>
              <a:rPr lang="tr-TR" b="1" dirty="0">
                <a:solidFill>
                  <a:schemeClr val="accent4">
                    <a:lumMod val="75000"/>
                  </a:schemeClr>
                </a:solidFill>
                <a:latin typeface="Arial"/>
              </a:rPr>
              <a:t>Dr. M. Emre Çamlıbel</a:t>
            </a:r>
            <a:endParaRPr sz="1200" dirty="0">
              <a:solidFill>
                <a:schemeClr val="accent4">
                  <a:lumMod val="75000"/>
                </a:schemeClr>
              </a:solidFill>
            </a:endParaRPr>
          </a:p>
        </p:txBody>
      </p:sp>
    </p:spTree>
    <p:extLst>
      <p:ext uri="{BB962C8B-B14F-4D97-AF65-F5344CB8AC3E}">
        <p14:creationId xmlns:p14="http://schemas.microsoft.com/office/powerpoint/2010/main" val="905729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028C56C-6E04-47BB-8FD7-4AA2CA6F3289}"/>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 xmlns:a16="http://schemas.microsoft.com/office/drawing/2014/main" id="{DE62C3D7-40FD-4019-8BBD-6162B7407352}"/>
              </a:ext>
            </a:extLst>
          </p:cNvPr>
          <p:cNvSpPr>
            <a:spLocks noGrp="1"/>
          </p:cNvSpPr>
          <p:nvPr>
            <p:ph idx="1"/>
          </p:nvPr>
        </p:nvSpPr>
        <p:spPr/>
        <p:txBody>
          <a:bodyPr/>
          <a:lstStyle/>
          <a:p>
            <a:endParaRPr lang="tr-TR"/>
          </a:p>
        </p:txBody>
      </p:sp>
      <p:sp>
        <p:nvSpPr>
          <p:cNvPr id="6" name="Slayt Numarası Yer Tutucusu 5">
            <a:extLst>
              <a:ext uri="{FF2B5EF4-FFF2-40B4-BE49-F238E27FC236}">
                <a16:creationId xmlns="" xmlns:a16="http://schemas.microsoft.com/office/drawing/2014/main" id="{8EA352EB-79CD-4A78-B63F-C6F4969B06D9}"/>
              </a:ext>
            </a:extLst>
          </p:cNvPr>
          <p:cNvSpPr>
            <a:spLocks noGrp="1"/>
          </p:cNvSpPr>
          <p:nvPr>
            <p:ph type="sldNum" sz="quarter" idx="12"/>
          </p:nvPr>
        </p:nvSpPr>
        <p:spPr/>
        <p:txBody>
          <a:bodyPr/>
          <a:lstStyle/>
          <a:p>
            <a:fld id="{D38500CB-21BF-485D-9631-B14C7A1FCB78}" type="slidenum">
              <a:rPr lang="en-US" smtClean="0"/>
              <a:pPr/>
              <a:t>3</a:t>
            </a:fld>
            <a:endParaRPr lang="en-US"/>
          </a:p>
        </p:txBody>
      </p:sp>
      <p:pic>
        <p:nvPicPr>
          <p:cNvPr id="7" name="Resim 6">
            <a:extLst>
              <a:ext uri="{FF2B5EF4-FFF2-40B4-BE49-F238E27FC236}">
                <a16:creationId xmlns="" xmlns:a16="http://schemas.microsoft.com/office/drawing/2014/main" id="{9FB26B5F-F5B8-463C-B47A-F52BDFC6C672}"/>
              </a:ext>
            </a:extLst>
          </p:cNvPr>
          <p:cNvPicPr>
            <a:picLocks noChangeAspect="1"/>
          </p:cNvPicPr>
          <p:nvPr/>
        </p:nvPicPr>
        <p:blipFill>
          <a:blip r:embed="rId2"/>
          <a:stretch>
            <a:fillRect/>
          </a:stretch>
        </p:blipFill>
        <p:spPr>
          <a:xfrm>
            <a:off x="0" y="0"/>
            <a:ext cx="9155430" cy="5910806"/>
          </a:xfrm>
          <a:prstGeom prst="rect">
            <a:avLst/>
          </a:prstGeom>
        </p:spPr>
      </p:pic>
    </p:spTree>
    <p:extLst>
      <p:ext uri="{BB962C8B-B14F-4D97-AF65-F5344CB8AC3E}">
        <p14:creationId xmlns:p14="http://schemas.microsoft.com/office/powerpoint/2010/main" val="557235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45" y="291098"/>
            <a:ext cx="8229600" cy="944562"/>
          </a:xfrm>
        </p:spPr>
        <p:txBody>
          <a:bodyPr/>
          <a:lstStyle/>
          <a:p>
            <a:pPr algn="ctr"/>
            <a:r>
              <a:rPr lang="tr-TR" sz="2400" dirty="0"/>
              <a:t>Türkiye’de Kentsel Dönüşüm</a:t>
            </a:r>
            <a:endParaRPr lang="en-US" sz="2400" dirty="0"/>
          </a:p>
        </p:txBody>
      </p:sp>
      <p:sp>
        <p:nvSpPr>
          <p:cNvPr id="3" name="Content Placeholder 2"/>
          <p:cNvSpPr>
            <a:spLocks noGrp="1"/>
          </p:cNvSpPr>
          <p:nvPr>
            <p:ph idx="1"/>
          </p:nvPr>
        </p:nvSpPr>
        <p:spPr>
          <a:xfrm>
            <a:off x="251520" y="1380930"/>
            <a:ext cx="2693899" cy="4506693"/>
          </a:xfrm>
          <a:ln>
            <a:solidFill>
              <a:schemeClr val="tx1"/>
            </a:solidFill>
          </a:ln>
        </p:spPr>
        <p:txBody>
          <a:bodyPr>
            <a:normAutofit/>
          </a:bodyPr>
          <a:lstStyle/>
          <a:p>
            <a:pPr marL="0" indent="0" algn="ctr">
              <a:buNone/>
            </a:pPr>
            <a:r>
              <a:rPr lang="tr-TR" sz="2400" b="1" dirty="0"/>
              <a:t>I. Kentleşme İhtiyacı</a:t>
            </a:r>
          </a:p>
          <a:p>
            <a:pPr>
              <a:spcBef>
                <a:spcPts val="2400"/>
              </a:spcBef>
            </a:pPr>
            <a:r>
              <a:rPr lang="tr-TR" sz="1600" dirty="0"/>
              <a:t>Ekonomik, demografik ve sosyal dinamikler</a:t>
            </a:r>
          </a:p>
          <a:p>
            <a:r>
              <a:rPr lang="tr-TR" sz="1600" dirty="0"/>
              <a:t>Yeni şehir projeleri</a:t>
            </a:r>
          </a:p>
          <a:p>
            <a:r>
              <a:rPr lang="tr-TR" sz="1600" dirty="0"/>
              <a:t>Mega projeler ve altyapı projeleri</a:t>
            </a:r>
          </a:p>
        </p:txBody>
      </p:sp>
      <p:sp>
        <p:nvSpPr>
          <p:cNvPr id="9" name="Content Placeholder 2"/>
          <p:cNvSpPr txBox="1">
            <a:spLocks/>
          </p:cNvSpPr>
          <p:nvPr/>
        </p:nvSpPr>
        <p:spPr>
          <a:xfrm>
            <a:off x="3200393" y="1380932"/>
            <a:ext cx="2693899" cy="4506692"/>
          </a:xfrm>
          <a:prstGeom prst="rect">
            <a:avLst/>
          </a:prstGeom>
          <a:ln>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b="1" dirty="0"/>
              <a:t>II. Tarihi Yerlerin Yenilenmesi</a:t>
            </a:r>
            <a:endParaRPr lang="en-US" sz="2400" b="1" dirty="0"/>
          </a:p>
          <a:p>
            <a:pPr marL="0" indent="0" algn="ctr">
              <a:buNone/>
            </a:pPr>
            <a:endParaRPr lang="tr-TR" sz="2400" b="1" dirty="0"/>
          </a:p>
          <a:p>
            <a:r>
              <a:rPr lang="tr-TR" sz="1600" dirty="0"/>
              <a:t>Yıpranan Tarihi ve </a:t>
            </a:r>
            <a:r>
              <a:rPr lang="en-US" sz="1600" dirty="0" err="1"/>
              <a:t>Varlıkların</a:t>
            </a:r>
            <a:r>
              <a:rPr lang="en-US" sz="1600" dirty="0"/>
              <a:t> </a:t>
            </a:r>
            <a:r>
              <a:rPr lang="en-US" sz="1600" dirty="0" err="1"/>
              <a:t>Yenilenerek</a:t>
            </a:r>
            <a:r>
              <a:rPr lang="en-US" sz="1600" dirty="0"/>
              <a:t> </a:t>
            </a:r>
            <a:r>
              <a:rPr lang="tr-TR" sz="1600" dirty="0"/>
              <a:t>Korunması ve Yaşatılarak ültüre</a:t>
            </a:r>
            <a:r>
              <a:rPr lang="en-US" sz="1600" dirty="0"/>
              <a:t>l </a:t>
            </a:r>
            <a:r>
              <a:rPr lang="tr-TR" sz="1600" dirty="0"/>
              <a:t>Taşınmaz</a:t>
            </a:r>
            <a:r>
              <a:rPr lang="en-US" sz="1600" dirty="0"/>
              <a:t> </a:t>
            </a:r>
            <a:r>
              <a:rPr lang="en-US" sz="1600" dirty="0" err="1"/>
              <a:t>Kullanılması</a:t>
            </a:r>
            <a:r>
              <a:rPr lang="en-US" sz="1600" dirty="0"/>
              <a:t> </a:t>
            </a:r>
            <a:r>
              <a:rPr lang="en-US" sz="1600" dirty="0" err="1"/>
              <a:t>Hakkında</a:t>
            </a:r>
            <a:r>
              <a:rPr lang="en-US" sz="1600" dirty="0"/>
              <a:t> Kanun         (5366 </a:t>
            </a:r>
            <a:r>
              <a:rPr lang="en-US" sz="1600" dirty="0" err="1"/>
              <a:t>sayılı</a:t>
            </a:r>
            <a:r>
              <a:rPr lang="en-US" sz="1600" dirty="0"/>
              <a:t> kanun)</a:t>
            </a:r>
            <a:endParaRPr lang="tr-TR" sz="1600" dirty="0"/>
          </a:p>
          <a:p>
            <a:r>
              <a:rPr lang="en-US" sz="1600" dirty="0" err="1"/>
              <a:t>Uyuşmayan</a:t>
            </a:r>
            <a:r>
              <a:rPr lang="en-US" sz="1600" dirty="0"/>
              <a:t> </a:t>
            </a:r>
            <a:r>
              <a:rPr lang="en-US" sz="1600" dirty="0" err="1"/>
              <a:t>eski</a:t>
            </a:r>
            <a:r>
              <a:rPr lang="en-US" sz="1600" dirty="0"/>
              <a:t> </a:t>
            </a:r>
            <a:r>
              <a:rPr lang="en-US" sz="1600" dirty="0" err="1"/>
              <a:t>ve</a:t>
            </a:r>
            <a:r>
              <a:rPr lang="en-US" sz="1600" dirty="0"/>
              <a:t> </a:t>
            </a:r>
            <a:r>
              <a:rPr lang="en-US" sz="1600" dirty="0" err="1"/>
              <a:t>tarihi</a:t>
            </a:r>
            <a:r>
              <a:rPr lang="en-US" sz="1600" dirty="0"/>
              <a:t> </a:t>
            </a:r>
            <a:r>
              <a:rPr lang="en-US" sz="1600" dirty="0" err="1"/>
              <a:t>yapılar</a:t>
            </a:r>
            <a:endParaRPr lang="en-US" sz="1600" dirty="0"/>
          </a:p>
          <a:p>
            <a:r>
              <a:rPr lang="en-US" sz="1600" dirty="0" err="1"/>
              <a:t>Çoğunl</a:t>
            </a:r>
            <a:r>
              <a:rPr lang="tr-TR" sz="1600" dirty="0"/>
              <a:t>ukla İstanbul, Tarihi Yarımada ve Şehir Merkezinde 	   (Taksim </a:t>
            </a:r>
            <a:r>
              <a:rPr lang="en-US" sz="1600" dirty="0" err="1"/>
              <a:t>Bölgesi</a:t>
            </a:r>
            <a:r>
              <a:rPr lang="en-US" sz="1600" dirty="0"/>
              <a:t>)</a:t>
            </a:r>
          </a:p>
        </p:txBody>
      </p:sp>
      <p:sp>
        <p:nvSpPr>
          <p:cNvPr id="10" name="Content Placeholder 2"/>
          <p:cNvSpPr txBox="1">
            <a:spLocks/>
          </p:cNvSpPr>
          <p:nvPr/>
        </p:nvSpPr>
        <p:spPr>
          <a:xfrm>
            <a:off x="6152720" y="1380932"/>
            <a:ext cx="2739759" cy="4506692"/>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b="1" dirty="0"/>
              <a:t>III. Afet Riski</a:t>
            </a:r>
          </a:p>
          <a:p>
            <a:pPr marL="0" indent="0" algn="ctr">
              <a:buNone/>
            </a:pPr>
            <a:endParaRPr lang="tr-TR" sz="2400" b="1" dirty="0"/>
          </a:p>
          <a:p>
            <a:pPr>
              <a:spcBef>
                <a:spcPts val="2400"/>
              </a:spcBef>
            </a:pPr>
            <a:r>
              <a:rPr lang="tr-TR" sz="1600" dirty="0"/>
              <a:t>Deprem, sel, toprak kayması vb. Doğal Afet Riski</a:t>
            </a:r>
          </a:p>
          <a:p>
            <a:r>
              <a:rPr lang="en-US" sz="1600" dirty="0" err="1"/>
              <a:t>Afet</a:t>
            </a:r>
            <a:r>
              <a:rPr lang="en-US" sz="1600" dirty="0"/>
              <a:t> </a:t>
            </a:r>
            <a:r>
              <a:rPr lang="en-US" sz="1600" dirty="0" err="1"/>
              <a:t>Riski</a:t>
            </a:r>
            <a:r>
              <a:rPr lang="en-US" sz="1600" dirty="0"/>
              <a:t> </a:t>
            </a:r>
            <a:r>
              <a:rPr lang="en-US" sz="1600" dirty="0" err="1"/>
              <a:t>Altindaki</a:t>
            </a:r>
            <a:r>
              <a:rPr lang="en-US" sz="1600" dirty="0"/>
              <a:t> </a:t>
            </a:r>
            <a:r>
              <a:rPr lang="en-US" sz="1600" dirty="0" err="1"/>
              <a:t>Alanlarin</a:t>
            </a:r>
            <a:r>
              <a:rPr lang="en-US" sz="1600" dirty="0"/>
              <a:t> </a:t>
            </a:r>
            <a:r>
              <a:rPr lang="en-US" sz="1600" dirty="0" err="1"/>
              <a:t>Dönüştürülmesi</a:t>
            </a:r>
            <a:r>
              <a:rPr lang="en-US" sz="1600" dirty="0"/>
              <a:t>. </a:t>
            </a:r>
            <a:r>
              <a:rPr lang="en-US" sz="1600" dirty="0" err="1"/>
              <a:t>Hakkinda</a:t>
            </a:r>
            <a:r>
              <a:rPr lang="en-US" sz="1600" dirty="0"/>
              <a:t> Kanun</a:t>
            </a:r>
            <a:r>
              <a:rPr lang="tr-TR" sz="1600" dirty="0"/>
              <a:t> </a:t>
            </a:r>
            <a:r>
              <a:rPr lang="en-US" sz="1600" dirty="0"/>
              <a:t>(</a:t>
            </a:r>
            <a:r>
              <a:rPr lang="tr-TR" sz="1600" dirty="0"/>
              <a:t>6306 sayılı kanun)</a:t>
            </a:r>
          </a:p>
          <a:p>
            <a:r>
              <a:rPr lang="tr-TR" sz="1600" dirty="0"/>
              <a:t>Belediye Kanunu (5393 sayılı kanun, 73. madde)</a:t>
            </a:r>
          </a:p>
          <a:p>
            <a:r>
              <a:rPr lang="tr-TR" sz="1600" dirty="0"/>
              <a:t>Kentsel Dönüşüm Hareketi</a:t>
            </a:r>
          </a:p>
        </p:txBody>
      </p:sp>
    </p:spTree>
    <p:extLst>
      <p:ext uri="{BB962C8B-B14F-4D97-AF65-F5344CB8AC3E}">
        <p14:creationId xmlns:p14="http://schemas.microsoft.com/office/powerpoint/2010/main" val="2904726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212976"/>
            <a:ext cx="8229600" cy="868362"/>
          </a:xfrm>
        </p:spPr>
        <p:txBody>
          <a:bodyPr/>
          <a:lstStyle/>
          <a:p>
            <a:pPr marL="0" indent="0"/>
            <a:r>
              <a:rPr lang="tr-TR" sz="2200" dirty="0"/>
              <a:t>I. Kentleşme İhtiyacı</a:t>
            </a:r>
          </a:p>
        </p:txBody>
      </p:sp>
    </p:spTree>
    <p:extLst>
      <p:ext uri="{BB962C8B-B14F-4D97-AF65-F5344CB8AC3E}">
        <p14:creationId xmlns:p14="http://schemas.microsoft.com/office/powerpoint/2010/main" val="2774693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4285" y="340109"/>
            <a:ext cx="2875430" cy="709082"/>
          </a:xfrm>
        </p:spPr>
        <p:txBody>
          <a:bodyPr/>
          <a:lstStyle/>
          <a:p>
            <a:r>
              <a:rPr lang="tr-TR" sz="2400" dirty="0"/>
              <a:t>Demografik</a:t>
            </a:r>
            <a:endParaRPr lang="en-US" sz="2400" dirty="0"/>
          </a:p>
        </p:txBody>
      </p:sp>
      <p:sp>
        <p:nvSpPr>
          <p:cNvPr id="3" name="Content Placeholder 2"/>
          <p:cNvSpPr>
            <a:spLocks noGrp="1"/>
          </p:cNvSpPr>
          <p:nvPr>
            <p:ph idx="1"/>
          </p:nvPr>
        </p:nvSpPr>
        <p:spPr>
          <a:xfrm>
            <a:off x="476150" y="1750155"/>
            <a:ext cx="3856496" cy="4929411"/>
          </a:xfrm>
        </p:spPr>
        <p:txBody>
          <a:bodyPr>
            <a:normAutofit/>
          </a:bodyPr>
          <a:lstStyle/>
          <a:p>
            <a:r>
              <a:rPr lang="tr-TR" sz="1600" dirty="0"/>
              <a:t>Genç ve Canlı Nüfus </a:t>
            </a:r>
          </a:p>
          <a:p>
            <a:r>
              <a:rPr lang="en-US" sz="1600" dirty="0" err="1"/>
              <a:t>Yaş</a:t>
            </a:r>
            <a:r>
              <a:rPr lang="en-US" sz="1600" dirty="0"/>
              <a:t> </a:t>
            </a:r>
            <a:r>
              <a:rPr lang="en-US" sz="1600" dirty="0" err="1"/>
              <a:t>yapısı</a:t>
            </a:r>
            <a:r>
              <a:rPr lang="en-US" sz="1600" dirty="0"/>
              <a:t> (201</a:t>
            </a:r>
            <a:r>
              <a:rPr lang="tr-TR" sz="1600" dirty="0"/>
              <a:t>8</a:t>
            </a:r>
            <a:r>
              <a:rPr lang="en-US" sz="1600" dirty="0"/>
              <a:t>) : 0-14 </a:t>
            </a:r>
            <a:r>
              <a:rPr lang="en-US" sz="1600" dirty="0" err="1"/>
              <a:t>yaş</a:t>
            </a:r>
            <a:r>
              <a:rPr lang="en-US" sz="1600" dirty="0"/>
              <a:t> (% 2</a:t>
            </a:r>
            <a:r>
              <a:rPr lang="tr-TR" sz="1600" dirty="0"/>
              <a:t>4</a:t>
            </a:r>
            <a:r>
              <a:rPr lang="en-US" sz="1600" dirty="0"/>
              <a:t>,</a:t>
            </a:r>
            <a:r>
              <a:rPr lang="tr-TR" sz="1600" dirty="0"/>
              <a:t>26</a:t>
            </a:r>
            <a:r>
              <a:rPr lang="en-US" sz="1600" dirty="0"/>
              <a:t>);   15-64 </a:t>
            </a:r>
            <a:r>
              <a:rPr lang="en-US" sz="1600" dirty="0" err="1"/>
              <a:t>yıl</a:t>
            </a:r>
            <a:r>
              <a:rPr lang="en-US" sz="1600" dirty="0"/>
              <a:t>: (% 67,9</a:t>
            </a:r>
            <a:r>
              <a:rPr lang="tr-TR" sz="1600" dirty="0"/>
              <a:t>6</a:t>
            </a:r>
            <a:r>
              <a:rPr lang="en-US" sz="1600" dirty="0"/>
              <a:t>); 65 </a:t>
            </a:r>
            <a:r>
              <a:rPr lang="en-US" sz="1600" dirty="0" err="1"/>
              <a:t>ve</a:t>
            </a:r>
            <a:r>
              <a:rPr lang="en-US" sz="1600" dirty="0"/>
              <a:t> </a:t>
            </a:r>
            <a:r>
              <a:rPr lang="en-US" sz="1600" dirty="0" err="1"/>
              <a:t>üstü</a:t>
            </a:r>
            <a:r>
              <a:rPr lang="en-US" sz="1600" dirty="0"/>
              <a:t> (% </a:t>
            </a:r>
            <a:r>
              <a:rPr lang="tr-TR" sz="1600" dirty="0"/>
              <a:t>7</a:t>
            </a:r>
            <a:r>
              <a:rPr lang="en-US" sz="1600" dirty="0"/>
              <a:t>,</a:t>
            </a:r>
            <a:r>
              <a:rPr lang="tr-TR" sz="1600" dirty="0"/>
              <a:t>79</a:t>
            </a:r>
            <a:r>
              <a:rPr lang="en-US" sz="1600" dirty="0"/>
              <a:t>)</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006954" y="3671762"/>
            <a:ext cx="3594777" cy="211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004048" y="1167203"/>
            <a:ext cx="3594778" cy="250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213" y="3801315"/>
            <a:ext cx="3692371"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32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498" y="333044"/>
            <a:ext cx="4288532" cy="766694"/>
          </a:xfrm>
        </p:spPr>
        <p:txBody>
          <a:bodyPr>
            <a:normAutofit/>
          </a:bodyPr>
          <a:lstStyle/>
          <a:p>
            <a:r>
              <a:rPr lang="tr-TR" sz="2400" dirty="0"/>
              <a:t>Kentleşme ve Nüfus</a:t>
            </a:r>
            <a:endParaRPr lang="en-US" sz="2400" dirty="0"/>
          </a:p>
        </p:txBody>
      </p:sp>
      <p:sp>
        <p:nvSpPr>
          <p:cNvPr id="3" name="Content Placeholder 2"/>
          <p:cNvSpPr>
            <a:spLocks noGrp="1"/>
          </p:cNvSpPr>
          <p:nvPr>
            <p:ph idx="1"/>
          </p:nvPr>
        </p:nvSpPr>
        <p:spPr>
          <a:xfrm>
            <a:off x="311095" y="1014821"/>
            <a:ext cx="8531972" cy="1988840"/>
          </a:xfrm>
        </p:spPr>
        <p:txBody>
          <a:bodyPr>
            <a:normAutofit/>
          </a:bodyPr>
          <a:lstStyle/>
          <a:p>
            <a:pPr algn="just"/>
            <a:r>
              <a:rPr lang="tr-TR" sz="1600" dirty="0" smtClean="0">
                <a:solidFill>
                  <a:schemeClr val="tx1"/>
                </a:solidFill>
              </a:rPr>
              <a:t>Nüfusun </a:t>
            </a:r>
            <a:r>
              <a:rPr lang="tr-TR" sz="1600" dirty="0">
                <a:solidFill>
                  <a:schemeClr val="tx1"/>
                </a:solidFill>
              </a:rPr>
              <a:t>kırsal alanlardan kentsel alanlara kayması </a:t>
            </a:r>
            <a:r>
              <a:rPr lang="tr-TR" sz="1600" dirty="0">
                <a:solidFill>
                  <a:schemeClr val="tx1"/>
                </a:solidFill>
                <a:sym typeface="Wingdings" panose="05000000000000000000" pitchFamily="2" charset="2"/>
              </a:rPr>
              <a:t> </a:t>
            </a:r>
            <a:r>
              <a:rPr lang="en-US" sz="1600" dirty="0" err="1">
                <a:solidFill>
                  <a:schemeClr val="tx1"/>
                </a:solidFill>
              </a:rPr>
              <a:t>kentsel</a:t>
            </a:r>
            <a:r>
              <a:rPr lang="en-US" sz="1600" dirty="0">
                <a:solidFill>
                  <a:schemeClr val="tx1"/>
                </a:solidFill>
              </a:rPr>
              <a:t> </a:t>
            </a:r>
            <a:r>
              <a:rPr lang="en-US" sz="1600" dirty="0" err="1">
                <a:solidFill>
                  <a:schemeClr val="tx1"/>
                </a:solidFill>
              </a:rPr>
              <a:t>nüfus</a:t>
            </a:r>
            <a:r>
              <a:rPr lang="en-US" sz="1600" dirty="0">
                <a:solidFill>
                  <a:schemeClr val="tx1"/>
                </a:solidFill>
              </a:rPr>
              <a:t> </a:t>
            </a:r>
            <a:r>
              <a:rPr lang="en-US" sz="1600" dirty="0" err="1">
                <a:solidFill>
                  <a:schemeClr val="tx1"/>
                </a:solidFill>
              </a:rPr>
              <a:t>için</a:t>
            </a:r>
            <a:r>
              <a:rPr lang="en-US" sz="1600" dirty="0">
                <a:solidFill>
                  <a:schemeClr val="tx1"/>
                </a:solidFill>
              </a:rPr>
              <a:t> yeni </a:t>
            </a:r>
            <a:r>
              <a:rPr lang="en-US" sz="1600" dirty="0" err="1">
                <a:solidFill>
                  <a:schemeClr val="tx1"/>
                </a:solidFill>
              </a:rPr>
              <a:t>binalara</a:t>
            </a:r>
            <a:r>
              <a:rPr lang="en-US" sz="1600" dirty="0">
                <a:solidFill>
                  <a:schemeClr val="tx1"/>
                </a:solidFill>
              </a:rPr>
              <a:t> </a:t>
            </a:r>
            <a:r>
              <a:rPr lang="en-US" sz="1600" dirty="0" err="1">
                <a:solidFill>
                  <a:schemeClr val="tx1"/>
                </a:solidFill>
              </a:rPr>
              <a:t>olan</a:t>
            </a:r>
            <a:r>
              <a:rPr lang="en-US" sz="1600" dirty="0">
                <a:solidFill>
                  <a:schemeClr val="tx1"/>
                </a:solidFill>
              </a:rPr>
              <a:t> </a:t>
            </a:r>
            <a:r>
              <a:rPr lang="en-US" sz="1600" dirty="0" err="1">
                <a:solidFill>
                  <a:schemeClr val="tx1"/>
                </a:solidFill>
              </a:rPr>
              <a:t>talebi</a:t>
            </a:r>
            <a:r>
              <a:rPr lang="en-US" sz="1600" dirty="0">
                <a:solidFill>
                  <a:schemeClr val="tx1"/>
                </a:solidFill>
              </a:rPr>
              <a:t> </a:t>
            </a:r>
            <a:r>
              <a:rPr lang="en-US" sz="1600" dirty="0" err="1">
                <a:solidFill>
                  <a:schemeClr val="tx1"/>
                </a:solidFill>
              </a:rPr>
              <a:t>ve</a:t>
            </a:r>
            <a:r>
              <a:rPr lang="en-US" sz="1600" dirty="0">
                <a:solidFill>
                  <a:schemeClr val="tx1"/>
                </a:solidFill>
              </a:rPr>
              <a:t> </a:t>
            </a:r>
            <a:r>
              <a:rPr lang="en-US" sz="1600" dirty="0" err="1">
                <a:solidFill>
                  <a:schemeClr val="tx1"/>
                </a:solidFill>
              </a:rPr>
              <a:t>mevcut</a:t>
            </a:r>
            <a:r>
              <a:rPr lang="en-US" sz="1600" dirty="0">
                <a:solidFill>
                  <a:schemeClr val="tx1"/>
                </a:solidFill>
              </a:rPr>
              <a:t> binaların </a:t>
            </a:r>
            <a:r>
              <a:rPr lang="en-US" sz="1600" dirty="0" err="1">
                <a:solidFill>
                  <a:schemeClr val="tx1"/>
                </a:solidFill>
              </a:rPr>
              <a:t>yenilenmesini</a:t>
            </a:r>
            <a:r>
              <a:rPr lang="en-US" sz="1600" dirty="0">
                <a:solidFill>
                  <a:schemeClr val="tx1"/>
                </a:solidFill>
              </a:rPr>
              <a:t> de </a:t>
            </a:r>
            <a:r>
              <a:rPr lang="en-US" sz="1600" dirty="0" err="1">
                <a:solidFill>
                  <a:schemeClr val="tx1"/>
                </a:solidFill>
              </a:rPr>
              <a:t>arttırmaktadır</a:t>
            </a:r>
            <a:r>
              <a:rPr lang="en-US" sz="1600" dirty="0">
                <a:solidFill>
                  <a:schemeClr val="tx1"/>
                </a:solidFill>
              </a:rPr>
              <a:t>. </a:t>
            </a:r>
            <a:endParaRPr lang="tr-TR" sz="1600" dirty="0">
              <a:solidFill>
                <a:schemeClr val="tx1"/>
              </a:solidFill>
            </a:endParaRPr>
          </a:p>
          <a:p>
            <a:pPr algn="just"/>
            <a:r>
              <a:rPr lang="en-US" sz="1600" dirty="0">
                <a:solidFill>
                  <a:schemeClr val="tx1"/>
                </a:solidFill>
              </a:rPr>
              <a:t>İstanbul </a:t>
            </a:r>
            <a:r>
              <a:rPr lang="en-US" sz="1600" dirty="0" err="1">
                <a:solidFill>
                  <a:schemeClr val="tx1"/>
                </a:solidFill>
              </a:rPr>
              <a:t>nüfusunun</a:t>
            </a:r>
            <a:r>
              <a:rPr lang="en-US" sz="1600" dirty="0">
                <a:solidFill>
                  <a:schemeClr val="tx1"/>
                </a:solidFill>
              </a:rPr>
              <a:t> 2023 </a:t>
            </a:r>
            <a:r>
              <a:rPr lang="en-US" sz="1600" dirty="0" err="1">
                <a:solidFill>
                  <a:schemeClr val="tx1"/>
                </a:solidFill>
              </a:rPr>
              <a:t>yılında</a:t>
            </a:r>
            <a:r>
              <a:rPr lang="en-US" sz="1600" dirty="0">
                <a:solidFill>
                  <a:schemeClr val="tx1"/>
                </a:solidFill>
              </a:rPr>
              <a:t> </a:t>
            </a:r>
            <a:r>
              <a:rPr lang="en-US" sz="1600" dirty="0" err="1">
                <a:solidFill>
                  <a:schemeClr val="tx1"/>
                </a:solidFill>
              </a:rPr>
              <a:t>toplam</a:t>
            </a:r>
            <a:r>
              <a:rPr lang="en-US" sz="1600" dirty="0">
                <a:solidFill>
                  <a:schemeClr val="tx1"/>
                </a:solidFill>
              </a:rPr>
              <a:t> </a:t>
            </a:r>
            <a:r>
              <a:rPr lang="en-US" sz="1600" dirty="0" err="1">
                <a:solidFill>
                  <a:schemeClr val="tx1"/>
                </a:solidFill>
              </a:rPr>
              <a:t>nüfusun</a:t>
            </a:r>
            <a:r>
              <a:rPr lang="en-US" sz="1600" dirty="0">
                <a:solidFill>
                  <a:schemeClr val="tx1"/>
                </a:solidFill>
              </a:rPr>
              <a:t>% 20'si </a:t>
            </a:r>
            <a:r>
              <a:rPr lang="en-US" sz="1600" dirty="0" err="1">
                <a:solidFill>
                  <a:schemeClr val="tx1"/>
                </a:solidFill>
              </a:rPr>
              <a:t>olan</a:t>
            </a:r>
            <a:r>
              <a:rPr lang="en-US" sz="1600" dirty="0">
                <a:solidFill>
                  <a:schemeClr val="tx1"/>
                </a:solidFill>
              </a:rPr>
              <a:t> 16,5 </a:t>
            </a:r>
            <a:r>
              <a:rPr lang="en-US" sz="1600" dirty="0" err="1">
                <a:solidFill>
                  <a:schemeClr val="tx1"/>
                </a:solidFill>
              </a:rPr>
              <a:t>milyon</a:t>
            </a:r>
            <a:r>
              <a:rPr lang="en-US" sz="1600" dirty="0">
                <a:solidFill>
                  <a:schemeClr val="tx1"/>
                </a:solidFill>
              </a:rPr>
              <a:t> </a:t>
            </a:r>
            <a:r>
              <a:rPr lang="en-US" sz="1600" dirty="0" err="1">
                <a:solidFill>
                  <a:schemeClr val="tx1"/>
                </a:solidFill>
              </a:rPr>
              <a:t>olması</a:t>
            </a:r>
            <a:r>
              <a:rPr lang="en-US" sz="1600" dirty="0">
                <a:solidFill>
                  <a:schemeClr val="tx1"/>
                </a:solidFill>
              </a:rPr>
              <a:t> </a:t>
            </a:r>
            <a:r>
              <a:rPr lang="en-US" sz="1600" dirty="0" err="1">
                <a:solidFill>
                  <a:schemeClr val="tx1"/>
                </a:solidFill>
              </a:rPr>
              <a:t>beklenmektedir</a:t>
            </a:r>
            <a:r>
              <a:rPr lang="tr-TR" sz="1600" dirty="0">
                <a:solidFill>
                  <a:schemeClr val="tx1"/>
                </a:solidFill>
              </a:rPr>
              <a:t>.</a:t>
            </a:r>
            <a:r>
              <a:rPr lang="en-US" sz="1600" dirty="0">
                <a:solidFill>
                  <a:schemeClr val="tx1"/>
                </a:solidFill>
              </a:rPr>
              <a:t> </a:t>
            </a:r>
            <a:endParaRPr lang="tr-TR" sz="1600" dirty="0">
              <a:solidFill>
                <a:schemeClr val="tx1"/>
              </a:solidFill>
            </a:endParaRPr>
          </a:p>
          <a:p>
            <a:endParaRPr lang="en-US" sz="1600" dirty="0"/>
          </a:p>
        </p:txBody>
      </p:sp>
      <p:grpSp>
        <p:nvGrpSpPr>
          <p:cNvPr id="20" name="Group 19"/>
          <p:cNvGrpSpPr/>
          <p:nvPr/>
        </p:nvGrpSpPr>
        <p:grpSpPr>
          <a:xfrm>
            <a:off x="266716" y="2853740"/>
            <a:ext cx="3814829" cy="2436625"/>
            <a:chOff x="534283" y="3969072"/>
            <a:chExt cx="4037717" cy="2660328"/>
          </a:xfrm>
        </p:grpSpPr>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83" y="3969072"/>
              <a:ext cx="4037717" cy="26603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 name="Rectangle 21"/>
            <p:cNvSpPr/>
            <p:nvPr/>
          </p:nvSpPr>
          <p:spPr>
            <a:xfrm>
              <a:off x="685800" y="4045272"/>
              <a:ext cx="838200" cy="221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336751" y="1929112"/>
            <a:ext cx="2861142" cy="1988840"/>
            <a:chOff x="5105400" y="4507693"/>
            <a:chExt cx="3477386" cy="2076361"/>
          </a:xfrm>
        </p:grpSpPr>
        <p:pic>
          <p:nvPicPr>
            <p:cNvPr id="2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05400" y="4507693"/>
              <a:ext cx="3477386" cy="20763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Rectangle 24"/>
            <p:cNvSpPr/>
            <p:nvPr/>
          </p:nvSpPr>
          <p:spPr>
            <a:xfrm>
              <a:off x="5105400" y="4762499"/>
              <a:ext cx="887686" cy="291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5303223" y="3917952"/>
            <a:ext cx="2894670" cy="1963908"/>
            <a:chOff x="4842795" y="4114800"/>
            <a:chExt cx="3844005" cy="2494007"/>
          </a:xfrm>
        </p:grpSpPr>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2795" y="4138876"/>
              <a:ext cx="3844005" cy="24699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8" name="TextBox 27"/>
            <p:cNvSpPr txBox="1"/>
            <p:nvPr/>
          </p:nvSpPr>
          <p:spPr>
            <a:xfrm>
              <a:off x="5257800" y="4114800"/>
              <a:ext cx="1605630" cy="276999"/>
            </a:xfrm>
            <a:prstGeom prst="rect">
              <a:avLst/>
            </a:prstGeom>
            <a:noFill/>
          </p:spPr>
          <p:txBody>
            <a:bodyPr wrap="square" rtlCol="0">
              <a:spAutoFit/>
            </a:bodyPr>
            <a:lstStyle/>
            <a:p>
              <a:r>
                <a:rPr lang="tr-TR" sz="1200" b="1" dirty="0"/>
                <a:t>Population Growth</a:t>
              </a:r>
              <a:endParaRPr lang="en-US" sz="1200" b="1" dirty="0"/>
            </a:p>
          </p:txBody>
        </p:sp>
      </p:grpSp>
    </p:spTree>
    <p:extLst>
      <p:ext uri="{BB962C8B-B14F-4D97-AF65-F5344CB8AC3E}">
        <p14:creationId xmlns:p14="http://schemas.microsoft.com/office/powerpoint/2010/main" val="1579856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385" y="308630"/>
            <a:ext cx="3640460" cy="1285146"/>
          </a:xfrm>
        </p:spPr>
        <p:txBody>
          <a:bodyPr>
            <a:normAutofit/>
          </a:bodyPr>
          <a:lstStyle/>
          <a:p>
            <a:r>
              <a:rPr lang="tr-TR" sz="2400" dirty="0"/>
              <a:t>Konut İhtiyacı</a:t>
            </a:r>
            <a:endParaRPr lang="en-US" sz="2400" dirty="0"/>
          </a:p>
        </p:txBody>
      </p:sp>
      <p:sp>
        <p:nvSpPr>
          <p:cNvPr id="3" name="Content Placeholder 2"/>
          <p:cNvSpPr>
            <a:spLocks noGrp="1"/>
          </p:cNvSpPr>
          <p:nvPr>
            <p:ph idx="1"/>
          </p:nvPr>
        </p:nvSpPr>
        <p:spPr>
          <a:xfrm>
            <a:off x="357840" y="995859"/>
            <a:ext cx="4686299" cy="1565266"/>
          </a:xfrm>
        </p:spPr>
        <p:txBody>
          <a:bodyPr>
            <a:normAutofit/>
          </a:bodyPr>
          <a:lstStyle/>
          <a:p>
            <a:pPr algn="just">
              <a:defRPr/>
            </a:pPr>
            <a:endParaRPr lang="tr-TR" sz="1600" dirty="0" smtClean="0"/>
          </a:p>
          <a:p>
            <a:pPr algn="just">
              <a:defRPr/>
            </a:pPr>
            <a:r>
              <a:rPr lang="fi-FI" sz="1600" dirty="0" smtClean="0"/>
              <a:t>Yeni </a:t>
            </a:r>
            <a:r>
              <a:rPr lang="fi-FI" sz="1600" dirty="0"/>
              <a:t>konut ihtiyacı 800.000 adet/yıl</a:t>
            </a:r>
            <a:endParaRPr lang="tr-TR" sz="1600" dirty="0"/>
          </a:p>
          <a:p>
            <a:pPr algn="just">
              <a:defRPr/>
            </a:pPr>
            <a:r>
              <a:rPr lang="en-GB" sz="1600" dirty="0"/>
              <a:t>Bu </a:t>
            </a:r>
            <a:r>
              <a:rPr lang="en-GB" sz="1600" dirty="0" err="1"/>
              <a:t>rakam</a:t>
            </a:r>
            <a:r>
              <a:rPr lang="en-GB" sz="1600" dirty="0"/>
              <a:t> her </a:t>
            </a:r>
            <a:r>
              <a:rPr lang="en-GB" sz="1600" dirty="0" err="1"/>
              <a:t>yıl</a:t>
            </a:r>
            <a:r>
              <a:rPr lang="en-GB" sz="1600" dirty="0"/>
              <a:t> </a:t>
            </a:r>
            <a:r>
              <a:rPr lang="tr-TR" sz="1600" dirty="0"/>
              <a:t>artmaktadır</a:t>
            </a:r>
            <a:r>
              <a:rPr lang="en-GB" sz="1600" dirty="0"/>
              <a:t>, </a:t>
            </a:r>
            <a:r>
              <a:rPr lang="en-GB" sz="1600" dirty="0" err="1"/>
              <a:t>sayının</a:t>
            </a:r>
            <a:r>
              <a:rPr lang="en-GB" sz="1600" dirty="0"/>
              <a:t> 2015'ten </a:t>
            </a:r>
            <a:r>
              <a:rPr lang="en-GB" sz="1600" dirty="0" err="1"/>
              <a:t>sonra</a:t>
            </a:r>
            <a:r>
              <a:rPr lang="en-GB" sz="1600" dirty="0"/>
              <a:t> 800.000 </a:t>
            </a:r>
            <a:r>
              <a:rPr lang="en-GB" sz="1600" dirty="0" err="1"/>
              <a:t>adedi</a:t>
            </a:r>
            <a:r>
              <a:rPr lang="en-GB" sz="1600" dirty="0"/>
              <a:t> </a:t>
            </a:r>
            <a:r>
              <a:rPr lang="en-GB" sz="1600" dirty="0" err="1"/>
              <a:t>geçmesi</a:t>
            </a:r>
            <a:r>
              <a:rPr lang="en-GB" sz="1600" dirty="0"/>
              <a:t> </a:t>
            </a:r>
            <a:r>
              <a:rPr lang="en-GB" sz="1600" dirty="0" err="1"/>
              <a:t>bekmenmekte</a:t>
            </a:r>
            <a:endParaRPr lang="en-US" sz="1800"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00" y="2385768"/>
            <a:ext cx="4791981"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 Box 5"/>
          <p:cNvSpPr txBox="1">
            <a:spLocks noChangeArrowheads="1"/>
          </p:cNvSpPr>
          <p:nvPr/>
        </p:nvSpPr>
        <p:spPr bwMode="auto">
          <a:xfrm>
            <a:off x="5249415" y="2535929"/>
            <a:ext cx="22336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n"/>
              <a:defRPr kumimoji="1" sz="3200">
                <a:solidFill>
                  <a:schemeClr val="tx1"/>
                </a:solidFill>
                <a:latin typeface="Verdana" pitchFamily="34" charset="0"/>
              </a:defRPr>
            </a:lvl1pPr>
            <a:lvl2pPr marL="742950" indent="-285750">
              <a:spcBef>
                <a:spcPct val="20000"/>
              </a:spcBef>
              <a:buClr>
                <a:schemeClr val="accent2"/>
              </a:buClr>
              <a:buSzPct val="75000"/>
              <a:buFont typeface="Wingdings" pitchFamily="2" charset="2"/>
              <a:buChar char="n"/>
              <a:defRPr kumimoji="1" sz="2800">
                <a:solidFill>
                  <a:schemeClr val="tx1"/>
                </a:solidFill>
                <a:latin typeface="Verdana" pitchFamily="34" charset="0"/>
              </a:defRPr>
            </a:lvl2pPr>
            <a:lvl3pPr marL="1143000" indent="-228600">
              <a:spcBef>
                <a:spcPct val="20000"/>
              </a:spcBef>
              <a:buClr>
                <a:schemeClr val="accent2"/>
              </a:buClr>
              <a:buSzPct val="75000"/>
              <a:buFont typeface="Wingdings" pitchFamily="2" charset="2"/>
              <a:buChar char="n"/>
              <a:defRPr kumimoji="1" sz="2400">
                <a:solidFill>
                  <a:schemeClr val="tx1"/>
                </a:solidFill>
                <a:latin typeface="Verdana" pitchFamily="34" charset="0"/>
              </a:defRPr>
            </a:lvl3pPr>
            <a:lvl4pPr marL="1600200" indent="-228600">
              <a:spcBef>
                <a:spcPct val="20000"/>
              </a:spcBef>
              <a:buClr>
                <a:schemeClr val="accent2"/>
              </a:buClr>
              <a:buSzPct val="75000"/>
              <a:buFont typeface="Wingdings" pitchFamily="2" charset="2"/>
              <a:buChar char="n"/>
              <a:defRPr kumimoji="1" sz="2000">
                <a:solidFill>
                  <a:schemeClr val="tx1"/>
                </a:solidFill>
                <a:latin typeface="Verdana" pitchFamily="34" charset="0"/>
              </a:defRPr>
            </a:lvl4pPr>
            <a:lvl5pPr marL="2057400" indent="-228600">
              <a:spcBef>
                <a:spcPct val="20000"/>
              </a:spcBef>
              <a:buClr>
                <a:schemeClr val="accent2"/>
              </a:buClr>
              <a:buSzPct val="75000"/>
              <a:buFont typeface="Wingdings" pitchFamily="2" charset="2"/>
              <a:buChar char="n"/>
              <a:defRPr kumimoji="1" sz="2000">
                <a:solidFill>
                  <a:schemeClr val="tx1"/>
                </a:solidFill>
                <a:latin typeface="Verdana" pitchFamily="34" charset="0"/>
              </a:defRPr>
            </a:lvl5pPr>
            <a:lvl6pPr marL="25146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6pPr>
            <a:lvl7pPr marL="29718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7pPr>
            <a:lvl8pPr marL="34290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8pPr>
            <a:lvl9pPr marL="38862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9pPr>
          </a:lstStyle>
          <a:p>
            <a:pPr>
              <a:spcBef>
                <a:spcPct val="50000"/>
              </a:spcBef>
              <a:buClrTx/>
              <a:buSzTx/>
              <a:buNone/>
            </a:pPr>
            <a:r>
              <a:rPr kumimoji="0" lang="tr-TR" altLang="tr-TR" sz="1200" dirty="0">
                <a:latin typeface="+mn-lt"/>
              </a:rPr>
              <a:t>Boş evler</a:t>
            </a:r>
          </a:p>
        </p:txBody>
      </p:sp>
      <p:sp>
        <p:nvSpPr>
          <p:cNvPr id="10" name="Text Box 6"/>
          <p:cNvSpPr txBox="1">
            <a:spLocks noChangeArrowheads="1"/>
          </p:cNvSpPr>
          <p:nvPr/>
        </p:nvSpPr>
        <p:spPr bwMode="auto">
          <a:xfrm>
            <a:off x="5249415" y="3318811"/>
            <a:ext cx="22336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n"/>
              <a:defRPr kumimoji="1" sz="3200">
                <a:solidFill>
                  <a:schemeClr val="tx1"/>
                </a:solidFill>
                <a:latin typeface="Verdana" pitchFamily="34" charset="0"/>
              </a:defRPr>
            </a:lvl1pPr>
            <a:lvl2pPr marL="742950" indent="-285750">
              <a:spcBef>
                <a:spcPct val="20000"/>
              </a:spcBef>
              <a:buClr>
                <a:schemeClr val="accent2"/>
              </a:buClr>
              <a:buSzPct val="75000"/>
              <a:buFont typeface="Wingdings" pitchFamily="2" charset="2"/>
              <a:buChar char="n"/>
              <a:defRPr kumimoji="1" sz="2800">
                <a:solidFill>
                  <a:schemeClr val="tx1"/>
                </a:solidFill>
                <a:latin typeface="Verdana" pitchFamily="34" charset="0"/>
              </a:defRPr>
            </a:lvl2pPr>
            <a:lvl3pPr marL="1143000" indent="-228600">
              <a:spcBef>
                <a:spcPct val="20000"/>
              </a:spcBef>
              <a:buClr>
                <a:schemeClr val="accent2"/>
              </a:buClr>
              <a:buSzPct val="75000"/>
              <a:buFont typeface="Wingdings" pitchFamily="2" charset="2"/>
              <a:buChar char="n"/>
              <a:defRPr kumimoji="1" sz="2400">
                <a:solidFill>
                  <a:schemeClr val="tx1"/>
                </a:solidFill>
                <a:latin typeface="Verdana" pitchFamily="34" charset="0"/>
              </a:defRPr>
            </a:lvl3pPr>
            <a:lvl4pPr marL="1600200" indent="-228600">
              <a:spcBef>
                <a:spcPct val="20000"/>
              </a:spcBef>
              <a:buClr>
                <a:schemeClr val="accent2"/>
              </a:buClr>
              <a:buSzPct val="75000"/>
              <a:buFont typeface="Wingdings" pitchFamily="2" charset="2"/>
              <a:buChar char="n"/>
              <a:defRPr kumimoji="1" sz="2000">
                <a:solidFill>
                  <a:schemeClr val="tx1"/>
                </a:solidFill>
                <a:latin typeface="Verdana" pitchFamily="34" charset="0"/>
              </a:defRPr>
            </a:lvl4pPr>
            <a:lvl5pPr marL="2057400" indent="-228600">
              <a:spcBef>
                <a:spcPct val="20000"/>
              </a:spcBef>
              <a:buClr>
                <a:schemeClr val="accent2"/>
              </a:buClr>
              <a:buSzPct val="75000"/>
              <a:buFont typeface="Wingdings" pitchFamily="2" charset="2"/>
              <a:buChar char="n"/>
              <a:defRPr kumimoji="1" sz="2000">
                <a:solidFill>
                  <a:schemeClr val="tx1"/>
                </a:solidFill>
                <a:latin typeface="Verdana" pitchFamily="34" charset="0"/>
              </a:defRPr>
            </a:lvl5pPr>
            <a:lvl6pPr marL="25146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6pPr>
            <a:lvl7pPr marL="29718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7pPr>
            <a:lvl8pPr marL="34290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8pPr>
            <a:lvl9pPr marL="38862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9pPr>
          </a:lstStyle>
          <a:p>
            <a:pPr>
              <a:spcBef>
                <a:spcPct val="50000"/>
              </a:spcBef>
              <a:buClrTx/>
              <a:buSzTx/>
              <a:buNone/>
            </a:pPr>
            <a:r>
              <a:rPr kumimoji="0" lang="tr-TR" altLang="tr-TR" sz="1200" dirty="0">
                <a:latin typeface="+mn-lt"/>
              </a:rPr>
              <a:t>Yenilenecek Evler</a:t>
            </a:r>
          </a:p>
        </p:txBody>
      </p:sp>
      <p:sp>
        <p:nvSpPr>
          <p:cNvPr id="11" name="Text Box 7"/>
          <p:cNvSpPr txBox="1">
            <a:spLocks noChangeArrowheads="1"/>
          </p:cNvSpPr>
          <p:nvPr/>
        </p:nvSpPr>
        <p:spPr bwMode="auto">
          <a:xfrm>
            <a:off x="5235872" y="3883665"/>
            <a:ext cx="29408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n"/>
              <a:defRPr kumimoji="1" sz="3200">
                <a:solidFill>
                  <a:schemeClr val="tx1"/>
                </a:solidFill>
                <a:latin typeface="Verdana" pitchFamily="34" charset="0"/>
              </a:defRPr>
            </a:lvl1pPr>
            <a:lvl2pPr marL="742950" indent="-285750">
              <a:spcBef>
                <a:spcPct val="20000"/>
              </a:spcBef>
              <a:buClr>
                <a:schemeClr val="accent2"/>
              </a:buClr>
              <a:buSzPct val="75000"/>
              <a:buFont typeface="Wingdings" pitchFamily="2" charset="2"/>
              <a:buChar char="n"/>
              <a:defRPr kumimoji="1" sz="2800">
                <a:solidFill>
                  <a:schemeClr val="tx1"/>
                </a:solidFill>
                <a:latin typeface="Verdana" pitchFamily="34" charset="0"/>
              </a:defRPr>
            </a:lvl2pPr>
            <a:lvl3pPr marL="1143000" indent="-228600">
              <a:spcBef>
                <a:spcPct val="20000"/>
              </a:spcBef>
              <a:buClr>
                <a:schemeClr val="accent2"/>
              </a:buClr>
              <a:buSzPct val="75000"/>
              <a:buFont typeface="Wingdings" pitchFamily="2" charset="2"/>
              <a:buChar char="n"/>
              <a:defRPr kumimoji="1" sz="2400">
                <a:solidFill>
                  <a:schemeClr val="tx1"/>
                </a:solidFill>
                <a:latin typeface="Verdana" pitchFamily="34" charset="0"/>
              </a:defRPr>
            </a:lvl3pPr>
            <a:lvl4pPr marL="1600200" indent="-228600">
              <a:spcBef>
                <a:spcPct val="20000"/>
              </a:spcBef>
              <a:buClr>
                <a:schemeClr val="accent2"/>
              </a:buClr>
              <a:buSzPct val="75000"/>
              <a:buFont typeface="Wingdings" pitchFamily="2" charset="2"/>
              <a:buChar char="n"/>
              <a:defRPr kumimoji="1" sz="2000">
                <a:solidFill>
                  <a:schemeClr val="tx1"/>
                </a:solidFill>
                <a:latin typeface="Verdana" pitchFamily="34" charset="0"/>
              </a:defRPr>
            </a:lvl4pPr>
            <a:lvl5pPr marL="2057400" indent="-228600">
              <a:spcBef>
                <a:spcPct val="20000"/>
              </a:spcBef>
              <a:buClr>
                <a:schemeClr val="accent2"/>
              </a:buClr>
              <a:buSzPct val="75000"/>
              <a:buFont typeface="Wingdings" pitchFamily="2" charset="2"/>
              <a:buChar char="n"/>
              <a:defRPr kumimoji="1" sz="2000">
                <a:solidFill>
                  <a:schemeClr val="tx1"/>
                </a:solidFill>
                <a:latin typeface="Verdana" pitchFamily="34" charset="0"/>
              </a:defRPr>
            </a:lvl5pPr>
            <a:lvl6pPr marL="25146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6pPr>
            <a:lvl7pPr marL="29718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7pPr>
            <a:lvl8pPr marL="34290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8pPr>
            <a:lvl9pPr marL="38862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9pPr>
          </a:lstStyle>
          <a:p>
            <a:pPr>
              <a:spcBef>
                <a:spcPct val="50000"/>
              </a:spcBef>
              <a:buClrTx/>
              <a:buSzTx/>
              <a:buNone/>
            </a:pPr>
            <a:r>
              <a:rPr kumimoji="0" lang="tr-TR" altLang="tr-TR" sz="1200" dirty="0">
                <a:latin typeface="+mn-lt"/>
              </a:rPr>
              <a:t>Acil</a:t>
            </a:r>
            <a:r>
              <a:rPr kumimoji="0" lang="en-US" altLang="tr-TR" sz="1200" dirty="0">
                <a:latin typeface="+mn-lt"/>
              </a:rPr>
              <a:t> </a:t>
            </a:r>
            <a:r>
              <a:rPr kumimoji="0" lang="tr-TR" altLang="tr-TR" sz="1200" dirty="0">
                <a:latin typeface="+mn-lt"/>
              </a:rPr>
              <a:t>Renevasyona</a:t>
            </a:r>
            <a:r>
              <a:rPr kumimoji="0" lang="en-US" altLang="tr-TR" sz="1200" dirty="0">
                <a:latin typeface="+mn-lt"/>
              </a:rPr>
              <a:t> </a:t>
            </a:r>
            <a:r>
              <a:rPr kumimoji="0" lang="tr-TR" altLang="tr-TR" sz="1200" dirty="0">
                <a:latin typeface="+mn-lt"/>
              </a:rPr>
              <a:t>İhtiyaç Duyulan Evler</a:t>
            </a:r>
          </a:p>
        </p:txBody>
      </p:sp>
      <p:sp>
        <p:nvSpPr>
          <p:cNvPr id="12" name="Text Box 8"/>
          <p:cNvSpPr txBox="1">
            <a:spLocks noChangeArrowheads="1"/>
          </p:cNvSpPr>
          <p:nvPr/>
        </p:nvSpPr>
        <p:spPr bwMode="auto">
          <a:xfrm>
            <a:off x="5246289" y="4143222"/>
            <a:ext cx="2579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n"/>
              <a:defRPr kumimoji="1" sz="3200">
                <a:solidFill>
                  <a:schemeClr val="tx1"/>
                </a:solidFill>
                <a:latin typeface="Verdana" pitchFamily="34" charset="0"/>
              </a:defRPr>
            </a:lvl1pPr>
            <a:lvl2pPr marL="742950" indent="-285750">
              <a:spcBef>
                <a:spcPct val="20000"/>
              </a:spcBef>
              <a:buClr>
                <a:schemeClr val="accent2"/>
              </a:buClr>
              <a:buSzPct val="75000"/>
              <a:buFont typeface="Wingdings" pitchFamily="2" charset="2"/>
              <a:buChar char="n"/>
              <a:defRPr kumimoji="1" sz="2800">
                <a:solidFill>
                  <a:schemeClr val="tx1"/>
                </a:solidFill>
                <a:latin typeface="Verdana" pitchFamily="34" charset="0"/>
              </a:defRPr>
            </a:lvl2pPr>
            <a:lvl3pPr marL="1143000" indent="-228600">
              <a:spcBef>
                <a:spcPct val="20000"/>
              </a:spcBef>
              <a:buClr>
                <a:schemeClr val="accent2"/>
              </a:buClr>
              <a:buSzPct val="75000"/>
              <a:buFont typeface="Wingdings" pitchFamily="2" charset="2"/>
              <a:buChar char="n"/>
              <a:defRPr kumimoji="1" sz="2400">
                <a:solidFill>
                  <a:schemeClr val="tx1"/>
                </a:solidFill>
                <a:latin typeface="Verdana" pitchFamily="34" charset="0"/>
              </a:defRPr>
            </a:lvl3pPr>
            <a:lvl4pPr marL="1600200" indent="-228600">
              <a:spcBef>
                <a:spcPct val="20000"/>
              </a:spcBef>
              <a:buClr>
                <a:schemeClr val="accent2"/>
              </a:buClr>
              <a:buSzPct val="75000"/>
              <a:buFont typeface="Wingdings" pitchFamily="2" charset="2"/>
              <a:buChar char="n"/>
              <a:defRPr kumimoji="1" sz="2000">
                <a:solidFill>
                  <a:schemeClr val="tx1"/>
                </a:solidFill>
                <a:latin typeface="Verdana" pitchFamily="34" charset="0"/>
              </a:defRPr>
            </a:lvl4pPr>
            <a:lvl5pPr marL="2057400" indent="-228600">
              <a:spcBef>
                <a:spcPct val="20000"/>
              </a:spcBef>
              <a:buClr>
                <a:schemeClr val="accent2"/>
              </a:buClr>
              <a:buSzPct val="75000"/>
              <a:buFont typeface="Wingdings" pitchFamily="2" charset="2"/>
              <a:buChar char="n"/>
              <a:defRPr kumimoji="1" sz="2000">
                <a:solidFill>
                  <a:schemeClr val="tx1"/>
                </a:solidFill>
                <a:latin typeface="Verdana" pitchFamily="34" charset="0"/>
              </a:defRPr>
            </a:lvl5pPr>
            <a:lvl6pPr marL="25146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6pPr>
            <a:lvl7pPr marL="29718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7pPr>
            <a:lvl8pPr marL="34290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8pPr>
            <a:lvl9pPr marL="38862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9pPr>
          </a:lstStyle>
          <a:p>
            <a:pPr>
              <a:spcBef>
                <a:spcPct val="50000"/>
              </a:spcBef>
              <a:buClrTx/>
              <a:buSzTx/>
              <a:buNone/>
            </a:pPr>
            <a:r>
              <a:rPr kumimoji="0" lang="tr-TR" altLang="tr-TR" sz="1200" dirty="0">
                <a:latin typeface="+mn-lt"/>
              </a:rPr>
              <a:t>Kentleşme Nedeniyle Konut İhtiyacı</a:t>
            </a:r>
          </a:p>
        </p:txBody>
      </p:sp>
      <p:sp>
        <p:nvSpPr>
          <p:cNvPr id="13" name="Text Box 9"/>
          <p:cNvSpPr txBox="1">
            <a:spLocks noChangeArrowheads="1"/>
          </p:cNvSpPr>
          <p:nvPr/>
        </p:nvSpPr>
        <p:spPr bwMode="auto">
          <a:xfrm>
            <a:off x="5235872" y="4397208"/>
            <a:ext cx="3467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n"/>
              <a:defRPr kumimoji="1" sz="3200">
                <a:solidFill>
                  <a:schemeClr val="tx1"/>
                </a:solidFill>
                <a:latin typeface="Verdana" pitchFamily="34" charset="0"/>
              </a:defRPr>
            </a:lvl1pPr>
            <a:lvl2pPr marL="742950" indent="-285750">
              <a:spcBef>
                <a:spcPct val="20000"/>
              </a:spcBef>
              <a:buClr>
                <a:schemeClr val="accent2"/>
              </a:buClr>
              <a:buSzPct val="75000"/>
              <a:buFont typeface="Wingdings" pitchFamily="2" charset="2"/>
              <a:buChar char="n"/>
              <a:defRPr kumimoji="1" sz="2800">
                <a:solidFill>
                  <a:schemeClr val="tx1"/>
                </a:solidFill>
                <a:latin typeface="Verdana" pitchFamily="34" charset="0"/>
              </a:defRPr>
            </a:lvl2pPr>
            <a:lvl3pPr marL="1143000" indent="-228600">
              <a:spcBef>
                <a:spcPct val="20000"/>
              </a:spcBef>
              <a:buClr>
                <a:schemeClr val="accent2"/>
              </a:buClr>
              <a:buSzPct val="75000"/>
              <a:buFont typeface="Wingdings" pitchFamily="2" charset="2"/>
              <a:buChar char="n"/>
              <a:defRPr kumimoji="1" sz="2400">
                <a:solidFill>
                  <a:schemeClr val="tx1"/>
                </a:solidFill>
                <a:latin typeface="Verdana" pitchFamily="34" charset="0"/>
              </a:defRPr>
            </a:lvl3pPr>
            <a:lvl4pPr marL="1600200" indent="-228600">
              <a:spcBef>
                <a:spcPct val="20000"/>
              </a:spcBef>
              <a:buClr>
                <a:schemeClr val="accent2"/>
              </a:buClr>
              <a:buSzPct val="75000"/>
              <a:buFont typeface="Wingdings" pitchFamily="2" charset="2"/>
              <a:buChar char="n"/>
              <a:defRPr kumimoji="1" sz="2000">
                <a:solidFill>
                  <a:schemeClr val="tx1"/>
                </a:solidFill>
                <a:latin typeface="Verdana" pitchFamily="34" charset="0"/>
              </a:defRPr>
            </a:lvl4pPr>
            <a:lvl5pPr marL="2057400" indent="-228600">
              <a:spcBef>
                <a:spcPct val="20000"/>
              </a:spcBef>
              <a:buClr>
                <a:schemeClr val="accent2"/>
              </a:buClr>
              <a:buSzPct val="75000"/>
              <a:buFont typeface="Wingdings" pitchFamily="2" charset="2"/>
              <a:buChar char="n"/>
              <a:defRPr kumimoji="1" sz="2000">
                <a:solidFill>
                  <a:schemeClr val="tx1"/>
                </a:solidFill>
                <a:latin typeface="Verdana" pitchFamily="34" charset="0"/>
              </a:defRPr>
            </a:lvl5pPr>
            <a:lvl6pPr marL="25146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6pPr>
            <a:lvl7pPr marL="29718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7pPr>
            <a:lvl8pPr marL="34290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8pPr>
            <a:lvl9pPr marL="38862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9pPr>
          </a:lstStyle>
          <a:p>
            <a:pPr>
              <a:spcBef>
                <a:spcPct val="50000"/>
              </a:spcBef>
              <a:buClrTx/>
              <a:buSzTx/>
              <a:buNone/>
            </a:pPr>
            <a:r>
              <a:rPr kumimoji="0" lang="en-GB" altLang="tr-TR" sz="1200" dirty="0" err="1">
                <a:latin typeface="+mn-lt"/>
              </a:rPr>
              <a:t>Hanehalkı</a:t>
            </a:r>
            <a:r>
              <a:rPr kumimoji="0" lang="en-GB" altLang="tr-TR" sz="1200" dirty="0">
                <a:latin typeface="+mn-lt"/>
              </a:rPr>
              <a:t> </a:t>
            </a:r>
            <a:r>
              <a:rPr kumimoji="0" lang="en-GB" altLang="tr-TR" sz="1200" dirty="0" err="1">
                <a:latin typeface="+mn-lt"/>
              </a:rPr>
              <a:t>Sayısının</a:t>
            </a:r>
            <a:r>
              <a:rPr kumimoji="0" lang="en-GB" altLang="tr-TR" sz="1200" dirty="0">
                <a:latin typeface="+mn-lt"/>
              </a:rPr>
              <a:t> </a:t>
            </a:r>
            <a:r>
              <a:rPr kumimoji="0" lang="en-GB" altLang="tr-TR" sz="1200" dirty="0" err="1">
                <a:latin typeface="+mn-lt"/>
              </a:rPr>
              <a:t>Azalmasi</a:t>
            </a:r>
            <a:r>
              <a:rPr kumimoji="0" lang="en-GB" altLang="tr-TR" sz="1200" dirty="0">
                <a:latin typeface="+mn-lt"/>
              </a:rPr>
              <a:t> Ile </a:t>
            </a:r>
            <a:r>
              <a:rPr kumimoji="0" lang="en-GB" altLang="tr-TR" sz="1200" dirty="0" err="1">
                <a:latin typeface="+mn-lt"/>
              </a:rPr>
              <a:t>Konut</a:t>
            </a:r>
            <a:r>
              <a:rPr kumimoji="0" lang="en-GB" altLang="tr-TR" sz="1200" dirty="0">
                <a:latin typeface="+mn-lt"/>
              </a:rPr>
              <a:t> </a:t>
            </a:r>
            <a:r>
              <a:rPr kumimoji="0" lang="en-GB" altLang="tr-TR" sz="1200" dirty="0" err="1">
                <a:latin typeface="+mn-lt"/>
              </a:rPr>
              <a:t>Ihtiyaçları</a:t>
            </a:r>
            <a:endParaRPr kumimoji="0" lang="tr-TR" altLang="tr-TR" sz="1200" dirty="0">
              <a:latin typeface="+mn-lt"/>
            </a:endParaRPr>
          </a:p>
        </p:txBody>
      </p:sp>
      <p:sp>
        <p:nvSpPr>
          <p:cNvPr id="14" name="Text Box 10"/>
          <p:cNvSpPr txBox="1">
            <a:spLocks noChangeArrowheads="1"/>
          </p:cNvSpPr>
          <p:nvPr/>
        </p:nvSpPr>
        <p:spPr bwMode="auto">
          <a:xfrm>
            <a:off x="5246289" y="5001365"/>
            <a:ext cx="33721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n"/>
              <a:defRPr kumimoji="1" sz="3200">
                <a:solidFill>
                  <a:schemeClr val="tx1"/>
                </a:solidFill>
                <a:latin typeface="Verdana" pitchFamily="34" charset="0"/>
              </a:defRPr>
            </a:lvl1pPr>
            <a:lvl2pPr marL="742950" indent="-285750">
              <a:spcBef>
                <a:spcPct val="20000"/>
              </a:spcBef>
              <a:buClr>
                <a:schemeClr val="accent2"/>
              </a:buClr>
              <a:buSzPct val="75000"/>
              <a:buFont typeface="Wingdings" pitchFamily="2" charset="2"/>
              <a:buChar char="n"/>
              <a:defRPr kumimoji="1" sz="2800">
                <a:solidFill>
                  <a:schemeClr val="tx1"/>
                </a:solidFill>
                <a:latin typeface="Verdana" pitchFamily="34" charset="0"/>
              </a:defRPr>
            </a:lvl2pPr>
            <a:lvl3pPr marL="1143000" indent="-228600">
              <a:spcBef>
                <a:spcPct val="20000"/>
              </a:spcBef>
              <a:buClr>
                <a:schemeClr val="accent2"/>
              </a:buClr>
              <a:buSzPct val="75000"/>
              <a:buFont typeface="Wingdings" pitchFamily="2" charset="2"/>
              <a:buChar char="n"/>
              <a:defRPr kumimoji="1" sz="2400">
                <a:solidFill>
                  <a:schemeClr val="tx1"/>
                </a:solidFill>
                <a:latin typeface="Verdana" pitchFamily="34" charset="0"/>
              </a:defRPr>
            </a:lvl3pPr>
            <a:lvl4pPr marL="1600200" indent="-228600">
              <a:spcBef>
                <a:spcPct val="20000"/>
              </a:spcBef>
              <a:buClr>
                <a:schemeClr val="accent2"/>
              </a:buClr>
              <a:buSzPct val="75000"/>
              <a:buFont typeface="Wingdings" pitchFamily="2" charset="2"/>
              <a:buChar char="n"/>
              <a:defRPr kumimoji="1" sz="2000">
                <a:solidFill>
                  <a:schemeClr val="tx1"/>
                </a:solidFill>
                <a:latin typeface="Verdana" pitchFamily="34" charset="0"/>
              </a:defRPr>
            </a:lvl4pPr>
            <a:lvl5pPr marL="2057400" indent="-228600">
              <a:spcBef>
                <a:spcPct val="20000"/>
              </a:spcBef>
              <a:buClr>
                <a:schemeClr val="accent2"/>
              </a:buClr>
              <a:buSzPct val="75000"/>
              <a:buFont typeface="Wingdings" pitchFamily="2" charset="2"/>
              <a:buChar char="n"/>
              <a:defRPr kumimoji="1" sz="2000">
                <a:solidFill>
                  <a:schemeClr val="tx1"/>
                </a:solidFill>
                <a:latin typeface="Verdana" pitchFamily="34" charset="0"/>
              </a:defRPr>
            </a:lvl5pPr>
            <a:lvl6pPr marL="25146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6pPr>
            <a:lvl7pPr marL="29718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7pPr>
            <a:lvl8pPr marL="34290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8pPr>
            <a:lvl9pPr marL="38862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9pPr>
          </a:lstStyle>
          <a:p>
            <a:pPr>
              <a:spcBef>
                <a:spcPct val="50000"/>
              </a:spcBef>
              <a:buClrTx/>
              <a:buSzTx/>
              <a:buNone/>
            </a:pPr>
            <a:r>
              <a:rPr kumimoji="0" lang="en-GB" altLang="tr-TR" sz="1200" dirty="0" err="1">
                <a:latin typeface="+mn-lt"/>
              </a:rPr>
              <a:t>Nüfus</a:t>
            </a:r>
            <a:r>
              <a:rPr kumimoji="0" lang="en-GB" altLang="tr-TR" sz="1200" dirty="0">
                <a:latin typeface="+mn-lt"/>
              </a:rPr>
              <a:t> </a:t>
            </a:r>
            <a:r>
              <a:rPr kumimoji="0" lang="en-GB" altLang="tr-TR" sz="1200" dirty="0" err="1">
                <a:latin typeface="+mn-lt"/>
              </a:rPr>
              <a:t>artışından</a:t>
            </a:r>
            <a:r>
              <a:rPr kumimoji="0" lang="en-GB" altLang="tr-TR" sz="1200" dirty="0">
                <a:latin typeface="+mn-lt"/>
              </a:rPr>
              <a:t> </a:t>
            </a:r>
            <a:r>
              <a:rPr kumimoji="0" lang="en-GB" altLang="tr-TR" sz="1200" dirty="0" err="1">
                <a:latin typeface="+mn-lt"/>
              </a:rPr>
              <a:t>kaynaklanan</a:t>
            </a:r>
            <a:r>
              <a:rPr kumimoji="0" lang="en-GB" altLang="tr-TR" sz="1200" dirty="0">
                <a:latin typeface="+mn-lt"/>
              </a:rPr>
              <a:t> </a:t>
            </a:r>
            <a:r>
              <a:rPr kumimoji="0" lang="en-GB" altLang="tr-TR" sz="1200" dirty="0" err="1">
                <a:latin typeface="+mn-lt"/>
              </a:rPr>
              <a:t>konut</a:t>
            </a:r>
            <a:r>
              <a:rPr kumimoji="0" lang="en-GB" altLang="tr-TR" sz="1200" dirty="0">
                <a:latin typeface="+mn-lt"/>
              </a:rPr>
              <a:t> </a:t>
            </a:r>
            <a:r>
              <a:rPr kumimoji="0" lang="en-GB" altLang="tr-TR" sz="1200" dirty="0" err="1">
                <a:latin typeface="+mn-lt"/>
              </a:rPr>
              <a:t>ihtiyacı</a:t>
            </a:r>
            <a:endParaRPr kumimoji="0" lang="tr-TR" altLang="tr-TR" sz="1200" dirty="0">
              <a:latin typeface="+mn-lt"/>
            </a:endParaRPr>
          </a:p>
        </p:txBody>
      </p:sp>
      <p:sp>
        <p:nvSpPr>
          <p:cNvPr id="16" name="Text Box 13"/>
          <p:cNvSpPr txBox="1">
            <a:spLocks noChangeArrowheads="1"/>
          </p:cNvSpPr>
          <p:nvPr/>
        </p:nvSpPr>
        <p:spPr bwMode="auto">
          <a:xfrm>
            <a:off x="457434" y="2561125"/>
            <a:ext cx="30892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n"/>
              <a:defRPr kumimoji="1" sz="3200">
                <a:solidFill>
                  <a:schemeClr val="tx1"/>
                </a:solidFill>
                <a:latin typeface="Verdana" pitchFamily="34" charset="0"/>
              </a:defRPr>
            </a:lvl1pPr>
            <a:lvl2pPr marL="742950" indent="-285750">
              <a:spcBef>
                <a:spcPct val="20000"/>
              </a:spcBef>
              <a:buClr>
                <a:schemeClr val="accent2"/>
              </a:buClr>
              <a:buSzPct val="75000"/>
              <a:buFont typeface="Wingdings" pitchFamily="2" charset="2"/>
              <a:buChar char="n"/>
              <a:defRPr kumimoji="1" sz="2800">
                <a:solidFill>
                  <a:schemeClr val="tx1"/>
                </a:solidFill>
                <a:latin typeface="Verdana" pitchFamily="34" charset="0"/>
              </a:defRPr>
            </a:lvl2pPr>
            <a:lvl3pPr marL="1143000" indent="-228600">
              <a:spcBef>
                <a:spcPct val="20000"/>
              </a:spcBef>
              <a:buClr>
                <a:schemeClr val="accent2"/>
              </a:buClr>
              <a:buSzPct val="75000"/>
              <a:buFont typeface="Wingdings" pitchFamily="2" charset="2"/>
              <a:buChar char="n"/>
              <a:defRPr kumimoji="1" sz="2400">
                <a:solidFill>
                  <a:schemeClr val="tx1"/>
                </a:solidFill>
                <a:latin typeface="Verdana" pitchFamily="34" charset="0"/>
              </a:defRPr>
            </a:lvl3pPr>
            <a:lvl4pPr marL="1600200" indent="-228600">
              <a:spcBef>
                <a:spcPct val="20000"/>
              </a:spcBef>
              <a:buClr>
                <a:schemeClr val="accent2"/>
              </a:buClr>
              <a:buSzPct val="75000"/>
              <a:buFont typeface="Wingdings" pitchFamily="2" charset="2"/>
              <a:buChar char="n"/>
              <a:defRPr kumimoji="1" sz="2000">
                <a:solidFill>
                  <a:schemeClr val="tx1"/>
                </a:solidFill>
                <a:latin typeface="Verdana" pitchFamily="34" charset="0"/>
              </a:defRPr>
            </a:lvl4pPr>
            <a:lvl5pPr marL="2057400" indent="-228600">
              <a:spcBef>
                <a:spcPct val="20000"/>
              </a:spcBef>
              <a:buClr>
                <a:schemeClr val="accent2"/>
              </a:buClr>
              <a:buSzPct val="75000"/>
              <a:buFont typeface="Wingdings" pitchFamily="2" charset="2"/>
              <a:buChar char="n"/>
              <a:defRPr kumimoji="1" sz="2000">
                <a:solidFill>
                  <a:schemeClr val="tx1"/>
                </a:solidFill>
                <a:latin typeface="Verdana" pitchFamily="34" charset="0"/>
              </a:defRPr>
            </a:lvl5pPr>
            <a:lvl6pPr marL="25146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6pPr>
            <a:lvl7pPr marL="29718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7pPr>
            <a:lvl8pPr marL="34290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8pPr>
            <a:lvl9pPr marL="38862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9pPr>
          </a:lstStyle>
          <a:p>
            <a:pPr>
              <a:spcBef>
                <a:spcPct val="50000"/>
              </a:spcBef>
              <a:buClrTx/>
              <a:buSzTx/>
              <a:buNone/>
            </a:pPr>
            <a:r>
              <a:rPr kumimoji="0" lang="tr-TR" altLang="tr-TR" sz="1300" b="1" dirty="0">
                <a:latin typeface="Arial" charset="0"/>
              </a:rPr>
              <a:t>Yıllık Konut Talebi (Bin)</a:t>
            </a:r>
          </a:p>
        </p:txBody>
      </p:sp>
      <p:sp>
        <p:nvSpPr>
          <p:cNvPr id="17" name="Text Box 14"/>
          <p:cNvSpPr txBox="1">
            <a:spLocks noChangeArrowheads="1"/>
          </p:cNvSpPr>
          <p:nvPr/>
        </p:nvSpPr>
        <p:spPr bwMode="auto">
          <a:xfrm>
            <a:off x="289960" y="5639575"/>
            <a:ext cx="223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n"/>
              <a:defRPr kumimoji="1" sz="3200">
                <a:solidFill>
                  <a:schemeClr val="tx1"/>
                </a:solidFill>
                <a:latin typeface="Verdana" pitchFamily="34" charset="0"/>
              </a:defRPr>
            </a:lvl1pPr>
            <a:lvl2pPr marL="742950" indent="-285750">
              <a:spcBef>
                <a:spcPct val="20000"/>
              </a:spcBef>
              <a:buClr>
                <a:schemeClr val="accent2"/>
              </a:buClr>
              <a:buSzPct val="75000"/>
              <a:buFont typeface="Wingdings" pitchFamily="2" charset="2"/>
              <a:buChar char="n"/>
              <a:defRPr kumimoji="1" sz="2800">
                <a:solidFill>
                  <a:schemeClr val="tx1"/>
                </a:solidFill>
                <a:latin typeface="Verdana" pitchFamily="34" charset="0"/>
              </a:defRPr>
            </a:lvl2pPr>
            <a:lvl3pPr marL="1143000" indent="-228600">
              <a:spcBef>
                <a:spcPct val="20000"/>
              </a:spcBef>
              <a:buClr>
                <a:schemeClr val="accent2"/>
              </a:buClr>
              <a:buSzPct val="75000"/>
              <a:buFont typeface="Wingdings" pitchFamily="2" charset="2"/>
              <a:buChar char="n"/>
              <a:defRPr kumimoji="1" sz="2400">
                <a:solidFill>
                  <a:schemeClr val="tx1"/>
                </a:solidFill>
                <a:latin typeface="Verdana" pitchFamily="34" charset="0"/>
              </a:defRPr>
            </a:lvl3pPr>
            <a:lvl4pPr marL="1600200" indent="-228600">
              <a:spcBef>
                <a:spcPct val="20000"/>
              </a:spcBef>
              <a:buClr>
                <a:schemeClr val="accent2"/>
              </a:buClr>
              <a:buSzPct val="75000"/>
              <a:buFont typeface="Wingdings" pitchFamily="2" charset="2"/>
              <a:buChar char="n"/>
              <a:defRPr kumimoji="1" sz="2000">
                <a:solidFill>
                  <a:schemeClr val="tx1"/>
                </a:solidFill>
                <a:latin typeface="Verdana" pitchFamily="34" charset="0"/>
              </a:defRPr>
            </a:lvl4pPr>
            <a:lvl5pPr marL="2057400" indent="-228600">
              <a:spcBef>
                <a:spcPct val="20000"/>
              </a:spcBef>
              <a:buClr>
                <a:schemeClr val="accent2"/>
              </a:buClr>
              <a:buSzPct val="75000"/>
              <a:buFont typeface="Wingdings" pitchFamily="2" charset="2"/>
              <a:buChar char="n"/>
              <a:defRPr kumimoji="1" sz="2000">
                <a:solidFill>
                  <a:schemeClr val="tx1"/>
                </a:solidFill>
                <a:latin typeface="Verdana" pitchFamily="34" charset="0"/>
              </a:defRPr>
            </a:lvl5pPr>
            <a:lvl6pPr marL="25146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6pPr>
            <a:lvl7pPr marL="29718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7pPr>
            <a:lvl8pPr marL="34290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8pPr>
            <a:lvl9pPr marL="3886200" indent="-22860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latin typeface="Verdana" pitchFamily="34" charset="0"/>
              </a:defRPr>
            </a:lvl9pPr>
          </a:lstStyle>
          <a:p>
            <a:pPr eaLnBrk="1" hangingPunct="1">
              <a:spcBef>
                <a:spcPct val="50000"/>
              </a:spcBef>
              <a:buClrTx/>
              <a:buSzTx/>
              <a:buFontTx/>
              <a:buNone/>
            </a:pPr>
            <a:r>
              <a:rPr kumimoji="0" lang="en-US" altLang="tr-TR" sz="1000" dirty="0" err="1">
                <a:latin typeface="Arial" charset="0"/>
              </a:rPr>
              <a:t>Kaynak</a:t>
            </a:r>
            <a:r>
              <a:rPr kumimoji="0" lang="tr-TR" altLang="tr-TR" sz="1000" dirty="0">
                <a:latin typeface="Arial" charset="0"/>
              </a:rPr>
              <a:t>: McKinsey Global Institute</a:t>
            </a:r>
          </a:p>
        </p:txBody>
      </p:sp>
    </p:spTree>
    <p:extLst>
      <p:ext uri="{BB962C8B-B14F-4D97-AF65-F5344CB8AC3E}">
        <p14:creationId xmlns:p14="http://schemas.microsoft.com/office/powerpoint/2010/main" val="184866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997" y="261257"/>
            <a:ext cx="5618482" cy="757062"/>
          </a:xfrm>
        </p:spPr>
        <p:txBody>
          <a:bodyPr/>
          <a:lstStyle/>
          <a:p>
            <a:r>
              <a:rPr lang="tr-TR" sz="2400" dirty="0"/>
              <a:t>Mega Projeler ve Altyapı</a:t>
            </a:r>
            <a:endParaRPr lang="en-US" sz="2400" dirty="0"/>
          </a:p>
        </p:txBody>
      </p:sp>
      <p:sp>
        <p:nvSpPr>
          <p:cNvPr id="10" name="Date Placeholder 9">
            <a:extLst>
              <a:ext uri="{FF2B5EF4-FFF2-40B4-BE49-F238E27FC236}">
                <a16:creationId xmlns="" xmlns:a16="http://schemas.microsoft.com/office/drawing/2014/main" id="{51EFFC07-1546-4701-BBB9-45AF47826267}"/>
              </a:ext>
            </a:extLst>
          </p:cNvPr>
          <p:cNvSpPr>
            <a:spLocks noGrp="1"/>
          </p:cNvSpPr>
          <p:nvPr>
            <p:ph type="dt" sz="half" idx="10"/>
          </p:nvPr>
        </p:nvSpPr>
        <p:spPr/>
        <p:txBody>
          <a:bodyPr/>
          <a:lstStyle/>
          <a:p>
            <a:r>
              <a:rPr lang="lt-LT"/>
              <a:t>21/10/2019</a:t>
            </a:r>
            <a:endParaRPr lang="en-US"/>
          </a:p>
        </p:txBody>
      </p:sp>
      <p:sp>
        <p:nvSpPr>
          <p:cNvPr id="7" name="Slide Number Placeholder 6">
            <a:extLst>
              <a:ext uri="{FF2B5EF4-FFF2-40B4-BE49-F238E27FC236}">
                <a16:creationId xmlns="" xmlns:a16="http://schemas.microsoft.com/office/drawing/2014/main" id="{F56B26E5-BB34-4498-8146-362B3008CEA4}"/>
              </a:ext>
            </a:extLst>
          </p:cNvPr>
          <p:cNvSpPr>
            <a:spLocks noGrp="1"/>
          </p:cNvSpPr>
          <p:nvPr>
            <p:ph type="sldNum" sz="quarter" idx="12"/>
          </p:nvPr>
        </p:nvSpPr>
        <p:spPr/>
        <p:txBody>
          <a:bodyPr/>
          <a:lstStyle/>
          <a:p>
            <a:fld id="{D38500CB-21BF-485D-9631-B14C7A1FCB78}" type="slidenum">
              <a:rPr lang="en-US" smtClean="0"/>
              <a:pPr/>
              <a:t>9</a:t>
            </a:fld>
            <a:endParaRPr lang="en-US"/>
          </a:p>
        </p:txBody>
      </p:sp>
      <p:pic>
        <p:nvPicPr>
          <p:cNvPr id="13" name="Picture 12" descr="avrasya.jp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24524" y="5013176"/>
            <a:ext cx="3528392" cy="1839002"/>
          </a:xfrm>
          <a:prstGeom prst="rect">
            <a:avLst/>
          </a:prstGeom>
        </p:spPr>
      </p:pic>
      <p:pic>
        <p:nvPicPr>
          <p:cNvPr id="14" name="Picture 13" descr="kopru.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063" y="4677255"/>
            <a:ext cx="4067538" cy="2225799"/>
          </a:xfrm>
          <a:prstGeom prst="rect">
            <a:avLst/>
          </a:prstGeom>
        </p:spPr>
      </p:pic>
      <p:sp>
        <p:nvSpPr>
          <p:cNvPr id="15" name="Rectangle 14"/>
          <p:cNvSpPr/>
          <p:nvPr/>
        </p:nvSpPr>
        <p:spPr>
          <a:xfrm>
            <a:off x="5704370" y="4604767"/>
            <a:ext cx="2230932" cy="307777"/>
          </a:xfrm>
          <a:prstGeom prst="rect">
            <a:avLst/>
          </a:prstGeom>
        </p:spPr>
        <p:txBody>
          <a:bodyPr wrap="none">
            <a:spAutoFit/>
          </a:bodyPr>
          <a:lstStyle/>
          <a:p>
            <a:r>
              <a:rPr lang="tr-TR" sz="1400" dirty="0"/>
              <a:t>Marmaray ve Avrasya Tüneli</a:t>
            </a:r>
          </a:p>
        </p:txBody>
      </p:sp>
      <p:sp>
        <p:nvSpPr>
          <p:cNvPr id="16" name="Rectangle 15"/>
          <p:cNvSpPr/>
          <p:nvPr/>
        </p:nvSpPr>
        <p:spPr>
          <a:xfrm>
            <a:off x="-18648" y="4234684"/>
            <a:ext cx="4267200" cy="307777"/>
          </a:xfrm>
          <a:prstGeom prst="rect">
            <a:avLst/>
          </a:prstGeom>
        </p:spPr>
        <p:txBody>
          <a:bodyPr wrap="square">
            <a:spAutoFit/>
          </a:bodyPr>
          <a:lstStyle/>
          <a:p>
            <a:pPr algn="ctr"/>
            <a:r>
              <a:rPr lang="es-ES" sz="1400" dirty="0"/>
              <a:t>3. </a:t>
            </a:r>
            <a:r>
              <a:rPr lang="es-ES" sz="1400" dirty="0" err="1"/>
              <a:t>Köprü</a:t>
            </a:r>
            <a:r>
              <a:rPr lang="tr-TR" sz="1400" dirty="0"/>
              <a:t>,</a:t>
            </a:r>
            <a:r>
              <a:rPr lang="es-ES" sz="1400" dirty="0"/>
              <a:t> </a:t>
            </a:r>
            <a:r>
              <a:rPr lang="es-ES" sz="1400" dirty="0" err="1"/>
              <a:t>Kuzey</a:t>
            </a:r>
            <a:r>
              <a:rPr lang="es-ES" sz="1400" dirty="0"/>
              <a:t> </a:t>
            </a:r>
            <a:r>
              <a:rPr lang="es-ES" sz="1400" dirty="0" err="1"/>
              <a:t>Marmara</a:t>
            </a:r>
            <a:r>
              <a:rPr lang="es-ES" sz="1400" dirty="0"/>
              <a:t> </a:t>
            </a:r>
            <a:r>
              <a:rPr lang="es-ES" sz="1400" dirty="0" err="1"/>
              <a:t>Otoyolu</a:t>
            </a:r>
            <a:r>
              <a:rPr lang="es-ES" sz="1400" dirty="0"/>
              <a:t> ve 3. </a:t>
            </a:r>
            <a:r>
              <a:rPr lang="es-ES" sz="1400" dirty="0" err="1"/>
              <a:t>Havalimanı</a:t>
            </a:r>
            <a:endParaRPr lang="tr-TR" sz="1400" dirty="0"/>
          </a:p>
        </p:txBody>
      </p:sp>
      <p:pic>
        <p:nvPicPr>
          <p:cNvPr id="17" name="Picture 2" descr="http://i.sabah.com.tr/sbh/2014/05/20/14005743652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5" y="1624083"/>
            <a:ext cx="3388177" cy="245930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695" y="1105896"/>
            <a:ext cx="4038600" cy="523220"/>
          </a:xfrm>
          <a:prstGeom prst="rect">
            <a:avLst/>
          </a:prstGeom>
        </p:spPr>
        <p:txBody>
          <a:bodyPr wrap="square">
            <a:spAutoFit/>
          </a:bodyPr>
          <a:lstStyle/>
          <a:p>
            <a:r>
              <a:rPr lang="tr-TR" sz="1400" dirty="0"/>
              <a:t>Kanal İstanbul - Karadeniz ve Marmara Denizi'ni bağlayan yeni kanal</a:t>
            </a:r>
          </a:p>
        </p:txBody>
      </p:sp>
      <p:pic>
        <p:nvPicPr>
          <p:cNvPr id="2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432800" y="986132"/>
            <a:ext cx="4105228" cy="3518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0055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25646</TotalTime>
  <Words>863</Words>
  <Application>Microsoft Office PowerPoint</Application>
  <PresentationFormat>Ekran Gösterisi (4:3)</PresentationFormat>
  <Paragraphs>94</Paragraphs>
  <Slides>15</Slides>
  <Notes>1</Notes>
  <HiddenSlides>0</HiddenSlides>
  <MMClips>0</MMClips>
  <ScaleCrop>false</ScaleCrop>
  <HeadingPairs>
    <vt:vector size="4" baseType="variant">
      <vt:variant>
        <vt:lpstr>Tema</vt:lpstr>
      </vt:variant>
      <vt:variant>
        <vt:i4>3</vt:i4>
      </vt:variant>
      <vt:variant>
        <vt:lpstr>Slayt Başlıkları</vt:lpstr>
      </vt:variant>
      <vt:variant>
        <vt:i4>15</vt:i4>
      </vt:variant>
    </vt:vector>
  </HeadingPairs>
  <TitlesOfParts>
    <vt:vector size="18" baseType="lpstr">
      <vt:lpstr>ekonomi</vt:lpstr>
      <vt:lpstr>1_Rics</vt:lpstr>
      <vt:lpstr>h.t.</vt:lpstr>
      <vt:lpstr>PowerPoint Sunusu</vt:lpstr>
      <vt:lpstr>PowerPoint Sunusu</vt:lpstr>
      <vt:lpstr>PowerPoint Sunusu</vt:lpstr>
      <vt:lpstr>Türkiye’de Kentsel Dönüşüm</vt:lpstr>
      <vt:lpstr>I. Kentleşme İhtiyacı</vt:lpstr>
      <vt:lpstr>Demografik</vt:lpstr>
      <vt:lpstr>Kentleşme ve Nüfus</vt:lpstr>
      <vt:lpstr>Konut İhtiyacı</vt:lpstr>
      <vt:lpstr>Mega Projeler ve Altyapı</vt:lpstr>
      <vt:lpstr>II. Tarihi Yerlerin Yenilenmesi</vt:lpstr>
      <vt:lpstr>YIPRANAN TARİHİ VE KÜLTÜREL TAŞINMAZ VARLIKLARIN YENİLENEREK KORUNMASI VE YAŞATILARAK KULLANILMASI HAKKINDA KANUN (KANUN NUMARASI: 5366, 16.6.2005)</vt:lpstr>
      <vt:lpstr>YIPRANAN TARİHİ VE KÜLTÜREL TAŞINMAZ VARLIKLARIN YENİLENEREK KORUNMASI VE YAŞATILARAK KULLANILMASI </vt:lpstr>
      <vt:lpstr>III. AFET RİSKİ ALTINDAKİ ALANLARIN DÖNÜŞTÜRÜLMESİ HAKKINDA KANUN, 6306 ve 73</vt:lpstr>
      <vt:lpstr>Deprem Riski</vt:lpstr>
      <vt:lpstr>Belediye Kanunu (5393, 13.7.2005 sayılı kanun)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946</cp:revision>
  <cp:lastPrinted>2016-10-24T07:53:35Z</cp:lastPrinted>
  <dcterms:created xsi:type="dcterms:W3CDTF">2016-09-18T09:35:24Z</dcterms:created>
  <dcterms:modified xsi:type="dcterms:W3CDTF">2020-02-24T13:16:34Z</dcterms:modified>
</cp:coreProperties>
</file>