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7" r:id="rId3"/>
    <p:sldId id="273" r:id="rId4"/>
    <p:sldId id="274" r:id="rId5"/>
    <p:sldId id="275" r:id="rId6"/>
    <p:sldId id="276" r:id="rId7"/>
    <p:sldId id="277" r:id="rId8"/>
    <p:sldId id="278" r:id="rId9"/>
    <p:sldId id="279" r:id="rId10"/>
    <p:sldId id="287" r:id="rId11"/>
    <p:sldId id="288" r:id="rId12"/>
    <p:sldId id="310" r:id="rId13"/>
    <p:sldId id="311" r:id="rId14"/>
    <p:sldId id="312" r:id="rId15"/>
    <p:sldId id="313" r:id="rId16"/>
    <p:sldId id="315" r:id="rId17"/>
    <p:sldId id="316" r:id="rId18"/>
    <p:sldId id="31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zu Gökdai" initials="AG" lastIdx="1" clrIdx="0">
    <p:extLst>
      <p:ext uri="{19B8F6BF-5375-455C-9EA6-DF929625EA0E}">
        <p15:presenceInfo xmlns:p15="http://schemas.microsoft.com/office/powerpoint/2012/main" userId="12409608c7dfa9d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5"/>
  </p:normalViewPr>
  <p:slideViewPr>
    <p:cSldViewPr snapToGrid="0" snapToObjects="1">
      <p:cViewPr varScale="1">
        <p:scale>
          <a:sx n="88" d="100"/>
          <a:sy n="88" d="100"/>
        </p:scale>
        <p:origin x="624" y="96"/>
      </p:cViewPr>
      <p:guideLst/>
    </p:cSldViewPr>
  </p:slideViewPr>
  <p:notesTextViewPr>
    <p:cViewPr>
      <p:scale>
        <a:sx n="1" d="1"/>
        <a:sy n="1" d="1"/>
      </p:scale>
      <p:origin x="0" y="-37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2T15:33:29.632"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4D3BC-5DCE-4A1A-8F15-73A017728EA1}" type="datetimeFigureOut">
              <a:rPr lang="tr-TR" smtClean="0"/>
              <a:t>2.10.2019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3E6E0-2810-4750-A1BB-767CB412E53B}" type="slidenum">
              <a:rPr lang="tr-TR" smtClean="0"/>
              <a:t>‹#›</a:t>
            </a:fld>
            <a:endParaRPr lang="tr-TR"/>
          </a:p>
        </p:txBody>
      </p:sp>
    </p:spTree>
    <p:extLst>
      <p:ext uri="{BB962C8B-B14F-4D97-AF65-F5344CB8AC3E}">
        <p14:creationId xmlns:p14="http://schemas.microsoft.com/office/powerpoint/2010/main" val="97054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a:t>
            </a:r>
            <a:r>
              <a:rPr lang="tr-TR" dirty="0" err="1" smtClean="0"/>
              <a:t>feature</a:t>
            </a:r>
            <a:r>
              <a:rPr lang="tr-TR" baseline="0" dirty="0" smtClean="0"/>
              <a:t> of </a:t>
            </a:r>
            <a:r>
              <a:rPr lang="tr-TR" baseline="0" dirty="0" err="1" smtClean="0"/>
              <a:t>this</a:t>
            </a:r>
            <a:r>
              <a:rPr lang="tr-TR" baseline="0" dirty="0" smtClean="0"/>
              <a:t> </a:t>
            </a:r>
            <a:r>
              <a:rPr lang="tr-TR" baseline="0" dirty="0" err="1" smtClean="0"/>
              <a:t>law</a:t>
            </a:r>
            <a:r>
              <a:rPr lang="tr-TR" baseline="0" dirty="0" smtClean="0"/>
              <a:t> is, </a:t>
            </a:r>
            <a:r>
              <a:rPr lang="tr-TR" baseline="0" dirty="0" err="1" smtClean="0"/>
              <a:t>if</a:t>
            </a:r>
            <a:r>
              <a:rPr lang="tr-TR" baseline="0" dirty="0" smtClean="0"/>
              <a:t> </a:t>
            </a:r>
            <a:r>
              <a:rPr lang="tr-TR" baseline="0" dirty="0" err="1" smtClean="0"/>
              <a:t>the</a:t>
            </a:r>
            <a:r>
              <a:rPr lang="tr-TR" baseline="0" dirty="0" smtClean="0"/>
              <a:t> </a:t>
            </a:r>
            <a:r>
              <a:rPr lang="tr-TR" baseline="0" dirty="0" err="1" smtClean="0"/>
              <a:t>work</a:t>
            </a:r>
            <a:r>
              <a:rPr lang="tr-TR" baseline="0" dirty="0" smtClean="0"/>
              <a:t> </a:t>
            </a:r>
            <a:r>
              <a:rPr lang="tr-TR" baseline="0" dirty="0" err="1" smtClean="0"/>
              <a:t>or</a:t>
            </a:r>
            <a:r>
              <a:rPr lang="tr-TR" baseline="0" dirty="0" smtClean="0"/>
              <a:t> </a:t>
            </a:r>
            <a:r>
              <a:rPr lang="tr-TR" baseline="0" dirty="0" err="1" smtClean="0"/>
              <a:t>resource</a:t>
            </a:r>
            <a:r>
              <a:rPr lang="tr-TR" baseline="0" dirty="0" smtClean="0"/>
              <a:t> is </a:t>
            </a:r>
            <a:r>
              <a:rPr lang="tr-TR" baseline="0" dirty="0" err="1" smtClean="0"/>
              <a:t>shared</a:t>
            </a:r>
            <a:r>
              <a:rPr lang="tr-TR" baseline="0" dirty="0" smtClean="0"/>
              <a:t> </a:t>
            </a:r>
            <a:r>
              <a:rPr lang="tr-TR" baseline="0" dirty="0" err="1" smtClean="0"/>
              <a:t>by</a:t>
            </a:r>
            <a:r>
              <a:rPr lang="tr-TR" baseline="0" dirty="0" smtClean="0"/>
              <a:t> </a:t>
            </a:r>
            <a:r>
              <a:rPr lang="tr-TR" baseline="0" dirty="0" err="1" smtClean="0"/>
              <a:t>more</a:t>
            </a:r>
            <a:r>
              <a:rPr lang="tr-TR" baseline="0" dirty="0" smtClean="0"/>
              <a:t> </a:t>
            </a:r>
            <a:r>
              <a:rPr lang="tr-TR" baseline="0" dirty="0" err="1" smtClean="0"/>
              <a:t>people</a:t>
            </a:r>
            <a:r>
              <a:rPr lang="tr-TR" baseline="0" dirty="0" smtClean="0"/>
              <a:t>, </a:t>
            </a:r>
            <a:r>
              <a:rPr lang="tr-TR" baseline="0" dirty="0" err="1" smtClean="0"/>
              <a:t>the</a:t>
            </a:r>
            <a:r>
              <a:rPr lang="tr-TR" baseline="0" dirty="0" smtClean="0"/>
              <a:t> </a:t>
            </a:r>
            <a:r>
              <a:rPr lang="tr-TR" baseline="0" dirty="0" err="1" smtClean="0"/>
              <a:t>contrubition</a:t>
            </a:r>
            <a:r>
              <a:rPr lang="tr-TR" baseline="0" dirty="0" smtClean="0"/>
              <a:t> of </a:t>
            </a:r>
            <a:r>
              <a:rPr lang="tr-TR" baseline="0" dirty="0" err="1" smtClean="0"/>
              <a:t>this</a:t>
            </a:r>
            <a:r>
              <a:rPr lang="tr-TR" baseline="0" dirty="0" smtClean="0"/>
              <a:t> </a:t>
            </a:r>
            <a:r>
              <a:rPr lang="tr-TR" baseline="0" dirty="0" err="1" smtClean="0"/>
              <a:t>people</a:t>
            </a:r>
            <a:r>
              <a:rPr lang="tr-TR" baseline="0" dirty="0" smtClean="0"/>
              <a:t> </a:t>
            </a:r>
            <a:r>
              <a:rPr lang="tr-TR" baseline="0" dirty="0" err="1" smtClean="0"/>
              <a:t>to</a:t>
            </a:r>
            <a:r>
              <a:rPr lang="tr-TR" baseline="0" dirty="0" smtClean="0"/>
              <a:t> </a:t>
            </a:r>
            <a:r>
              <a:rPr lang="tr-TR" baseline="0" dirty="0" err="1" smtClean="0"/>
              <a:t>the</a:t>
            </a:r>
            <a:r>
              <a:rPr lang="tr-TR" baseline="0" dirty="0" smtClean="0"/>
              <a:t> </a:t>
            </a:r>
            <a:r>
              <a:rPr lang="tr-TR" baseline="0" dirty="0" err="1" smtClean="0"/>
              <a:t>system</a:t>
            </a:r>
            <a:r>
              <a:rPr lang="tr-TR" baseline="0" dirty="0" smtClean="0"/>
              <a:t> </a:t>
            </a:r>
            <a:r>
              <a:rPr lang="tr-TR" baseline="0" dirty="0" err="1" smtClean="0"/>
              <a:t>decreases</a:t>
            </a:r>
            <a:r>
              <a:rPr lang="tr-TR" baseline="0" dirty="0" smtClean="0"/>
              <a:t> </a:t>
            </a:r>
            <a:r>
              <a:rPr lang="tr-TR" baseline="0" dirty="0" err="1" smtClean="0"/>
              <a:t>by</a:t>
            </a:r>
            <a:r>
              <a:rPr lang="tr-TR" baseline="0" dirty="0" smtClean="0"/>
              <a:t> </a:t>
            </a:r>
            <a:r>
              <a:rPr lang="tr-TR" baseline="0" dirty="0" err="1" smtClean="0"/>
              <a:t>and</a:t>
            </a:r>
            <a:r>
              <a:rPr lang="tr-TR" baseline="0" dirty="0" smtClean="0"/>
              <a:t> </a:t>
            </a:r>
            <a:r>
              <a:rPr lang="tr-TR" baseline="0" dirty="0" err="1" smtClean="0"/>
              <a:t>by</a:t>
            </a:r>
            <a:r>
              <a:rPr lang="tr-TR" baseline="0" dirty="0" smtClean="0"/>
              <a:t>.</a:t>
            </a:r>
            <a:endParaRPr lang="tr-TR" dirty="0"/>
          </a:p>
        </p:txBody>
      </p:sp>
      <p:sp>
        <p:nvSpPr>
          <p:cNvPr id="4" name="Slayt Numarası Yer Tutucusu 3"/>
          <p:cNvSpPr>
            <a:spLocks noGrp="1"/>
          </p:cNvSpPr>
          <p:nvPr>
            <p:ph type="sldNum" sz="quarter" idx="10"/>
          </p:nvPr>
        </p:nvSpPr>
        <p:spPr/>
        <p:txBody>
          <a:bodyPr/>
          <a:lstStyle/>
          <a:p>
            <a:fld id="{3263E6E0-2810-4750-A1BB-767CB412E53B}" type="slidenum">
              <a:rPr lang="tr-TR" smtClean="0"/>
              <a:t>13</a:t>
            </a:fld>
            <a:endParaRPr lang="tr-TR"/>
          </a:p>
        </p:txBody>
      </p:sp>
    </p:spTree>
    <p:extLst>
      <p:ext uri="{BB962C8B-B14F-4D97-AF65-F5344CB8AC3E}">
        <p14:creationId xmlns:p14="http://schemas.microsoft.com/office/powerpoint/2010/main" val="3293876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Cyclical</a:t>
            </a:r>
            <a:r>
              <a:rPr lang="tr-TR" baseline="0" dirty="0" smtClean="0"/>
              <a:t> </a:t>
            </a:r>
            <a:r>
              <a:rPr lang="tr-TR" baseline="0" dirty="0" err="1" smtClean="0"/>
              <a:t>unemployment</a:t>
            </a:r>
            <a:r>
              <a:rPr lang="tr-TR" baseline="0" dirty="0" smtClean="0"/>
              <a:t>: </a:t>
            </a:r>
            <a:r>
              <a:rPr lang="en-US" baseline="0" dirty="0" smtClean="0"/>
              <a:t>The type of unemployment caused by the occasional </a:t>
            </a:r>
            <a:r>
              <a:rPr lang="tr-TR" baseline="0" dirty="0" smtClean="0"/>
              <a:t>(zaman zaman )</a:t>
            </a:r>
            <a:r>
              <a:rPr lang="en-US" baseline="0" dirty="0" smtClean="0"/>
              <a:t>contraction</a:t>
            </a:r>
            <a:r>
              <a:rPr lang="tr-TR" baseline="0" dirty="0" smtClean="0"/>
              <a:t> (daralma)</a:t>
            </a:r>
            <a:r>
              <a:rPr lang="en-US" baseline="0" dirty="0" smtClean="0"/>
              <a:t> in production volume</a:t>
            </a:r>
            <a:r>
              <a:rPr lang="tr-TR" baseline="0" dirty="0" smtClean="0"/>
              <a:t>, </a:t>
            </a:r>
            <a:r>
              <a:rPr lang="tr-TR" baseline="0" dirty="0" err="1" smtClean="0"/>
              <a:t>seasonal</a:t>
            </a:r>
            <a:r>
              <a:rPr lang="tr-TR" baseline="0" dirty="0" smtClean="0"/>
              <a:t>: </a:t>
            </a:r>
            <a:r>
              <a:rPr lang="en-US" baseline="0" dirty="0" smtClean="0"/>
              <a:t>It is a type of unemployment seen in agricultural</a:t>
            </a:r>
            <a:r>
              <a:rPr lang="tr-TR" baseline="0" dirty="0" smtClean="0"/>
              <a:t> </a:t>
            </a:r>
            <a:r>
              <a:rPr lang="tr-TR" baseline="0" dirty="0" err="1" smtClean="0"/>
              <a:t>structure</a:t>
            </a:r>
            <a:r>
              <a:rPr lang="en-US" baseline="0" dirty="0" smtClean="0"/>
              <a:t> countries</a:t>
            </a:r>
            <a:r>
              <a:rPr lang="tr-TR" baseline="0" dirty="0" smtClean="0"/>
              <a:t>. </a:t>
            </a:r>
          </a:p>
          <a:p>
            <a:r>
              <a:rPr lang="tr-TR" baseline="0" dirty="0" err="1" smtClean="0"/>
              <a:t>Technological</a:t>
            </a:r>
            <a:r>
              <a:rPr lang="tr-TR" baseline="0" dirty="0" smtClean="0"/>
              <a:t> :</a:t>
            </a:r>
            <a:r>
              <a:rPr lang="en-US" baseline="0" dirty="0" smtClean="0"/>
              <a:t>It is the unemployment that occurs when some labor becomes unemployed when the labor intensive production method is applied for a long time from the application of intensive methods to capitalization.</a:t>
            </a:r>
            <a:r>
              <a:rPr lang="tr-TR" baseline="0" dirty="0" smtClean="0"/>
              <a:t> </a:t>
            </a:r>
            <a:r>
              <a:rPr lang="tr-TR" baseline="0" dirty="0" err="1" smtClean="0"/>
              <a:t>Hidden</a:t>
            </a:r>
            <a:r>
              <a:rPr lang="tr-TR" baseline="0" dirty="0" smtClean="0"/>
              <a:t> : </a:t>
            </a:r>
            <a:r>
              <a:rPr lang="tr-TR" baseline="0" dirty="0" err="1" smtClean="0"/>
              <a:t>this</a:t>
            </a:r>
            <a:r>
              <a:rPr lang="tr-TR" baseline="0" dirty="0" smtClean="0"/>
              <a:t> </a:t>
            </a:r>
            <a:r>
              <a:rPr lang="tr-TR" baseline="0" dirty="0" err="1" smtClean="0"/>
              <a:t>type</a:t>
            </a:r>
            <a:r>
              <a:rPr lang="tr-TR" baseline="0" dirty="0" smtClean="0"/>
              <a:t> of </a:t>
            </a:r>
            <a:r>
              <a:rPr lang="en-US" baseline="0" dirty="0" smtClean="0"/>
              <a:t>Unemployment is the result of </a:t>
            </a:r>
            <a:r>
              <a:rPr lang="tr-TR" baseline="0" dirty="0" err="1" smtClean="0"/>
              <a:t>no</a:t>
            </a:r>
            <a:r>
              <a:rPr lang="tr-TR" baseline="0" dirty="0" smtClean="0"/>
              <a:t> </a:t>
            </a:r>
            <a:r>
              <a:rPr lang="tr-TR" baseline="0" dirty="0" err="1" smtClean="0"/>
              <a:t>effect</a:t>
            </a:r>
            <a:r>
              <a:rPr lang="en-US" baseline="0" dirty="0" smtClean="0"/>
              <a:t> </a:t>
            </a:r>
            <a:r>
              <a:rPr lang="tr-TR" baseline="0" dirty="0" smtClean="0"/>
              <a:t>on</a:t>
            </a:r>
            <a:r>
              <a:rPr lang="en-US" baseline="0" dirty="0" smtClean="0"/>
              <a:t> the production volume</a:t>
            </a:r>
            <a:r>
              <a:rPr lang="tr-TR" baseline="0" dirty="0" smtClean="0"/>
              <a:t> is </a:t>
            </a:r>
            <a:r>
              <a:rPr lang="tr-TR" baseline="0" dirty="0" err="1" smtClean="0"/>
              <a:t>seen</a:t>
            </a:r>
            <a:r>
              <a:rPr lang="tr-TR" baseline="0" dirty="0" smtClean="0"/>
              <a:t> </a:t>
            </a:r>
            <a:r>
              <a:rPr lang="tr-TR" baseline="0" dirty="0" err="1" smtClean="0"/>
              <a:t>even</a:t>
            </a:r>
            <a:r>
              <a:rPr lang="en-US" baseline="0" dirty="0" smtClean="0"/>
              <a:t> if some of those employed in a certain production sector withdraw from the activity</a:t>
            </a:r>
            <a:r>
              <a:rPr lang="tr-TR" baseline="0" dirty="0" smtClean="0"/>
              <a:t>.</a:t>
            </a:r>
            <a:endParaRPr lang="tr-TR" dirty="0"/>
          </a:p>
        </p:txBody>
      </p:sp>
      <p:sp>
        <p:nvSpPr>
          <p:cNvPr id="4" name="Slayt Numarası Yer Tutucusu 3"/>
          <p:cNvSpPr>
            <a:spLocks noGrp="1"/>
          </p:cNvSpPr>
          <p:nvPr>
            <p:ph type="sldNum" sz="quarter" idx="10"/>
          </p:nvPr>
        </p:nvSpPr>
        <p:spPr/>
        <p:txBody>
          <a:bodyPr/>
          <a:lstStyle/>
          <a:p>
            <a:fld id="{3263E6E0-2810-4750-A1BB-767CB412E53B}" type="slidenum">
              <a:rPr lang="tr-TR" smtClean="0"/>
              <a:t>15</a:t>
            </a:fld>
            <a:endParaRPr lang="tr-TR"/>
          </a:p>
        </p:txBody>
      </p:sp>
    </p:spTree>
    <p:extLst>
      <p:ext uri="{BB962C8B-B14F-4D97-AF65-F5344CB8AC3E}">
        <p14:creationId xmlns:p14="http://schemas.microsoft.com/office/powerpoint/2010/main" val="1751665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EF16033-1E57-1D42-B998-4EE9EF827C4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25ACC366-6745-B64D-80CD-98684C4B05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2EF341DA-91DE-E349-B300-396C452D07D2}"/>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A135342C-454B-7441-A23E-33AF638798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A6AB936-4D12-CF48-9BBE-695790863194}"/>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39660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C9F83E1-9527-A843-BF5A-18FC4CFF49A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25A6FF0D-F675-094B-890B-2AD0FE9A6246}"/>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2EF07E00-728B-C544-9928-9A399FC8712B}"/>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1EC3B899-C689-2E41-81BB-5F3B0BAFAE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4CBBBC86-BDA3-C045-BE1F-4330370ADD58}"/>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311770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621BD3E0-DFE1-8046-9518-C4093732E92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62AE4A85-27BC-734F-B8F8-6C9FA350E4A9}"/>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AC2F94AE-FB75-E044-9465-0A3867374EFC}"/>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CF533588-7ED6-3140-A1A7-EE9A081905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6698A9F-3CA8-9047-B0F9-7F776F66F913}"/>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2170671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9324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quarter" idx="2"/>
          </p:nvPr>
        </p:nvSpPr>
        <p:spPr>
          <a:xfrm>
            <a:off x="6197600" y="1600200"/>
            <a:ext cx="5384800" cy="2185988"/>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İçerik Yer Tutucusu"/>
          <p:cNvSpPr>
            <a:spLocks noGrp="1"/>
          </p:cNvSpPr>
          <p:nvPr>
            <p:ph sz="quarter" idx="3"/>
          </p:nvPr>
        </p:nvSpPr>
        <p:spPr>
          <a:xfrm>
            <a:off x="6197600" y="3938589"/>
            <a:ext cx="5384800" cy="2187575"/>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2688392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DEE5169-D795-B942-BB06-3B0A4CB8A6B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849D4BC-9485-E94D-864B-10FE1BDB68B5}"/>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D5C56EE7-F1CF-C54B-B7CB-CCC01D5B3BF0}"/>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9C035A4D-9C6B-1441-A1D4-73B68AB65D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4A9D3077-E267-BC4A-9464-A94EDD07F013}"/>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184325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05FC83E-6312-4049-9797-69B084D15D8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071F3213-5CD7-4341-A45B-29605CDE1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EB24BA27-789C-E646-9147-F3A4D4D2C278}"/>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A9CE678D-51CA-2F4A-9F18-28E930EFE6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FBFF964-F771-614B-BE9B-9A56E4E157A1}"/>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1194576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5AD112F-DE43-5945-B5F9-DBBC1B1A621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9CE41C5A-CC2A-B340-8FC8-71346D572853}"/>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E548EF5F-45EF-DA4C-BEF5-558052D34C3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F89F4527-5B92-4046-B388-9BEC77997CC6}"/>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6" name="Alt Bilgi Yer Tutucusu 5">
            <a:extLst>
              <a:ext uri="{FF2B5EF4-FFF2-40B4-BE49-F238E27FC236}">
                <a16:creationId xmlns:a16="http://schemas.microsoft.com/office/drawing/2014/main" xmlns="" id="{51F06594-2DFA-5A47-ACCC-D8D077B81F7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16185FF-D7D1-0C48-B3D9-635CA3EF290F}"/>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388893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68C1B95-9B99-4C4E-9093-B0E108A43B9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3366012-735A-8A44-997F-FC807E390C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5D2E1893-D1BD-FD4F-9624-37B6ADB94F05}"/>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xmlns="" id="{C858BB25-7D2E-0243-B2BE-76AC34B1A8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xmlns="" id="{7F105C72-AE9F-1540-8A6E-6A71D857E0FD}"/>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xmlns="" id="{70E5E3A4-E124-8547-BB79-9714789E330D}"/>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8" name="Alt Bilgi Yer Tutucusu 7">
            <a:extLst>
              <a:ext uri="{FF2B5EF4-FFF2-40B4-BE49-F238E27FC236}">
                <a16:creationId xmlns:a16="http://schemas.microsoft.com/office/drawing/2014/main" xmlns="" id="{D69C89AD-784F-094D-9BB6-CA499BB4C34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D0B021BD-1813-BB4F-A4AC-76011E470868}"/>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262729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6E17738-A988-B04E-8F8D-F21ADDE8B1A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90BDF389-F11B-6647-A1EE-239A6CFAA80F}"/>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4" name="Alt Bilgi Yer Tutucusu 3">
            <a:extLst>
              <a:ext uri="{FF2B5EF4-FFF2-40B4-BE49-F238E27FC236}">
                <a16:creationId xmlns:a16="http://schemas.microsoft.com/office/drawing/2014/main" xmlns="" id="{AF6B1814-EE65-E447-85A6-485BB387182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59DE8C58-39F6-1D47-BEA5-DDD8DB4B21A0}"/>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206918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753A5425-6F09-8E49-9DBB-5F8D84D8CF78}"/>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3" name="Alt Bilgi Yer Tutucusu 2">
            <a:extLst>
              <a:ext uri="{FF2B5EF4-FFF2-40B4-BE49-F238E27FC236}">
                <a16:creationId xmlns:a16="http://schemas.microsoft.com/office/drawing/2014/main" xmlns="" id="{49C3EFB1-C6AB-3F4B-869F-F500B09C3AD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342113FE-8A32-C34A-BB3D-F1E7E35AEB68}"/>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52567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EB19930-F323-0247-B6F4-C72AF8B9EB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EB51844-7E83-5E40-AEF8-D60BA7D806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xmlns="" id="{70393B10-DF44-2B45-9A35-AACB661BF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0382D2D5-EF3F-6542-A27F-614D8707BCEA}"/>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6" name="Alt Bilgi Yer Tutucusu 5">
            <a:extLst>
              <a:ext uri="{FF2B5EF4-FFF2-40B4-BE49-F238E27FC236}">
                <a16:creationId xmlns:a16="http://schemas.microsoft.com/office/drawing/2014/main" xmlns="" id="{E4F68939-BD86-7641-AD8E-3463278F201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618F5D2-E985-DC46-AC79-FBE177AC919D}"/>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44292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9476D2E-7B85-AB47-881E-66D6A47C7B0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7A470B41-0307-8944-84E2-C7429387C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0D7D88A9-6175-7041-BB57-9866EA8CA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7FA74312-04CB-E840-8A5C-6D8252309D91}"/>
              </a:ext>
            </a:extLst>
          </p:cNvPr>
          <p:cNvSpPr>
            <a:spLocks noGrp="1"/>
          </p:cNvSpPr>
          <p:nvPr>
            <p:ph type="dt" sz="half" idx="10"/>
          </p:nvPr>
        </p:nvSpPr>
        <p:spPr/>
        <p:txBody>
          <a:bodyPr/>
          <a:lstStyle/>
          <a:p>
            <a:fld id="{F6F54098-62B0-CC45-AE51-D1087BCA0811}" type="datetimeFigureOut">
              <a:rPr lang="tr-TR" smtClean="0"/>
              <a:t>2.10.2019</a:t>
            </a:fld>
            <a:endParaRPr lang="tr-TR"/>
          </a:p>
        </p:txBody>
      </p:sp>
      <p:sp>
        <p:nvSpPr>
          <p:cNvPr id="6" name="Alt Bilgi Yer Tutucusu 5">
            <a:extLst>
              <a:ext uri="{FF2B5EF4-FFF2-40B4-BE49-F238E27FC236}">
                <a16:creationId xmlns:a16="http://schemas.microsoft.com/office/drawing/2014/main" xmlns="" id="{C8A18C3A-7A48-3644-ACA3-63262376FF6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25B0990-0D56-374A-91A9-94CA1423CEE7}"/>
              </a:ext>
            </a:extLst>
          </p:cNvPr>
          <p:cNvSpPr>
            <a:spLocks noGrp="1"/>
          </p:cNvSpPr>
          <p:nvPr>
            <p:ph type="sldNum" sz="quarter" idx="12"/>
          </p:nvPr>
        </p:nvSpPr>
        <p:spPr/>
        <p:txBody>
          <a:bodyPr/>
          <a:lstStyle/>
          <a:p>
            <a:fld id="{5A599B37-991A-314A-B693-F3C44674DA89}" type="slidenum">
              <a:rPr lang="tr-TR" smtClean="0"/>
              <a:t>‹#›</a:t>
            </a:fld>
            <a:endParaRPr lang="tr-TR"/>
          </a:p>
        </p:txBody>
      </p:sp>
    </p:spTree>
    <p:extLst>
      <p:ext uri="{BB962C8B-B14F-4D97-AF65-F5344CB8AC3E}">
        <p14:creationId xmlns:p14="http://schemas.microsoft.com/office/powerpoint/2010/main" val="4281457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1CFD4598-C006-0649-9C8E-C82DF07E4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FEAB1F8D-3F94-2149-9D4F-E5260D3093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0426F7D0-2A57-664D-8448-BF5ECD4084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54098-62B0-CC45-AE51-D1087BCA0811}" type="datetimeFigureOut">
              <a:rPr lang="tr-TR" smtClean="0"/>
              <a:t>2.10.2019</a:t>
            </a:fld>
            <a:endParaRPr lang="tr-TR"/>
          </a:p>
        </p:txBody>
      </p:sp>
      <p:sp>
        <p:nvSpPr>
          <p:cNvPr id="5" name="Alt Bilgi Yer Tutucusu 4">
            <a:extLst>
              <a:ext uri="{FF2B5EF4-FFF2-40B4-BE49-F238E27FC236}">
                <a16:creationId xmlns:a16="http://schemas.microsoft.com/office/drawing/2014/main" xmlns="" id="{9F1FD53D-12C7-4D4F-B944-9F2BDF56B4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AA3A3BB4-A917-0B44-8114-C699734808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99B37-991A-314A-B693-F3C44674DA89}" type="slidenum">
              <a:rPr lang="tr-TR" smtClean="0"/>
              <a:t>‹#›</a:t>
            </a:fld>
            <a:endParaRPr lang="tr-TR"/>
          </a:p>
        </p:txBody>
      </p:sp>
    </p:spTree>
    <p:extLst>
      <p:ext uri="{BB962C8B-B14F-4D97-AF65-F5344CB8AC3E}">
        <p14:creationId xmlns:p14="http://schemas.microsoft.com/office/powerpoint/2010/main" val="978112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ifart.com/cgi-bin/affiliate/clickthru.cgi/freddyv" TargetMode="Externa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www.clipart.com/en/close-up?o=755952&amp;memlevel=C&amp;a=c&amp;q=rich&amp;s=1&amp;e=30&amp;show=all&amp;c=&amp;cid=&amp;findincat=&amp;g=&amp;cc=&amp;page="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360ECE8-D050-5540-AD7A-C32E10BD07E0}"/>
              </a:ext>
            </a:extLst>
          </p:cNvPr>
          <p:cNvSpPr>
            <a:spLocks noGrp="1"/>
          </p:cNvSpPr>
          <p:nvPr>
            <p:ph type="ctrTitle"/>
          </p:nvPr>
        </p:nvSpPr>
        <p:spPr/>
        <p:txBody>
          <a:bodyPr/>
          <a:lstStyle/>
          <a:p>
            <a:r>
              <a:rPr lang="tr-TR" dirty="0"/>
              <a:t>ECONOMIC CONCEPTS</a:t>
            </a:r>
          </a:p>
        </p:txBody>
      </p:sp>
      <p:sp>
        <p:nvSpPr>
          <p:cNvPr id="5" name="Line 4">
            <a:extLst>
              <a:ext uri="{FF2B5EF4-FFF2-40B4-BE49-F238E27FC236}">
                <a16:creationId xmlns:a16="http://schemas.microsoft.com/office/drawing/2014/main" xmlns="" id="{A8876B75-E668-FD47-9B4D-674230C7E95C}"/>
              </a:ext>
            </a:extLst>
          </p:cNvPr>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 name="Line 4">
            <a:extLst>
              <a:ext uri="{FF2B5EF4-FFF2-40B4-BE49-F238E27FC236}">
                <a16:creationId xmlns:a16="http://schemas.microsoft.com/office/drawing/2014/main" xmlns="" id="{58AD2CF0-88FD-CA47-BB13-2228D8B6F68F}"/>
              </a:ext>
            </a:extLst>
          </p:cNvPr>
          <p:cNvSpPr>
            <a:spLocks noChangeShapeType="1"/>
          </p:cNvSpPr>
          <p:nvPr/>
        </p:nvSpPr>
        <p:spPr bwMode="auto">
          <a:xfrm>
            <a:off x="2647950" y="3876522"/>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9311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lide(from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solidFill>
                  <a:schemeClr val="folHlink"/>
                </a:solidFill>
              </a:rPr>
              <a:t>Perfect Full Competition Market Assumption</a:t>
            </a:r>
            <a:endParaRPr lang="tr-TR" altLang="tr-TR" b="1" dirty="0">
              <a:solidFill>
                <a:schemeClr val="folHlink"/>
              </a:solidFill>
            </a:endParaRPr>
          </a:p>
        </p:txBody>
      </p:sp>
      <p:sp>
        <p:nvSpPr>
          <p:cNvPr id="44035" name="Text Box 3"/>
          <p:cNvSpPr txBox="1">
            <a:spLocks noChangeArrowheads="1"/>
          </p:cNvSpPr>
          <p:nvPr/>
        </p:nvSpPr>
        <p:spPr bwMode="auto">
          <a:xfrm>
            <a:off x="1524000" y="1492250"/>
            <a:ext cx="914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According to this assumption, it is accepted that perfect competition conditions are realized perfectly both in the economic goods and services market and in the production factors market.</a:t>
            </a:r>
            <a:endParaRPr lang="tr-TR" altLang="tr-TR" dirty="0"/>
          </a:p>
        </p:txBody>
      </p:sp>
      <p:sp>
        <p:nvSpPr>
          <p:cNvPr id="44036" name="Text Box 4"/>
          <p:cNvSpPr txBox="1">
            <a:spLocks noChangeArrowheads="1"/>
          </p:cNvSpPr>
          <p:nvPr/>
        </p:nvSpPr>
        <p:spPr bwMode="auto">
          <a:xfrm>
            <a:off x="1524000" y="2520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However, in particular, monopoly, oligopoly, </a:t>
            </a:r>
            <a:r>
              <a:rPr lang="en" altLang="tr-TR" dirty="0" err="1"/>
              <a:t>oligopsone</a:t>
            </a:r>
            <a:r>
              <a:rPr lang="en" altLang="tr-TR" dirty="0"/>
              <a:t> etc. this assumption is not accepted in the examination of the issues related to incomplete competition markets.</a:t>
            </a:r>
            <a:endParaRPr lang="tr-TR" altLang="tr-TR" dirty="0"/>
          </a:p>
        </p:txBody>
      </p:sp>
      <p:sp>
        <p:nvSpPr>
          <p:cNvPr id="44037" name="Text Box 5"/>
          <p:cNvSpPr txBox="1">
            <a:spLocks noChangeArrowheads="1"/>
          </p:cNvSpPr>
          <p:nvPr/>
        </p:nvSpPr>
        <p:spPr bwMode="auto">
          <a:xfrm>
            <a:off x="1524000" y="3422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b="1" dirty="0">
                <a:solidFill>
                  <a:schemeClr val="folHlink"/>
                </a:solidFill>
              </a:rPr>
              <a:t>Assuming the Constant Return of the Scale</a:t>
            </a:r>
            <a:endParaRPr lang="tr-TR" altLang="tr-TR" b="1" dirty="0">
              <a:solidFill>
                <a:schemeClr val="folHlink"/>
              </a:solidFill>
            </a:endParaRPr>
          </a:p>
        </p:txBody>
      </p:sp>
      <p:sp>
        <p:nvSpPr>
          <p:cNvPr id="44038" name="Text Box 6"/>
          <p:cNvSpPr txBox="1">
            <a:spLocks noChangeArrowheads="1"/>
          </p:cNvSpPr>
          <p:nvPr/>
        </p:nvSpPr>
        <p:spPr bwMode="auto">
          <a:xfrm>
            <a:off x="1524000" y="3917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In the examination of production-related issues, it is assumed that enlarging or reducing the production scale will not affect production performance.</a:t>
            </a:r>
            <a:endParaRPr lang="tr-TR" altLang="tr-TR" dirty="0"/>
          </a:p>
        </p:txBody>
      </p:sp>
      <p:sp>
        <p:nvSpPr>
          <p:cNvPr id="44039" name="Text Box 7"/>
          <p:cNvSpPr txBox="1">
            <a:spLocks noChangeArrowheads="1"/>
          </p:cNvSpPr>
          <p:nvPr/>
        </p:nvSpPr>
        <p:spPr bwMode="auto">
          <a:xfrm>
            <a:off x="1524000" y="4819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Accordingly, the higher the production scale, the higher the amount of production.</a:t>
            </a:r>
            <a:endParaRPr lang="tr-TR" altLang="tr-TR" dirty="0"/>
          </a:p>
        </p:txBody>
      </p:sp>
      <p:sp>
        <p:nvSpPr>
          <p:cNvPr id="44040" name="Text Box 8"/>
          <p:cNvSpPr txBox="1">
            <a:spLocks noChangeArrowheads="1"/>
          </p:cNvSpPr>
          <p:nvPr/>
        </p:nvSpPr>
        <p:spPr bwMode="auto">
          <a:xfrm>
            <a:off x="1524000" y="54451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dirty="0" err="1">
                <a:solidFill>
                  <a:schemeClr val="folHlink"/>
                </a:solidFill>
              </a:rPr>
              <a:t>Assumption</a:t>
            </a:r>
            <a:r>
              <a:rPr lang="tr-TR" altLang="tr-TR" b="1" dirty="0">
                <a:solidFill>
                  <a:schemeClr val="folHlink"/>
                </a:solidFill>
              </a:rPr>
              <a:t> of No Money </a:t>
            </a:r>
            <a:r>
              <a:rPr lang="tr-TR" altLang="tr-TR" b="1" dirty="0" err="1">
                <a:solidFill>
                  <a:schemeClr val="folHlink"/>
                </a:solidFill>
              </a:rPr>
              <a:t>Utilization</a:t>
            </a:r>
            <a:endParaRPr lang="tr-TR" altLang="tr-TR" b="1" dirty="0">
              <a:solidFill>
                <a:schemeClr val="folHlink"/>
              </a:solidFill>
            </a:endParaRPr>
          </a:p>
        </p:txBody>
      </p:sp>
      <p:sp>
        <p:nvSpPr>
          <p:cNvPr id="44041" name="Text Box 9"/>
          <p:cNvSpPr txBox="1">
            <a:spLocks noChangeArrowheads="1"/>
          </p:cNvSpPr>
          <p:nvPr/>
        </p:nvSpPr>
        <p:spPr bwMode="auto">
          <a:xfrm>
            <a:off x="1524000" y="59420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When researching microeconomics issues, it is sometimes assumed that money is not used to avoid problems arising from the use of money in economic life.</a:t>
            </a:r>
            <a:endParaRPr lang="tr-TR" altLang="tr-TR" dirty="0"/>
          </a:p>
        </p:txBody>
      </p:sp>
      <p:sp>
        <p:nvSpPr>
          <p:cNvPr id="44042" name="Line 10"/>
          <p:cNvSpPr>
            <a:spLocks noChangeShapeType="1"/>
          </p:cNvSpPr>
          <p:nvPr/>
        </p:nvSpPr>
        <p:spPr bwMode="auto">
          <a:xfrm>
            <a:off x="1524000" y="2392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3" name="Line 11"/>
          <p:cNvSpPr>
            <a:spLocks noChangeShapeType="1"/>
          </p:cNvSpPr>
          <p:nvPr/>
        </p:nvSpPr>
        <p:spPr bwMode="auto">
          <a:xfrm>
            <a:off x="1524000" y="32924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4" name="Line 12"/>
          <p:cNvSpPr>
            <a:spLocks noChangeShapeType="1"/>
          </p:cNvSpPr>
          <p:nvPr/>
        </p:nvSpPr>
        <p:spPr bwMode="auto">
          <a:xfrm>
            <a:off x="1524000" y="46894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5" name="Line 13"/>
          <p:cNvSpPr>
            <a:spLocks noChangeShapeType="1"/>
          </p:cNvSpPr>
          <p:nvPr/>
        </p:nvSpPr>
        <p:spPr bwMode="auto">
          <a:xfrm>
            <a:off x="1524000" y="53149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568336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slide(fromTop)">
                                      <p:cBhvr>
                                        <p:cTn id="7" dur="5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44035"/>
                                        </p:tgtEl>
                                        <p:attrNameLst>
                                          <p:attrName>style.visibility</p:attrName>
                                        </p:attrNameLst>
                                      </p:cBhvr>
                                      <p:to>
                                        <p:strVal val="visible"/>
                                      </p:to>
                                    </p:set>
                                    <p:animEffect transition="in" filter="slide(fromTop)">
                                      <p:cBhvr>
                                        <p:cTn id="12" dur="500"/>
                                        <p:tgtEl>
                                          <p:spTgt spid="4403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44042"/>
                                        </p:tgtEl>
                                        <p:attrNameLst>
                                          <p:attrName>style.visibility</p:attrName>
                                        </p:attrNameLst>
                                      </p:cBhvr>
                                      <p:to>
                                        <p:strVal val="visible"/>
                                      </p:to>
                                    </p:set>
                                    <p:animEffect transition="in" filter="slide(fromLeft)">
                                      <p:cBhvr>
                                        <p:cTn id="16" dur="500"/>
                                        <p:tgtEl>
                                          <p:spTgt spid="440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44036"/>
                                        </p:tgtEl>
                                        <p:attrNameLst>
                                          <p:attrName>style.visibility</p:attrName>
                                        </p:attrNameLst>
                                      </p:cBhvr>
                                      <p:to>
                                        <p:strVal val="visible"/>
                                      </p:to>
                                    </p:set>
                                    <p:animEffect transition="in" filter="slide(fromTop)">
                                      <p:cBhvr>
                                        <p:cTn id="21" dur="500"/>
                                        <p:tgtEl>
                                          <p:spTgt spid="4403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44043"/>
                                        </p:tgtEl>
                                        <p:attrNameLst>
                                          <p:attrName>style.visibility</p:attrName>
                                        </p:attrNameLst>
                                      </p:cBhvr>
                                      <p:to>
                                        <p:strVal val="visible"/>
                                      </p:to>
                                    </p:set>
                                    <p:animEffect transition="in" filter="slide(fromLeft)">
                                      <p:cBhvr>
                                        <p:cTn id="25" dur="500"/>
                                        <p:tgtEl>
                                          <p:spTgt spid="440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44037"/>
                                        </p:tgtEl>
                                        <p:attrNameLst>
                                          <p:attrName>style.visibility</p:attrName>
                                        </p:attrNameLst>
                                      </p:cBhvr>
                                      <p:to>
                                        <p:strVal val="visible"/>
                                      </p:to>
                                    </p:set>
                                    <p:animEffect transition="in" filter="slide(fromTop)">
                                      <p:cBhvr>
                                        <p:cTn id="30" dur="500"/>
                                        <p:tgtEl>
                                          <p:spTgt spid="440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44038"/>
                                        </p:tgtEl>
                                        <p:attrNameLst>
                                          <p:attrName>style.visibility</p:attrName>
                                        </p:attrNameLst>
                                      </p:cBhvr>
                                      <p:to>
                                        <p:strVal val="visible"/>
                                      </p:to>
                                    </p:set>
                                    <p:animEffect transition="in" filter="slide(fromTop)">
                                      <p:cBhvr>
                                        <p:cTn id="35" dur="500"/>
                                        <p:tgtEl>
                                          <p:spTgt spid="44038"/>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44044"/>
                                        </p:tgtEl>
                                        <p:attrNameLst>
                                          <p:attrName>style.visibility</p:attrName>
                                        </p:attrNameLst>
                                      </p:cBhvr>
                                      <p:to>
                                        <p:strVal val="visible"/>
                                      </p:to>
                                    </p:set>
                                    <p:animEffect transition="in" filter="slide(fromLeft)">
                                      <p:cBhvr>
                                        <p:cTn id="39" dur="500"/>
                                        <p:tgtEl>
                                          <p:spTgt spid="4404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44039"/>
                                        </p:tgtEl>
                                        <p:attrNameLst>
                                          <p:attrName>style.visibility</p:attrName>
                                        </p:attrNameLst>
                                      </p:cBhvr>
                                      <p:to>
                                        <p:strVal val="visible"/>
                                      </p:to>
                                    </p:set>
                                    <p:animEffect transition="in" filter="slide(fromTop)">
                                      <p:cBhvr>
                                        <p:cTn id="44" dur="500"/>
                                        <p:tgtEl>
                                          <p:spTgt spid="44039"/>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44045"/>
                                        </p:tgtEl>
                                        <p:attrNameLst>
                                          <p:attrName>style.visibility</p:attrName>
                                        </p:attrNameLst>
                                      </p:cBhvr>
                                      <p:to>
                                        <p:strVal val="visible"/>
                                      </p:to>
                                    </p:set>
                                    <p:animEffect transition="in" filter="slide(fromLeft)">
                                      <p:cBhvr>
                                        <p:cTn id="48" dur="500"/>
                                        <p:tgtEl>
                                          <p:spTgt spid="4404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44040"/>
                                        </p:tgtEl>
                                        <p:attrNameLst>
                                          <p:attrName>style.visibility</p:attrName>
                                        </p:attrNameLst>
                                      </p:cBhvr>
                                      <p:to>
                                        <p:strVal val="visible"/>
                                      </p:to>
                                    </p:set>
                                    <p:animEffect transition="in" filter="slide(fromTop)">
                                      <p:cBhvr>
                                        <p:cTn id="53" dur="500"/>
                                        <p:tgtEl>
                                          <p:spTgt spid="4404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44041"/>
                                        </p:tgtEl>
                                        <p:attrNameLst>
                                          <p:attrName>style.visibility</p:attrName>
                                        </p:attrNameLst>
                                      </p:cBhvr>
                                      <p:to>
                                        <p:strVal val="visible"/>
                                      </p:to>
                                    </p:set>
                                    <p:animEffect transition="in" filter="slide(fromTop)">
                                      <p:cBhvr>
                                        <p:cTn id="58" dur="500"/>
                                        <p:tgtEl>
                                          <p:spTgt spid="44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p:bldP spid="44036" grpId="0" autoUpdateAnimBg="0"/>
      <p:bldP spid="44037" grpId="0" autoUpdateAnimBg="0"/>
      <p:bldP spid="44038" grpId="0" autoUpdateAnimBg="0"/>
      <p:bldP spid="44039" grpId="0" autoUpdateAnimBg="0"/>
      <p:bldP spid="44040" grpId="0" autoUpdateAnimBg="0"/>
      <p:bldP spid="44041" grpId="0" autoUpdateAnimBg="0"/>
      <p:bldP spid="44042" grpId="0" animBg="1"/>
      <p:bldP spid="44043" grpId="0" animBg="1"/>
      <p:bldP spid="44044" grpId="0" animBg="1"/>
      <p:bldP spid="440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468563" y="2141539"/>
            <a:ext cx="7129462" cy="2585323"/>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 altLang="tr-TR" sz="5400" dirty="0">
                <a:latin typeface="Verdana" panose="020B0604030504040204" pitchFamily="34" charset="0"/>
              </a:rPr>
              <a:t>EMPLOYMENT AND ITS PLACE IN ECONOMIC LIFE</a:t>
            </a:r>
            <a:endParaRPr lang="tr-TR" altLang="tr-TR" sz="5400" dirty="0">
              <a:latin typeface="Verdana" panose="020B0604030504040204" pitchFamily="34" charset="0"/>
            </a:endParaRPr>
          </a:p>
        </p:txBody>
      </p:sp>
      <p:sp>
        <p:nvSpPr>
          <p:cNvPr id="45060" name="Line 4"/>
          <p:cNvSpPr>
            <a:spLocks noChangeShapeType="1"/>
          </p:cNvSpPr>
          <p:nvPr/>
        </p:nvSpPr>
        <p:spPr bwMode="auto">
          <a:xfrm>
            <a:off x="2647950" y="20605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5061" name="Line 5"/>
          <p:cNvSpPr>
            <a:spLocks noChangeShapeType="1"/>
          </p:cNvSpPr>
          <p:nvPr/>
        </p:nvSpPr>
        <p:spPr bwMode="auto">
          <a:xfrm>
            <a:off x="2649538" y="4751388"/>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64081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500" fill="hold"/>
                                        <p:tgtEl>
                                          <p:spTgt spid="45058"/>
                                        </p:tgtEl>
                                        <p:attrNameLst>
                                          <p:attrName>ppt_w</p:attrName>
                                        </p:attrNameLst>
                                      </p:cBhvr>
                                      <p:tavLst>
                                        <p:tav tm="0">
                                          <p:val>
                                            <p:fltVal val="0"/>
                                          </p:val>
                                        </p:tav>
                                        <p:tav tm="100000">
                                          <p:val>
                                            <p:strVal val="#ppt_w"/>
                                          </p:val>
                                        </p:tav>
                                      </p:tavLst>
                                    </p:anim>
                                    <p:anim calcmode="lin" valueType="num">
                                      <p:cBhvr>
                                        <p:cTn id="8" dur="500" fill="hold"/>
                                        <p:tgtEl>
                                          <p:spTgt spid="4505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slide(fromLeft)">
                                      <p:cBhvr>
                                        <p:cTn id="12" dur="500"/>
                                        <p:tgtEl>
                                          <p:spTgt spid="45060"/>
                                        </p:tgtEl>
                                      </p:cBhvr>
                                    </p:animEffect>
                                  </p:childTnLst>
                                </p:cTn>
                              </p:par>
                            </p:childTnLst>
                          </p:cTn>
                        </p:par>
                        <p:par>
                          <p:cTn id="13" fill="hold" nodeType="afterGroup">
                            <p:stCondLst>
                              <p:cond delay="1000"/>
                            </p:stCondLst>
                            <p:childTnLst>
                              <p:par>
                                <p:cTn id="14" presetID="12" presetClass="entr" presetSubtype="2" fill="hold" grpId="0" nodeType="afterEffect">
                                  <p:stCondLst>
                                    <p:cond delay="0"/>
                                  </p:stCondLst>
                                  <p:childTnLst>
                                    <p:set>
                                      <p:cBhvr>
                                        <p:cTn id="15" dur="1" fill="hold">
                                          <p:stCondLst>
                                            <p:cond delay="0"/>
                                          </p:stCondLst>
                                        </p:cTn>
                                        <p:tgtEl>
                                          <p:spTgt spid="45061"/>
                                        </p:tgtEl>
                                        <p:attrNameLst>
                                          <p:attrName>style.visibility</p:attrName>
                                        </p:attrNameLst>
                                      </p:cBhvr>
                                      <p:to>
                                        <p:strVal val="visible"/>
                                      </p:to>
                                    </p:set>
                                    <p:animEffect transition="in" filter="slide(fromRight)">
                                      <p:cBhvr>
                                        <p:cTn id="16"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60" grpId="0" animBg="1"/>
      <p:bldP spid="4506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524000" y="1052513"/>
            <a:ext cx="7236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u="sng" dirty="0">
                <a:solidFill>
                  <a:schemeClr val="hlink"/>
                </a:solidFill>
              </a:rPr>
              <a:t>Employment, Definition, Scope and Place in the Economy</a:t>
            </a:r>
            <a:endParaRPr lang="tr-TR" altLang="tr-TR" b="1" u="sng" dirty="0">
              <a:solidFill>
                <a:schemeClr val="hlink"/>
              </a:solidFill>
            </a:endParaRPr>
          </a:p>
        </p:txBody>
      </p:sp>
      <p:sp>
        <p:nvSpPr>
          <p:cNvPr id="28675" name="Text Box 3"/>
          <p:cNvSpPr txBox="1">
            <a:spLocks noChangeArrowheads="1"/>
          </p:cNvSpPr>
          <p:nvPr/>
        </p:nvSpPr>
        <p:spPr bwMode="auto">
          <a:xfrm>
            <a:off x="1524000" y="134053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Whether an economy is developing adequately is measured first of all by whether it can provide jobs to anyone who wants to work at the current wage level.</a:t>
            </a:r>
            <a:endParaRPr lang="tr-TR" altLang="tr-TR" dirty="0"/>
          </a:p>
        </p:txBody>
      </p:sp>
      <p:sp>
        <p:nvSpPr>
          <p:cNvPr id="28676" name="Text Box 4"/>
          <p:cNvSpPr txBox="1">
            <a:spLocks noChangeArrowheads="1"/>
          </p:cNvSpPr>
          <p:nvPr/>
        </p:nvSpPr>
        <p:spPr bwMode="auto">
          <a:xfrm>
            <a:off x="1524000" y="1961713"/>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Not being able to provide jobs to anyone who wants to work is a major shortcoming for a national economy.</a:t>
            </a:r>
            <a:endParaRPr lang="tr-TR" altLang="tr-TR" dirty="0"/>
          </a:p>
        </p:txBody>
      </p:sp>
      <p:sp>
        <p:nvSpPr>
          <p:cNvPr id="28677" name="Text Box 5"/>
          <p:cNvSpPr txBox="1">
            <a:spLocks noChangeArrowheads="1"/>
          </p:cNvSpPr>
          <p:nvPr/>
        </p:nvSpPr>
        <p:spPr bwMode="auto">
          <a:xfrm>
            <a:off x="1524000" y="2521752"/>
            <a:ext cx="914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Employment of persons who are willing and capable of working and are in the economically </a:t>
            </a:r>
            <a:r>
              <a:rPr lang="en" altLang="tr-TR" b="1" dirty="0"/>
              <a:t>active population group </a:t>
            </a:r>
            <a:r>
              <a:rPr lang="en" altLang="tr-TR" dirty="0"/>
              <a:t>between the ages of 15-64 is called </a:t>
            </a:r>
            <a:r>
              <a:rPr lang="en" altLang="tr-TR" b="1" dirty="0"/>
              <a:t>employment</a:t>
            </a:r>
            <a:r>
              <a:rPr lang="en" altLang="tr-TR" dirty="0"/>
              <a:t> at the current wage level.</a:t>
            </a:r>
            <a:endParaRPr lang="tr-TR" altLang="tr-TR" dirty="0"/>
          </a:p>
        </p:txBody>
      </p:sp>
      <p:sp>
        <p:nvSpPr>
          <p:cNvPr id="28678" name="Text Box 6"/>
          <p:cNvSpPr txBox="1">
            <a:spLocks noChangeArrowheads="1"/>
          </p:cNvSpPr>
          <p:nvPr/>
        </p:nvSpPr>
        <p:spPr bwMode="auto">
          <a:xfrm>
            <a:off x="1524000" y="3445083"/>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At the current wage level, it is the </a:t>
            </a:r>
            <a:r>
              <a:rPr lang="en" altLang="tr-TR" b="1" dirty="0"/>
              <a:t>full employment</a:t>
            </a:r>
            <a:r>
              <a:rPr lang="en" altLang="tr-TR" dirty="0"/>
              <a:t> level that everyone can find work for.</a:t>
            </a:r>
            <a:endParaRPr lang="tr-TR" altLang="tr-TR" dirty="0"/>
          </a:p>
        </p:txBody>
      </p:sp>
      <p:sp>
        <p:nvSpPr>
          <p:cNvPr id="28679" name="Text Box 7"/>
          <p:cNvSpPr txBox="1">
            <a:spLocks noChangeArrowheads="1"/>
          </p:cNvSpPr>
          <p:nvPr/>
        </p:nvSpPr>
        <p:spPr bwMode="auto">
          <a:xfrm>
            <a:off x="1524000" y="3989389"/>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real life, such a situation is like form of finding a workplace more (or just as much) than the job seekers.</a:t>
            </a:r>
            <a:endParaRPr lang="tr-TR" altLang="tr-TR" dirty="0"/>
          </a:p>
        </p:txBody>
      </p:sp>
      <p:sp>
        <p:nvSpPr>
          <p:cNvPr id="28680" name="Text Box 8"/>
          <p:cNvSpPr txBox="1">
            <a:spLocks noChangeArrowheads="1"/>
          </p:cNvSpPr>
          <p:nvPr/>
        </p:nvSpPr>
        <p:spPr bwMode="auto">
          <a:xfrm>
            <a:off x="1524000" y="46926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solidFill>
                  <a:srgbClr val="FF0000"/>
                </a:solidFill>
              </a:rPr>
              <a:t>The level of employment</a:t>
            </a:r>
            <a:r>
              <a:rPr lang="en" altLang="tr-TR" b="1" dirty="0">
                <a:solidFill>
                  <a:schemeClr val="hlink"/>
                </a:solidFill>
              </a:rPr>
              <a:t>, </a:t>
            </a:r>
            <a:r>
              <a:rPr lang="en" altLang="tr-TR" dirty="0"/>
              <a:t>or the volume of work that has the same meaning, is the sum of </a:t>
            </a:r>
            <a:r>
              <a:rPr lang="en" altLang="tr-TR" b="1" dirty="0">
                <a:solidFill>
                  <a:srgbClr val="FF0000"/>
                </a:solidFill>
              </a:rPr>
              <a:t>simple business hours </a:t>
            </a:r>
            <a:r>
              <a:rPr lang="en" altLang="tr-TR" dirty="0"/>
              <a:t>in a country in a given period.</a:t>
            </a:r>
            <a:endParaRPr lang="tr-TR" altLang="tr-TR" dirty="0"/>
          </a:p>
        </p:txBody>
      </p:sp>
      <p:sp>
        <p:nvSpPr>
          <p:cNvPr id="28681" name="Text Box 9"/>
          <p:cNvSpPr txBox="1">
            <a:spLocks noChangeArrowheads="1"/>
          </p:cNvSpPr>
          <p:nvPr/>
        </p:nvSpPr>
        <p:spPr bwMode="auto">
          <a:xfrm>
            <a:off x="1524000" y="53959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There is a direct and close relationship between employment level and national income. In other words, as employment level increases, so does real national income.</a:t>
            </a:r>
            <a:endParaRPr lang="tr-TR" altLang="tr-TR" dirty="0"/>
          </a:p>
        </p:txBody>
      </p:sp>
      <p:sp>
        <p:nvSpPr>
          <p:cNvPr id="28682" name="Text Box 10"/>
          <p:cNvSpPr txBox="1">
            <a:spLocks noChangeArrowheads="1"/>
          </p:cNvSpPr>
          <p:nvPr/>
        </p:nvSpPr>
        <p:spPr bwMode="auto">
          <a:xfrm>
            <a:off x="1524000" y="610076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However, changes in the employment level do not have the same effect on real national income. The reason for this is the </a:t>
            </a:r>
            <a:r>
              <a:rPr lang="en" altLang="tr-TR" b="1" dirty="0">
                <a:solidFill>
                  <a:srgbClr val="FF0000"/>
                </a:solidFill>
              </a:rPr>
              <a:t>law of </a:t>
            </a:r>
            <a:r>
              <a:rPr lang="tr-TR" altLang="tr-TR" b="1" dirty="0" err="1" smtClean="0">
                <a:solidFill>
                  <a:srgbClr val="FF0000"/>
                </a:solidFill>
              </a:rPr>
              <a:t>diminishing</a:t>
            </a:r>
            <a:r>
              <a:rPr lang="tr-TR" altLang="tr-TR" b="1" dirty="0" smtClean="0">
                <a:solidFill>
                  <a:srgbClr val="FF0000"/>
                </a:solidFill>
              </a:rPr>
              <a:t> </a:t>
            </a:r>
            <a:r>
              <a:rPr lang="tr-TR" altLang="tr-TR" b="1" dirty="0" err="1" smtClean="0">
                <a:solidFill>
                  <a:srgbClr val="FF0000"/>
                </a:solidFill>
              </a:rPr>
              <a:t>returns</a:t>
            </a:r>
            <a:r>
              <a:rPr lang="en" altLang="tr-TR" b="1" dirty="0" smtClean="0">
                <a:solidFill>
                  <a:srgbClr val="FF0000"/>
                </a:solidFill>
              </a:rPr>
              <a:t>.</a:t>
            </a:r>
            <a:endParaRPr lang="tr-TR" altLang="tr-TR" b="1" dirty="0">
              <a:solidFill>
                <a:srgbClr val="FF0000"/>
              </a:solidFill>
            </a:endParaRPr>
          </a:p>
        </p:txBody>
      </p:sp>
      <p:sp>
        <p:nvSpPr>
          <p:cNvPr id="28683" name="Line 11"/>
          <p:cNvSpPr>
            <a:spLocks noChangeShapeType="1"/>
          </p:cNvSpPr>
          <p:nvPr/>
        </p:nvSpPr>
        <p:spPr bwMode="auto">
          <a:xfrm>
            <a:off x="1524000" y="198188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4" name="Line 12"/>
          <p:cNvSpPr>
            <a:spLocks noChangeShapeType="1"/>
          </p:cNvSpPr>
          <p:nvPr/>
        </p:nvSpPr>
        <p:spPr bwMode="auto">
          <a:xfrm>
            <a:off x="1524000" y="2598781"/>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5" name="Line 13"/>
          <p:cNvSpPr>
            <a:spLocks noChangeShapeType="1"/>
          </p:cNvSpPr>
          <p:nvPr/>
        </p:nvSpPr>
        <p:spPr bwMode="auto">
          <a:xfrm>
            <a:off x="1524000" y="34290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6" name="Line 14"/>
          <p:cNvSpPr>
            <a:spLocks noChangeShapeType="1"/>
          </p:cNvSpPr>
          <p:nvPr/>
        </p:nvSpPr>
        <p:spPr bwMode="auto">
          <a:xfrm>
            <a:off x="1524000" y="4051509"/>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7" name="Line 15"/>
          <p:cNvSpPr>
            <a:spLocks noChangeShapeType="1"/>
          </p:cNvSpPr>
          <p:nvPr/>
        </p:nvSpPr>
        <p:spPr bwMode="auto">
          <a:xfrm>
            <a:off x="1524000" y="4662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8" name="Line 16"/>
          <p:cNvSpPr>
            <a:spLocks noChangeShapeType="1"/>
          </p:cNvSpPr>
          <p:nvPr/>
        </p:nvSpPr>
        <p:spPr bwMode="auto">
          <a:xfrm>
            <a:off x="1524000" y="53657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9" name="Line 17"/>
          <p:cNvSpPr>
            <a:spLocks noChangeShapeType="1"/>
          </p:cNvSpPr>
          <p:nvPr/>
        </p:nvSpPr>
        <p:spPr bwMode="auto">
          <a:xfrm>
            <a:off x="1524000" y="6069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782201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slide(fromTop)">
                                      <p:cBhvr>
                                        <p:cTn id="7" dur="5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8675"/>
                                        </p:tgtEl>
                                        <p:attrNameLst>
                                          <p:attrName>style.visibility</p:attrName>
                                        </p:attrNameLst>
                                      </p:cBhvr>
                                      <p:to>
                                        <p:strVal val="visible"/>
                                      </p:to>
                                    </p:set>
                                    <p:animEffect transition="in" filter="slide(fromTop)">
                                      <p:cBhvr>
                                        <p:cTn id="12" dur="500"/>
                                        <p:tgtEl>
                                          <p:spTgt spid="2867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8683"/>
                                        </p:tgtEl>
                                        <p:attrNameLst>
                                          <p:attrName>style.visibility</p:attrName>
                                        </p:attrNameLst>
                                      </p:cBhvr>
                                      <p:to>
                                        <p:strVal val="visible"/>
                                      </p:to>
                                    </p:set>
                                    <p:animEffect transition="in" filter="slide(fromLeft)">
                                      <p:cBhvr>
                                        <p:cTn id="16" dur="500"/>
                                        <p:tgtEl>
                                          <p:spTgt spid="2868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8676"/>
                                        </p:tgtEl>
                                        <p:attrNameLst>
                                          <p:attrName>style.visibility</p:attrName>
                                        </p:attrNameLst>
                                      </p:cBhvr>
                                      <p:to>
                                        <p:strVal val="visible"/>
                                      </p:to>
                                    </p:set>
                                    <p:animEffect transition="in" filter="slide(fromTop)">
                                      <p:cBhvr>
                                        <p:cTn id="21" dur="500"/>
                                        <p:tgtEl>
                                          <p:spTgt spid="2867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8684"/>
                                        </p:tgtEl>
                                        <p:attrNameLst>
                                          <p:attrName>style.visibility</p:attrName>
                                        </p:attrNameLst>
                                      </p:cBhvr>
                                      <p:to>
                                        <p:strVal val="visible"/>
                                      </p:to>
                                    </p:set>
                                    <p:animEffect transition="in" filter="slide(fromLeft)">
                                      <p:cBhvr>
                                        <p:cTn id="25" dur="500"/>
                                        <p:tgtEl>
                                          <p:spTgt spid="2868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8677"/>
                                        </p:tgtEl>
                                        <p:attrNameLst>
                                          <p:attrName>style.visibility</p:attrName>
                                        </p:attrNameLst>
                                      </p:cBhvr>
                                      <p:to>
                                        <p:strVal val="visible"/>
                                      </p:to>
                                    </p:set>
                                    <p:animEffect transition="in" filter="slide(fromTop)">
                                      <p:cBhvr>
                                        <p:cTn id="30" dur="500"/>
                                        <p:tgtEl>
                                          <p:spTgt spid="2867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28685"/>
                                        </p:tgtEl>
                                        <p:attrNameLst>
                                          <p:attrName>style.visibility</p:attrName>
                                        </p:attrNameLst>
                                      </p:cBhvr>
                                      <p:to>
                                        <p:strVal val="visible"/>
                                      </p:to>
                                    </p:set>
                                    <p:animEffect transition="in" filter="slide(fromLeft)">
                                      <p:cBhvr>
                                        <p:cTn id="34" dur="500"/>
                                        <p:tgtEl>
                                          <p:spTgt spid="2868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8678"/>
                                        </p:tgtEl>
                                        <p:attrNameLst>
                                          <p:attrName>style.visibility</p:attrName>
                                        </p:attrNameLst>
                                      </p:cBhvr>
                                      <p:to>
                                        <p:strVal val="visible"/>
                                      </p:to>
                                    </p:set>
                                    <p:animEffect transition="in" filter="slide(fromTop)">
                                      <p:cBhvr>
                                        <p:cTn id="39" dur="500"/>
                                        <p:tgtEl>
                                          <p:spTgt spid="2867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28686"/>
                                        </p:tgtEl>
                                        <p:attrNameLst>
                                          <p:attrName>style.visibility</p:attrName>
                                        </p:attrNameLst>
                                      </p:cBhvr>
                                      <p:to>
                                        <p:strVal val="visible"/>
                                      </p:to>
                                    </p:set>
                                    <p:animEffect transition="in" filter="slide(fromLeft)">
                                      <p:cBhvr>
                                        <p:cTn id="43" dur="500"/>
                                        <p:tgtEl>
                                          <p:spTgt spid="2868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28679"/>
                                        </p:tgtEl>
                                        <p:attrNameLst>
                                          <p:attrName>style.visibility</p:attrName>
                                        </p:attrNameLst>
                                      </p:cBhvr>
                                      <p:to>
                                        <p:strVal val="visible"/>
                                      </p:to>
                                    </p:set>
                                    <p:animEffect transition="in" filter="slide(fromTop)">
                                      <p:cBhvr>
                                        <p:cTn id="48" dur="500"/>
                                        <p:tgtEl>
                                          <p:spTgt spid="2867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28687"/>
                                        </p:tgtEl>
                                        <p:attrNameLst>
                                          <p:attrName>style.visibility</p:attrName>
                                        </p:attrNameLst>
                                      </p:cBhvr>
                                      <p:to>
                                        <p:strVal val="visible"/>
                                      </p:to>
                                    </p:set>
                                    <p:animEffect transition="in" filter="slide(fromLeft)">
                                      <p:cBhvr>
                                        <p:cTn id="52" dur="500"/>
                                        <p:tgtEl>
                                          <p:spTgt spid="2868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28680"/>
                                        </p:tgtEl>
                                        <p:attrNameLst>
                                          <p:attrName>style.visibility</p:attrName>
                                        </p:attrNameLst>
                                      </p:cBhvr>
                                      <p:to>
                                        <p:strVal val="visible"/>
                                      </p:to>
                                    </p:set>
                                    <p:animEffect transition="in" filter="slide(fromTop)">
                                      <p:cBhvr>
                                        <p:cTn id="57" dur="500"/>
                                        <p:tgtEl>
                                          <p:spTgt spid="28680"/>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28688"/>
                                        </p:tgtEl>
                                        <p:attrNameLst>
                                          <p:attrName>style.visibility</p:attrName>
                                        </p:attrNameLst>
                                      </p:cBhvr>
                                      <p:to>
                                        <p:strVal val="visible"/>
                                      </p:to>
                                    </p:set>
                                    <p:animEffect transition="in" filter="slide(fromLeft)">
                                      <p:cBhvr>
                                        <p:cTn id="61" dur="500"/>
                                        <p:tgtEl>
                                          <p:spTgt spid="2868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28681"/>
                                        </p:tgtEl>
                                        <p:attrNameLst>
                                          <p:attrName>style.visibility</p:attrName>
                                        </p:attrNameLst>
                                      </p:cBhvr>
                                      <p:to>
                                        <p:strVal val="visible"/>
                                      </p:to>
                                    </p:set>
                                    <p:animEffect transition="in" filter="slide(fromTop)">
                                      <p:cBhvr>
                                        <p:cTn id="66" dur="500"/>
                                        <p:tgtEl>
                                          <p:spTgt spid="28681"/>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28689"/>
                                        </p:tgtEl>
                                        <p:attrNameLst>
                                          <p:attrName>style.visibility</p:attrName>
                                        </p:attrNameLst>
                                      </p:cBhvr>
                                      <p:to>
                                        <p:strVal val="visible"/>
                                      </p:to>
                                    </p:set>
                                    <p:animEffect transition="in" filter="slide(fromLeft)">
                                      <p:cBhvr>
                                        <p:cTn id="70" dur="500"/>
                                        <p:tgtEl>
                                          <p:spTgt spid="2868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28682"/>
                                        </p:tgtEl>
                                        <p:attrNameLst>
                                          <p:attrName>style.visibility</p:attrName>
                                        </p:attrNameLst>
                                      </p:cBhvr>
                                      <p:to>
                                        <p:strVal val="visible"/>
                                      </p:to>
                                    </p:set>
                                    <p:animEffect transition="in" filter="slide(fromTop)">
                                      <p:cBhvr>
                                        <p:cTn id="75" dur="500"/>
                                        <p:tgtEl>
                                          <p:spTgt spid="28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p:bldP spid="28676" grpId="0"/>
      <p:bldP spid="28677" grpId="0"/>
      <p:bldP spid="28678" grpId="0"/>
      <p:bldP spid="28679" grpId="0"/>
      <p:bldP spid="28680" grpId="0"/>
      <p:bldP spid="28681" grpId="0"/>
      <p:bldP spid="28682" grpId="0"/>
      <p:bldP spid="28683" grpId="0" animBg="1"/>
      <p:bldP spid="28684" grpId="0" animBg="1"/>
      <p:bldP spid="28685" grpId="0" animBg="1"/>
      <p:bldP spid="28686" grpId="0" animBg="1"/>
      <p:bldP spid="28687" grpId="0" animBg="1"/>
      <p:bldP spid="28688" grpId="0" animBg="1"/>
      <p:bldP spid="2868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4" name="Rectangle 10"/>
          <p:cNvSpPr>
            <a:spLocks noChangeArrowheads="1"/>
          </p:cNvSpPr>
          <p:nvPr/>
        </p:nvSpPr>
        <p:spPr bwMode="auto">
          <a:xfrm>
            <a:off x="2784477" y="1196974"/>
            <a:ext cx="6624637" cy="4679950"/>
          </a:xfrm>
          <a:prstGeom prst="rect">
            <a:avLst/>
          </a:prstGeom>
          <a:solidFill>
            <a:srgbClr val="66CCFF"/>
          </a:solidFill>
          <a:ln w="38100">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tr-TR"/>
          </a:p>
        </p:txBody>
      </p:sp>
      <p:sp>
        <p:nvSpPr>
          <p:cNvPr id="41986" name="Line 2"/>
          <p:cNvSpPr>
            <a:spLocks noChangeShapeType="1"/>
          </p:cNvSpPr>
          <p:nvPr/>
        </p:nvSpPr>
        <p:spPr bwMode="auto">
          <a:xfrm rot="10800000">
            <a:off x="4079875" y="2133600"/>
            <a:ext cx="0" cy="29527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1987" name="Line 3"/>
          <p:cNvSpPr>
            <a:spLocks noChangeShapeType="1"/>
          </p:cNvSpPr>
          <p:nvPr/>
        </p:nvSpPr>
        <p:spPr bwMode="auto">
          <a:xfrm>
            <a:off x="4079876" y="5086350"/>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1988" name="Line 4"/>
          <p:cNvSpPr>
            <a:spLocks noChangeShapeType="1"/>
          </p:cNvSpPr>
          <p:nvPr/>
        </p:nvSpPr>
        <p:spPr bwMode="auto">
          <a:xfrm flipV="1">
            <a:off x="4079876" y="3430588"/>
            <a:ext cx="1368425" cy="16557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989" name="Line 5"/>
          <p:cNvSpPr>
            <a:spLocks noChangeShapeType="1"/>
          </p:cNvSpPr>
          <p:nvPr/>
        </p:nvSpPr>
        <p:spPr bwMode="auto">
          <a:xfrm flipV="1">
            <a:off x="5448300" y="2349500"/>
            <a:ext cx="863600" cy="108108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41990" name="Text Box 6"/>
          <p:cNvSpPr txBox="1">
            <a:spLocks noChangeArrowheads="1"/>
          </p:cNvSpPr>
          <p:nvPr/>
        </p:nvSpPr>
        <p:spPr bwMode="auto">
          <a:xfrm>
            <a:off x="6383339" y="5070577"/>
            <a:ext cx="14462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dirty="0" err="1"/>
              <a:t>Employment</a:t>
            </a:r>
            <a:endParaRPr lang="tr-TR" altLang="tr-TR" sz="1400" dirty="0"/>
          </a:p>
        </p:txBody>
      </p:sp>
      <p:sp>
        <p:nvSpPr>
          <p:cNvPr id="41991" name="Text Box 7"/>
          <p:cNvSpPr txBox="1">
            <a:spLocks noChangeArrowheads="1"/>
          </p:cNvSpPr>
          <p:nvPr/>
        </p:nvSpPr>
        <p:spPr bwMode="auto">
          <a:xfrm rot="-5400000">
            <a:off x="2809973" y="2736156"/>
            <a:ext cx="216058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dirty="0"/>
              <a:t>Real </a:t>
            </a:r>
            <a:r>
              <a:rPr lang="tr-TR" altLang="tr-TR" sz="1400" dirty="0" err="1"/>
              <a:t>National</a:t>
            </a:r>
            <a:r>
              <a:rPr lang="tr-TR" altLang="tr-TR" sz="1400" dirty="0"/>
              <a:t> </a:t>
            </a:r>
            <a:r>
              <a:rPr lang="tr-TR" altLang="tr-TR" sz="1400" dirty="0" err="1"/>
              <a:t>Income</a:t>
            </a:r>
            <a:endParaRPr lang="tr-TR" altLang="tr-TR" sz="1400" dirty="0"/>
          </a:p>
        </p:txBody>
      </p:sp>
      <p:sp>
        <p:nvSpPr>
          <p:cNvPr id="41992" name="Freeform 8"/>
          <p:cNvSpPr>
            <a:spLocks/>
          </p:cNvSpPr>
          <p:nvPr/>
        </p:nvSpPr>
        <p:spPr bwMode="auto">
          <a:xfrm>
            <a:off x="5448300" y="2782888"/>
            <a:ext cx="935038" cy="647700"/>
          </a:xfrm>
          <a:custGeom>
            <a:avLst/>
            <a:gdLst>
              <a:gd name="T0" fmla="*/ 0 w 680"/>
              <a:gd name="T1" fmla="*/ 2147483646 h 408"/>
              <a:gd name="T2" fmla="*/ 2147483646 w 680"/>
              <a:gd name="T3" fmla="*/ 2147483646 h 408"/>
              <a:gd name="T4" fmla="*/ 2147483646 w 680"/>
              <a:gd name="T5" fmla="*/ 0 h 408"/>
              <a:gd name="T6" fmla="*/ 0 60000 65536"/>
              <a:gd name="T7" fmla="*/ 0 60000 65536"/>
              <a:gd name="T8" fmla="*/ 0 60000 65536"/>
              <a:gd name="T9" fmla="*/ 0 w 680"/>
              <a:gd name="T10" fmla="*/ 0 h 408"/>
              <a:gd name="T11" fmla="*/ 680 w 680"/>
              <a:gd name="T12" fmla="*/ 408 h 408"/>
            </a:gdLst>
            <a:ahLst/>
            <a:cxnLst>
              <a:cxn ang="T6">
                <a:pos x="T0" y="T1"/>
              </a:cxn>
              <a:cxn ang="T7">
                <a:pos x="T2" y="T3"/>
              </a:cxn>
              <a:cxn ang="T8">
                <a:pos x="T4" y="T5"/>
              </a:cxn>
            </a:cxnLst>
            <a:rect l="T9" t="T10" r="T11" b="T12"/>
            <a:pathLst>
              <a:path w="680" h="408">
                <a:moveTo>
                  <a:pt x="0" y="408"/>
                </a:moveTo>
                <a:cubicBezTo>
                  <a:pt x="102" y="306"/>
                  <a:pt x="204" y="204"/>
                  <a:pt x="317" y="136"/>
                </a:cubicBezTo>
                <a:cubicBezTo>
                  <a:pt x="430" y="68"/>
                  <a:pt x="555" y="34"/>
                  <a:pt x="680" y="0"/>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41993" name="Freeform 9"/>
          <p:cNvSpPr>
            <a:spLocks/>
          </p:cNvSpPr>
          <p:nvPr/>
        </p:nvSpPr>
        <p:spPr bwMode="auto">
          <a:xfrm>
            <a:off x="6383338" y="2697164"/>
            <a:ext cx="1128712" cy="85725"/>
          </a:xfrm>
          <a:custGeom>
            <a:avLst/>
            <a:gdLst>
              <a:gd name="T0" fmla="*/ 0 w 711"/>
              <a:gd name="T1" fmla="*/ 2147483646 h 54"/>
              <a:gd name="T2" fmla="*/ 2147483646 w 711"/>
              <a:gd name="T3" fmla="*/ 2147483646 h 54"/>
              <a:gd name="T4" fmla="*/ 2147483646 w 711"/>
              <a:gd name="T5" fmla="*/ 2147483646 h 54"/>
              <a:gd name="T6" fmla="*/ 2147483646 w 711"/>
              <a:gd name="T7" fmla="*/ 2147483646 h 54"/>
              <a:gd name="T8" fmla="*/ 0 60000 65536"/>
              <a:gd name="T9" fmla="*/ 0 60000 65536"/>
              <a:gd name="T10" fmla="*/ 0 60000 65536"/>
              <a:gd name="T11" fmla="*/ 0 60000 65536"/>
              <a:gd name="T12" fmla="*/ 0 w 711"/>
              <a:gd name="T13" fmla="*/ 0 h 54"/>
              <a:gd name="T14" fmla="*/ 711 w 711"/>
              <a:gd name="T15" fmla="*/ 54 h 54"/>
            </a:gdLst>
            <a:ahLst/>
            <a:cxnLst>
              <a:cxn ang="T8">
                <a:pos x="T0" y="T1"/>
              </a:cxn>
              <a:cxn ang="T9">
                <a:pos x="T2" y="T3"/>
              </a:cxn>
              <a:cxn ang="T10">
                <a:pos x="T4" y="T5"/>
              </a:cxn>
              <a:cxn ang="T11">
                <a:pos x="T6" y="T7"/>
              </a:cxn>
            </a:cxnLst>
            <a:rect l="T12" t="T13" r="T14" b="T15"/>
            <a:pathLst>
              <a:path w="711" h="54">
                <a:moveTo>
                  <a:pt x="0" y="54"/>
                </a:moveTo>
                <a:cubicBezTo>
                  <a:pt x="60" y="35"/>
                  <a:pt x="121" y="16"/>
                  <a:pt x="227" y="8"/>
                </a:cubicBezTo>
                <a:cubicBezTo>
                  <a:pt x="333" y="0"/>
                  <a:pt x="559" y="8"/>
                  <a:pt x="635" y="8"/>
                </a:cubicBezTo>
                <a:cubicBezTo>
                  <a:pt x="711" y="8"/>
                  <a:pt x="696" y="8"/>
                  <a:pt x="681" y="8"/>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2" name="Group 17"/>
          <p:cNvGrpSpPr>
            <a:grpSpLocks/>
          </p:cNvGrpSpPr>
          <p:nvPr/>
        </p:nvGrpSpPr>
        <p:grpSpPr bwMode="auto">
          <a:xfrm>
            <a:off x="1524000" y="5516564"/>
            <a:ext cx="3416300" cy="377825"/>
            <a:chOff x="0" y="3430"/>
            <a:chExt cx="2152" cy="238"/>
          </a:xfrm>
        </p:grpSpPr>
        <p:sp>
          <p:nvSpPr>
            <p:cNvPr id="30733" name="Rectangle 14"/>
            <p:cNvSpPr>
              <a:spLocks noChangeArrowheads="1"/>
            </p:cNvSpPr>
            <p:nvPr/>
          </p:nvSpPr>
          <p:spPr bwMode="auto">
            <a:xfrm>
              <a:off x="0" y="3430"/>
              <a:ext cx="2100" cy="238"/>
            </a:xfrm>
            <a:prstGeom prst="rect">
              <a:avLst/>
            </a:prstGeom>
            <a:gradFill rotWithShape="0">
              <a:gsLst>
                <a:gs pos="0">
                  <a:srgbClr val="4D4D3E"/>
                </a:gs>
                <a:gs pos="50000">
                  <a:srgbClr val="FFFFCC"/>
                </a:gs>
                <a:gs pos="100000">
                  <a:srgbClr val="4D4D3E"/>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tr-TR">
                <a:solidFill>
                  <a:srgbClr val="FFFFCC"/>
                </a:solidFill>
              </a:endParaRPr>
            </a:p>
          </p:txBody>
        </p:sp>
        <p:sp>
          <p:nvSpPr>
            <p:cNvPr id="41999" name="Oval 15"/>
            <p:cNvSpPr>
              <a:spLocks noChangeArrowheads="1"/>
            </p:cNvSpPr>
            <p:nvPr/>
          </p:nvSpPr>
          <p:spPr bwMode="auto">
            <a:xfrm>
              <a:off x="2047" y="3430"/>
              <a:ext cx="105" cy="238"/>
            </a:xfrm>
            <a:prstGeom prst="ellipse">
              <a:avLst/>
            </a:prstGeom>
            <a:gradFill rotWithShape="0">
              <a:gsLst>
                <a:gs pos="0">
                  <a:schemeClr val="hlink"/>
                </a:gs>
                <a:gs pos="50000">
                  <a:schemeClr val="hlink">
                    <a:gamma/>
                    <a:shade val="30196"/>
                    <a:invGamma/>
                  </a:schemeClr>
                </a:gs>
                <a:gs pos="100000">
                  <a:schemeClr val="hlink"/>
                </a:gs>
              </a:gsLst>
              <a:lin ang="5400000" scaled="1"/>
            </a:gradFill>
            <a:ln w="12700">
              <a:solidFill>
                <a:schemeClr val="tx1"/>
              </a:solidFill>
              <a:round/>
              <a:headEnd/>
              <a:tailEnd/>
            </a:ln>
            <a:effectLst/>
          </p:spPr>
          <p:txBody>
            <a:bodyPr wrap="none" anchor="ctr"/>
            <a:lstStyle/>
            <a:p>
              <a:pPr eaLnBrk="1" hangingPunct="1">
                <a:defRPr/>
              </a:pPr>
              <a:endParaRPr lang="tr-TR"/>
            </a:p>
          </p:txBody>
        </p:sp>
      </p:grpSp>
      <p:sp>
        <p:nvSpPr>
          <p:cNvPr id="42000" name="Text Box 16"/>
          <p:cNvSpPr txBox="1">
            <a:spLocks noChangeArrowheads="1"/>
          </p:cNvSpPr>
          <p:nvPr/>
        </p:nvSpPr>
        <p:spPr bwMode="auto">
          <a:xfrm>
            <a:off x="4366220" y="5371168"/>
            <a:ext cx="5041305" cy="523220"/>
          </a:xfrm>
          <a:prstGeom prst="rect">
            <a:avLst/>
          </a:prstGeom>
          <a:noFill/>
          <a:ln>
            <a:noFill/>
          </a:ln>
          <a:effectLst>
            <a:outerShdw dist="35921" dir="81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en" altLang="tr-TR" sz="1400" b="1" dirty="0">
                <a:solidFill>
                  <a:srgbClr val="FFFFCC"/>
                </a:solidFill>
                <a:latin typeface="Verdana" panose="020B0604030504040204" pitchFamily="34" charset="0"/>
              </a:rPr>
              <a:t>REAL NATIONAL INCOME - EMPLOYMENT RELATION</a:t>
            </a:r>
            <a:endParaRPr lang="tr-TR" altLang="tr-TR" sz="1400" b="1" dirty="0">
              <a:solidFill>
                <a:srgbClr val="FFFFCC"/>
              </a:solidFill>
              <a:latin typeface="Verdana" panose="020B0604030504040204" pitchFamily="34" charset="0"/>
            </a:endParaRPr>
          </a:p>
        </p:txBody>
      </p:sp>
    </p:spTree>
    <p:extLst>
      <p:ext uri="{BB962C8B-B14F-4D97-AF65-F5344CB8AC3E}">
        <p14:creationId xmlns:p14="http://schemas.microsoft.com/office/powerpoint/2010/main" val="2527071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1994"/>
                                        </p:tgtEl>
                                        <p:attrNameLst>
                                          <p:attrName>style.visibility</p:attrName>
                                        </p:attrNameLst>
                                      </p:cBhvr>
                                      <p:to>
                                        <p:strVal val="visible"/>
                                      </p:to>
                                    </p:set>
                                    <p:animEffect transition="in" filter="blinds(horizontal)">
                                      <p:cBhvr>
                                        <p:cTn id="7" dur="500"/>
                                        <p:tgtEl>
                                          <p:spTgt spid="41994"/>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42000"/>
                                        </p:tgtEl>
                                        <p:attrNameLst>
                                          <p:attrName>style.visibility</p:attrName>
                                        </p:attrNameLst>
                                      </p:cBhvr>
                                      <p:to>
                                        <p:strVal val="visible"/>
                                      </p:to>
                                    </p:set>
                                    <p:animEffect transition="in" filter="slide(fromLeft)">
                                      <p:cBhvr>
                                        <p:cTn id="16" dur="2000"/>
                                        <p:tgtEl>
                                          <p:spTgt spid="4200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1987"/>
                                        </p:tgtEl>
                                        <p:attrNameLst>
                                          <p:attrName>style.visibility</p:attrName>
                                        </p:attrNameLst>
                                      </p:cBhvr>
                                      <p:to>
                                        <p:strVal val="visible"/>
                                      </p:to>
                                    </p:set>
                                    <p:animEffect transition="in" filter="wipe(left)">
                                      <p:cBhvr>
                                        <p:cTn id="21" dur="1000"/>
                                        <p:tgtEl>
                                          <p:spTgt spid="41987"/>
                                        </p:tgtEl>
                                      </p:cBhvr>
                                    </p:animEffect>
                                  </p:childTnLst>
                                </p:cTn>
                              </p:par>
                            </p:childTnLst>
                          </p:cTn>
                        </p:par>
                        <p:par>
                          <p:cTn id="22" fill="hold" nodeType="afterGroup">
                            <p:stCondLst>
                              <p:cond delay="1000"/>
                            </p:stCondLst>
                            <p:childTnLst>
                              <p:par>
                                <p:cTn id="23" presetID="22" presetClass="entr" presetSubtype="1" fill="hold" grpId="0" nodeType="afterEffect">
                                  <p:stCondLst>
                                    <p:cond delay="0"/>
                                  </p:stCondLst>
                                  <p:childTnLst>
                                    <p:set>
                                      <p:cBhvr>
                                        <p:cTn id="24" dur="1" fill="hold">
                                          <p:stCondLst>
                                            <p:cond delay="0"/>
                                          </p:stCondLst>
                                        </p:cTn>
                                        <p:tgtEl>
                                          <p:spTgt spid="41990"/>
                                        </p:tgtEl>
                                        <p:attrNameLst>
                                          <p:attrName>style.visibility</p:attrName>
                                        </p:attrNameLst>
                                      </p:cBhvr>
                                      <p:to>
                                        <p:strVal val="visible"/>
                                      </p:to>
                                    </p:set>
                                    <p:animEffect transition="in" filter="wipe(up)">
                                      <p:cBhvr>
                                        <p:cTn id="25" dur="2000"/>
                                        <p:tgtEl>
                                          <p:spTgt spid="4199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1986"/>
                                        </p:tgtEl>
                                        <p:attrNameLst>
                                          <p:attrName>style.visibility</p:attrName>
                                        </p:attrNameLst>
                                      </p:cBhvr>
                                      <p:to>
                                        <p:strVal val="visible"/>
                                      </p:to>
                                    </p:set>
                                    <p:animEffect transition="in" filter="wipe(down)">
                                      <p:cBhvr>
                                        <p:cTn id="30" dur="1000"/>
                                        <p:tgtEl>
                                          <p:spTgt spid="41986"/>
                                        </p:tgtEl>
                                      </p:cBhvr>
                                    </p:animEffect>
                                  </p:childTnLst>
                                </p:cTn>
                              </p:par>
                            </p:childTnLst>
                          </p:cTn>
                        </p:par>
                        <p:par>
                          <p:cTn id="31" fill="hold" nodeType="afterGroup">
                            <p:stCondLst>
                              <p:cond delay="1000"/>
                            </p:stCondLst>
                            <p:childTnLst>
                              <p:par>
                                <p:cTn id="32" presetID="22" presetClass="entr" presetSubtype="2" fill="hold" grpId="0" nodeType="afterEffect">
                                  <p:stCondLst>
                                    <p:cond delay="0"/>
                                  </p:stCondLst>
                                  <p:childTnLst>
                                    <p:set>
                                      <p:cBhvr>
                                        <p:cTn id="33" dur="1" fill="hold">
                                          <p:stCondLst>
                                            <p:cond delay="0"/>
                                          </p:stCondLst>
                                        </p:cTn>
                                        <p:tgtEl>
                                          <p:spTgt spid="41991"/>
                                        </p:tgtEl>
                                        <p:attrNameLst>
                                          <p:attrName>style.visibility</p:attrName>
                                        </p:attrNameLst>
                                      </p:cBhvr>
                                      <p:to>
                                        <p:strVal val="visible"/>
                                      </p:to>
                                    </p:set>
                                    <p:animEffect transition="in" filter="wipe(right)">
                                      <p:cBhvr>
                                        <p:cTn id="34" dur="1000"/>
                                        <p:tgtEl>
                                          <p:spTgt spid="4199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41988"/>
                                        </p:tgtEl>
                                        <p:attrNameLst>
                                          <p:attrName>style.visibility</p:attrName>
                                        </p:attrNameLst>
                                      </p:cBhvr>
                                      <p:to>
                                        <p:strVal val="visible"/>
                                      </p:to>
                                    </p:set>
                                    <p:animEffect transition="in" filter="wipe(down)">
                                      <p:cBhvr>
                                        <p:cTn id="39" dur="2000"/>
                                        <p:tgtEl>
                                          <p:spTgt spid="4198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1989"/>
                                        </p:tgtEl>
                                        <p:attrNameLst>
                                          <p:attrName>style.visibility</p:attrName>
                                        </p:attrNameLst>
                                      </p:cBhvr>
                                      <p:to>
                                        <p:strVal val="visible"/>
                                      </p:to>
                                    </p:set>
                                    <p:animEffect transition="in" filter="wipe(down)">
                                      <p:cBhvr>
                                        <p:cTn id="44" dur="3000"/>
                                        <p:tgtEl>
                                          <p:spTgt spid="4198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41992"/>
                                        </p:tgtEl>
                                        <p:attrNameLst>
                                          <p:attrName>style.visibility</p:attrName>
                                        </p:attrNameLst>
                                      </p:cBhvr>
                                      <p:to>
                                        <p:strVal val="visible"/>
                                      </p:to>
                                    </p:set>
                                    <p:animEffect transition="in" filter="wipe(left)">
                                      <p:cBhvr>
                                        <p:cTn id="49" dur="2000"/>
                                        <p:tgtEl>
                                          <p:spTgt spid="4199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41993"/>
                                        </p:tgtEl>
                                        <p:attrNameLst>
                                          <p:attrName>style.visibility</p:attrName>
                                        </p:attrNameLst>
                                      </p:cBhvr>
                                      <p:to>
                                        <p:strVal val="visible"/>
                                      </p:to>
                                    </p:set>
                                    <p:animEffect transition="in" filter="wipe(left)">
                                      <p:cBhvr>
                                        <p:cTn id="54" dur="2000"/>
                                        <p:tgtEl>
                                          <p:spTgt spid="419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4" grpId="0" animBg="1"/>
      <p:bldP spid="41986" grpId="0" animBg="1"/>
      <p:bldP spid="41987" grpId="0" animBg="1"/>
      <p:bldP spid="41988" grpId="0" animBg="1"/>
      <p:bldP spid="41989" grpId="0" animBg="1"/>
      <p:bldP spid="41990" grpId="0"/>
      <p:bldP spid="41991" grpId="0"/>
      <p:bldP spid="41992" grpId="0" animBg="1"/>
      <p:bldP spid="41993" grpId="0" animBg="1"/>
      <p:bldP spid="4200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6" name="Picture 16" descr="&quot;Housewife Clipart&quot;">
            <a:hlinkClick r:id="rId2"/>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184232" y="4851865"/>
            <a:ext cx="762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4" name="Picture 24" descr="man in kiddy inner tube"/>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bwMode="auto">
          <a:xfrm>
            <a:off x="6807666" y="3499528"/>
            <a:ext cx="1349375" cy="1119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8" name="Picture 28" descr="men004">
            <a:hlinkClick r:id="rId5" tooltip="Formats: EPS, WMF, JPG"/>
          </p:cNvPr>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bwMode="auto">
          <a:xfrm>
            <a:off x="7693025" y="2841626"/>
            <a:ext cx="2147888" cy="2100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2" name="Text Box 2"/>
          <p:cNvSpPr txBox="1">
            <a:spLocks noChangeArrowheads="1"/>
          </p:cNvSpPr>
          <p:nvPr/>
        </p:nvSpPr>
        <p:spPr bwMode="auto">
          <a:xfrm>
            <a:off x="1524000" y="11969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Full employment should not be considered as a fixed level. The continuous increase of the population gives employment a dynamic feature.</a:t>
            </a:r>
            <a:endParaRPr lang="tr-TR" altLang="tr-TR" dirty="0"/>
          </a:p>
        </p:txBody>
      </p:sp>
      <p:sp>
        <p:nvSpPr>
          <p:cNvPr id="40963" name="Text Box 3"/>
          <p:cNvSpPr txBox="1">
            <a:spLocks noChangeArrowheads="1"/>
          </p:cNvSpPr>
          <p:nvPr/>
        </p:nvSpPr>
        <p:spPr bwMode="auto">
          <a:xfrm>
            <a:off x="1524000" y="22431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Maintaining full employment is possible by continuously expanding the employment volume.</a:t>
            </a:r>
            <a:endParaRPr lang="tr-TR" altLang="tr-TR" dirty="0"/>
          </a:p>
        </p:txBody>
      </p:sp>
      <p:sp>
        <p:nvSpPr>
          <p:cNvPr id="40964" name="Text Box 4"/>
          <p:cNvSpPr txBox="1">
            <a:spLocks noChangeArrowheads="1"/>
          </p:cNvSpPr>
          <p:nvPr/>
        </p:nvSpPr>
        <p:spPr bwMode="auto">
          <a:xfrm>
            <a:off x="1524000" y="4064000"/>
            <a:ext cx="534193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People living on rental income, workers who do not work on annual leave, sick and incompetent labor force, women who do housework voluntarily </a:t>
            </a:r>
            <a:r>
              <a:rPr lang="en" altLang="tr-TR" b="1" dirty="0"/>
              <a:t>do not fall under the concept of unemployed.</a:t>
            </a:r>
            <a:endParaRPr lang="tr-TR" altLang="tr-TR" b="1" dirty="0">
              <a:solidFill>
                <a:schemeClr val="hlink"/>
              </a:solidFill>
            </a:endParaRPr>
          </a:p>
        </p:txBody>
      </p:sp>
      <p:sp>
        <p:nvSpPr>
          <p:cNvPr id="40965" name="Text Box 5"/>
          <p:cNvSpPr txBox="1">
            <a:spLocks noChangeArrowheads="1"/>
          </p:cNvSpPr>
          <p:nvPr/>
        </p:nvSpPr>
        <p:spPr bwMode="auto">
          <a:xfrm>
            <a:off x="1524000" y="566102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Voluntary or voluntary unemployment is the absence of a job because a higher wage is requested than the current one or better job opportunities are sought than the current working conditions. It is not a real unemployment situation.</a:t>
            </a:r>
            <a:endParaRPr lang="tr-TR" altLang="tr-TR" dirty="0"/>
          </a:p>
        </p:txBody>
      </p:sp>
      <p:sp>
        <p:nvSpPr>
          <p:cNvPr id="40966" name="Text Box 6"/>
          <p:cNvSpPr txBox="1">
            <a:spLocks noChangeArrowheads="1"/>
          </p:cNvSpPr>
          <p:nvPr/>
        </p:nvSpPr>
        <p:spPr bwMode="auto">
          <a:xfrm>
            <a:off x="1524000" y="32908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smtClean="0">
                <a:solidFill>
                  <a:schemeClr val="folHlink"/>
                </a:solidFill>
              </a:rPr>
              <a:t>What</a:t>
            </a:r>
            <a:r>
              <a:rPr lang="tr-TR" altLang="tr-TR" b="1" dirty="0" smtClean="0">
                <a:solidFill>
                  <a:schemeClr val="folHlink"/>
                </a:solidFill>
              </a:rPr>
              <a:t> </a:t>
            </a:r>
            <a:r>
              <a:rPr lang="tr-TR" altLang="tr-TR" b="1" dirty="0" err="1" smtClean="0">
                <a:solidFill>
                  <a:schemeClr val="folHlink"/>
                </a:solidFill>
              </a:rPr>
              <a:t>about</a:t>
            </a:r>
            <a:r>
              <a:rPr lang="tr-TR" altLang="tr-TR" b="1" smtClean="0">
                <a:solidFill>
                  <a:schemeClr val="folHlink"/>
                </a:solidFill>
              </a:rPr>
              <a:t> “</a:t>
            </a:r>
            <a:r>
              <a:rPr lang="tr-TR" altLang="tr-TR" b="1" dirty="0" err="1" smtClean="0">
                <a:solidFill>
                  <a:schemeClr val="folHlink"/>
                </a:solidFill>
              </a:rPr>
              <a:t>Unemployed</a:t>
            </a:r>
            <a:r>
              <a:rPr lang="tr-TR" altLang="tr-TR" b="1" dirty="0">
                <a:solidFill>
                  <a:schemeClr val="folHlink"/>
                </a:solidFill>
              </a:rPr>
              <a:t>??</a:t>
            </a:r>
          </a:p>
        </p:txBody>
      </p:sp>
      <p:sp>
        <p:nvSpPr>
          <p:cNvPr id="40967" name="Line 7"/>
          <p:cNvSpPr>
            <a:spLocks noChangeShapeType="1"/>
          </p:cNvSpPr>
          <p:nvPr/>
        </p:nvSpPr>
        <p:spPr bwMode="auto">
          <a:xfrm>
            <a:off x="1524000" y="20399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68" name="Line 8"/>
          <p:cNvSpPr>
            <a:spLocks noChangeShapeType="1"/>
          </p:cNvSpPr>
          <p:nvPr/>
        </p:nvSpPr>
        <p:spPr bwMode="auto">
          <a:xfrm>
            <a:off x="1524000" y="30876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69" name="Line 9"/>
          <p:cNvSpPr>
            <a:spLocks noChangeShapeType="1"/>
          </p:cNvSpPr>
          <p:nvPr/>
        </p:nvSpPr>
        <p:spPr bwMode="auto">
          <a:xfrm>
            <a:off x="1524000" y="38608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70" name="Line 10"/>
          <p:cNvSpPr>
            <a:spLocks noChangeShapeType="1"/>
          </p:cNvSpPr>
          <p:nvPr/>
        </p:nvSpPr>
        <p:spPr bwMode="auto">
          <a:xfrm>
            <a:off x="1524000" y="5546207"/>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177374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slide(fromTop)">
                                      <p:cBhvr>
                                        <p:cTn id="7" dur="500"/>
                                        <p:tgtEl>
                                          <p:spTgt spid="40962"/>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40967"/>
                                        </p:tgtEl>
                                        <p:attrNameLst>
                                          <p:attrName>style.visibility</p:attrName>
                                        </p:attrNameLst>
                                      </p:cBhvr>
                                      <p:to>
                                        <p:strVal val="visible"/>
                                      </p:to>
                                    </p:set>
                                    <p:animEffect transition="in" filter="slide(fromLeft)">
                                      <p:cBhvr>
                                        <p:cTn id="11" dur="500"/>
                                        <p:tgtEl>
                                          <p:spTgt spid="4096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40963"/>
                                        </p:tgtEl>
                                        <p:attrNameLst>
                                          <p:attrName>style.visibility</p:attrName>
                                        </p:attrNameLst>
                                      </p:cBhvr>
                                      <p:to>
                                        <p:strVal val="visible"/>
                                      </p:to>
                                    </p:set>
                                    <p:animEffect transition="in" filter="slide(fromTop)">
                                      <p:cBhvr>
                                        <p:cTn id="16" dur="500"/>
                                        <p:tgtEl>
                                          <p:spTgt spid="40963"/>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40968"/>
                                        </p:tgtEl>
                                        <p:attrNameLst>
                                          <p:attrName>style.visibility</p:attrName>
                                        </p:attrNameLst>
                                      </p:cBhvr>
                                      <p:to>
                                        <p:strVal val="visible"/>
                                      </p:to>
                                    </p:set>
                                    <p:animEffect transition="in" filter="slide(fromLeft)">
                                      <p:cBhvr>
                                        <p:cTn id="20" dur="500"/>
                                        <p:tgtEl>
                                          <p:spTgt spid="4096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nodeType="clickEffect">
                                  <p:stCondLst>
                                    <p:cond delay="0"/>
                                  </p:stCondLst>
                                  <p:childTnLst>
                                    <p:set>
                                      <p:cBhvr>
                                        <p:cTn id="24" dur="1" fill="hold">
                                          <p:stCondLst>
                                            <p:cond delay="0"/>
                                          </p:stCondLst>
                                        </p:cTn>
                                        <p:tgtEl>
                                          <p:spTgt spid="40966"/>
                                        </p:tgtEl>
                                        <p:attrNameLst>
                                          <p:attrName>style.visibility</p:attrName>
                                        </p:attrNameLst>
                                      </p:cBhvr>
                                      <p:to>
                                        <p:strVal val="visible"/>
                                      </p:to>
                                    </p:set>
                                    <p:animEffect transition="in" filter="slide(fromTop)">
                                      <p:cBhvr>
                                        <p:cTn id="25" dur="500"/>
                                        <p:tgtEl>
                                          <p:spTgt spid="40966"/>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40969"/>
                                        </p:tgtEl>
                                        <p:attrNameLst>
                                          <p:attrName>style.visibility</p:attrName>
                                        </p:attrNameLst>
                                      </p:cBhvr>
                                      <p:to>
                                        <p:strVal val="visible"/>
                                      </p:to>
                                    </p:set>
                                    <p:animEffect transition="in" filter="slide(fromLeft)">
                                      <p:cBhvr>
                                        <p:cTn id="29" dur="500"/>
                                        <p:tgtEl>
                                          <p:spTgt spid="4096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40964"/>
                                        </p:tgtEl>
                                        <p:attrNameLst>
                                          <p:attrName>style.visibility</p:attrName>
                                        </p:attrNameLst>
                                      </p:cBhvr>
                                      <p:to>
                                        <p:strVal val="visible"/>
                                      </p:to>
                                    </p:set>
                                    <p:animEffect transition="in" filter="slide(fromTop)">
                                      <p:cBhvr>
                                        <p:cTn id="34" dur="500"/>
                                        <p:tgtEl>
                                          <p:spTgt spid="40964"/>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40970"/>
                                        </p:tgtEl>
                                        <p:attrNameLst>
                                          <p:attrName>style.visibility</p:attrName>
                                        </p:attrNameLst>
                                      </p:cBhvr>
                                      <p:to>
                                        <p:strVal val="visible"/>
                                      </p:to>
                                    </p:set>
                                    <p:animEffect transition="in" filter="slide(fromLeft)">
                                      <p:cBhvr>
                                        <p:cTn id="38" dur="500"/>
                                        <p:tgtEl>
                                          <p:spTgt spid="40970"/>
                                        </p:tgtEl>
                                      </p:cBhvr>
                                    </p:animEffect>
                                  </p:childTnLst>
                                </p:cTn>
                              </p:par>
                            </p:childTnLst>
                          </p:cTn>
                        </p:par>
                        <p:par>
                          <p:cTn id="39" fill="hold" nodeType="afterGroup">
                            <p:stCondLst>
                              <p:cond delay="1000"/>
                            </p:stCondLst>
                            <p:childTnLst>
                              <p:par>
                                <p:cTn id="40" presetID="9" presetClass="entr" presetSubtype="0" fill="hold" nodeType="afterEffect">
                                  <p:stCondLst>
                                    <p:cond delay="3000"/>
                                  </p:stCondLst>
                                  <p:childTnLst>
                                    <p:set>
                                      <p:cBhvr>
                                        <p:cTn id="41" dur="1" fill="hold">
                                          <p:stCondLst>
                                            <p:cond delay="0"/>
                                          </p:stCondLst>
                                        </p:cTn>
                                        <p:tgtEl>
                                          <p:spTgt spid="40988"/>
                                        </p:tgtEl>
                                        <p:attrNameLst>
                                          <p:attrName>style.visibility</p:attrName>
                                        </p:attrNameLst>
                                      </p:cBhvr>
                                      <p:to>
                                        <p:strVal val="visible"/>
                                      </p:to>
                                    </p:set>
                                    <p:animEffect transition="in" filter="dissolve">
                                      <p:cBhvr>
                                        <p:cTn id="42" dur="500"/>
                                        <p:tgtEl>
                                          <p:spTgt spid="40988"/>
                                        </p:tgtEl>
                                      </p:cBhvr>
                                    </p:animEffect>
                                  </p:childTnLst>
                                </p:cTn>
                              </p:par>
                            </p:childTnLst>
                          </p:cTn>
                        </p:par>
                        <p:par>
                          <p:cTn id="43" fill="hold" nodeType="afterGroup">
                            <p:stCondLst>
                              <p:cond delay="4500"/>
                            </p:stCondLst>
                            <p:childTnLst>
                              <p:par>
                                <p:cTn id="44" presetID="9" presetClass="entr" presetSubtype="0" fill="hold" nodeType="afterEffect">
                                  <p:stCondLst>
                                    <p:cond delay="0"/>
                                  </p:stCondLst>
                                  <p:childTnLst>
                                    <p:set>
                                      <p:cBhvr>
                                        <p:cTn id="45" dur="1" fill="hold">
                                          <p:stCondLst>
                                            <p:cond delay="0"/>
                                          </p:stCondLst>
                                        </p:cTn>
                                        <p:tgtEl>
                                          <p:spTgt spid="40984"/>
                                        </p:tgtEl>
                                        <p:attrNameLst>
                                          <p:attrName>style.visibility</p:attrName>
                                        </p:attrNameLst>
                                      </p:cBhvr>
                                      <p:to>
                                        <p:strVal val="visible"/>
                                      </p:to>
                                    </p:set>
                                    <p:animEffect transition="in" filter="dissolve">
                                      <p:cBhvr>
                                        <p:cTn id="46" dur="500"/>
                                        <p:tgtEl>
                                          <p:spTgt spid="40984"/>
                                        </p:tgtEl>
                                      </p:cBhvr>
                                    </p:animEffect>
                                  </p:childTnLst>
                                </p:cTn>
                              </p:par>
                            </p:childTnLst>
                          </p:cTn>
                        </p:par>
                        <p:par>
                          <p:cTn id="47" fill="hold" nodeType="afterGroup">
                            <p:stCondLst>
                              <p:cond delay="5000"/>
                            </p:stCondLst>
                            <p:childTnLst>
                              <p:par>
                                <p:cTn id="48" presetID="9" presetClass="entr" presetSubtype="0" fill="hold" nodeType="afterEffect">
                                  <p:stCondLst>
                                    <p:cond delay="0"/>
                                  </p:stCondLst>
                                  <p:childTnLst>
                                    <p:set>
                                      <p:cBhvr>
                                        <p:cTn id="49" dur="1" fill="hold">
                                          <p:stCondLst>
                                            <p:cond delay="0"/>
                                          </p:stCondLst>
                                        </p:cTn>
                                        <p:tgtEl>
                                          <p:spTgt spid="40976"/>
                                        </p:tgtEl>
                                        <p:attrNameLst>
                                          <p:attrName>style.visibility</p:attrName>
                                        </p:attrNameLst>
                                      </p:cBhvr>
                                      <p:to>
                                        <p:strVal val="visible"/>
                                      </p:to>
                                    </p:set>
                                    <p:animEffect transition="in" filter="dissolve">
                                      <p:cBhvr>
                                        <p:cTn id="50" dur="500"/>
                                        <p:tgtEl>
                                          <p:spTgt spid="4097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1" fill="hold" nodeType="clickEffect">
                                  <p:stCondLst>
                                    <p:cond delay="0"/>
                                  </p:stCondLst>
                                  <p:childTnLst>
                                    <p:set>
                                      <p:cBhvr>
                                        <p:cTn id="54" dur="1" fill="hold">
                                          <p:stCondLst>
                                            <p:cond delay="0"/>
                                          </p:stCondLst>
                                        </p:cTn>
                                        <p:tgtEl>
                                          <p:spTgt spid="40965"/>
                                        </p:tgtEl>
                                        <p:attrNameLst>
                                          <p:attrName>style.visibility</p:attrName>
                                        </p:attrNameLst>
                                      </p:cBhvr>
                                      <p:to>
                                        <p:strVal val="visible"/>
                                      </p:to>
                                    </p:set>
                                    <p:animEffect transition="in" filter="slide(fromTop)">
                                      <p:cBhvr>
                                        <p:cTn id="55"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p:bldP spid="40964" grpId="0"/>
      <p:bldP spid="40967" grpId="0" animBg="1"/>
      <p:bldP spid="40968" grpId="0" animBg="1"/>
      <p:bldP spid="40969" grpId="0" animBg="1"/>
      <p:bldP spid="4097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524000" y="12033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general, the term unemployment refers to </a:t>
            </a:r>
            <a:r>
              <a:rPr lang="en" altLang="tr-TR" b="1" dirty="0"/>
              <a:t>non-voluntary unemployment.</a:t>
            </a:r>
            <a:endParaRPr lang="tr-TR" altLang="tr-TR" b="1" dirty="0"/>
          </a:p>
        </p:txBody>
      </p:sp>
      <p:sp>
        <p:nvSpPr>
          <p:cNvPr id="39940" name="Text Box 4"/>
          <p:cNvSpPr txBox="1">
            <a:spLocks noChangeArrowheads="1"/>
          </p:cNvSpPr>
          <p:nvPr/>
        </p:nvSpPr>
        <p:spPr bwMode="auto">
          <a:xfrm>
            <a:off x="1524000" y="1974850"/>
            <a:ext cx="9144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dirty="0" err="1"/>
              <a:t>Types</a:t>
            </a:r>
            <a:r>
              <a:rPr lang="tr-TR" altLang="tr-TR" b="1" dirty="0"/>
              <a:t> of </a:t>
            </a:r>
            <a:r>
              <a:rPr lang="tr-TR" altLang="tr-TR" b="1" dirty="0" err="1"/>
              <a:t>unemployment</a:t>
            </a:r>
            <a:r>
              <a:rPr lang="tr-TR" altLang="tr-TR" b="1" dirty="0"/>
              <a:t> </a:t>
            </a:r>
            <a:r>
              <a:rPr lang="tr-TR" altLang="tr-TR" b="1" dirty="0" err="1"/>
              <a:t>are</a:t>
            </a:r>
            <a:r>
              <a:rPr lang="tr-TR" altLang="tr-TR" b="1" dirty="0"/>
              <a:t>;</a:t>
            </a:r>
          </a:p>
          <a:p>
            <a:pPr eaLnBrk="1" hangingPunct="1"/>
            <a:r>
              <a:rPr lang="tr-TR" altLang="tr-TR" b="1" dirty="0">
                <a:solidFill>
                  <a:schemeClr val="hlink"/>
                </a:solidFill>
              </a:rPr>
              <a:t>		</a:t>
            </a:r>
            <a:r>
              <a:rPr lang="tr-TR" altLang="tr-TR" b="1" dirty="0" err="1">
                <a:solidFill>
                  <a:schemeClr val="hlink"/>
                </a:solidFill>
              </a:rPr>
              <a:t>cyclical</a:t>
            </a:r>
            <a:r>
              <a:rPr lang="tr-TR" altLang="tr-TR" b="1" dirty="0">
                <a:solidFill>
                  <a:schemeClr val="hlink"/>
                </a:solidFill>
              </a:rPr>
              <a:t> </a:t>
            </a:r>
            <a:r>
              <a:rPr lang="tr-TR" altLang="tr-TR" b="1" dirty="0" err="1">
                <a:solidFill>
                  <a:schemeClr val="hlink"/>
                </a:solidFill>
              </a:rPr>
              <a:t>unemployment</a:t>
            </a:r>
            <a:r>
              <a:rPr lang="tr-TR" altLang="tr-TR" b="1" dirty="0">
                <a:solidFill>
                  <a:schemeClr val="hlink"/>
                </a:solidFill>
              </a:rPr>
              <a:t>,</a:t>
            </a:r>
          </a:p>
          <a:p>
            <a:pPr eaLnBrk="1" hangingPunct="1"/>
            <a:r>
              <a:rPr lang="tr-TR" altLang="tr-TR" b="1" dirty="0">
                <a:solidFill>
                  <a:schemeClr val="hlink"/>
                </a:solidFill>
              </a:rPr>
              <a:t>		</a:t>
            </a:r>
            <a:r>
              <a:rPr lang="tr-TR" altLang="tr-TR" b="1" dirty="0" err="1">
                <a:solidFill>
                  <a:schemeClr val="hlink"/>
                </a:solidFill>
              </a:rPr>
              <a:t>seasonal</a:t>
            </a:r>
            <a:r>
              <a:rPr lang="tr-TR" altLang="tr-TR" b="1" dirty="0">
                <a:solidFill>
                  <a:schemeClr val="hlink"/>
                </a:solidFill>
              </a:rPr>
              <a:t> </a:t>
            </a:r>
            <a:r>
              <a:rPr lang="tr-TR" altLang="tr-TR" b="1" dirty="0" err="1">
                <a:solidFill>
                  <a:schemeClr val="hlink"/>
                </a:solidFill>
              </a:rPr>
              <a:t>unemployment</a:t>
            </a:r>
            <a:endParaRPr lang="tr-TR" altLang="tr-TR" b="1" dirty="0">
              <a:solidFill>
                <a:schemeClr val="hlink"/>
              </a:solidFill>
            </a:endParaRPr>
          </a:p>
          <a:p>
            <a:pPr eaLnBrk="1" hangingPunct="1"/>
            <a:r>
              <a:rPr lang="tr-TR" altLang="tr-TR" b="1" dirty="0">
                <a:solidFill>
                  <a:schemeClr val="hlink"/>
                </a:solidFill>
              </a:rPr>
              <a:t>		</a:t>
            </a:r>
            <a:r>
              <a:rPr lang="tr-TR" altLang="tr-TR" b="1" dirty="0" err="1">
                <a:solidFill>
                  <a:schemeClr val="hlink"/>
                </a:solidFill>
              </a:rPr>
              <a:t>technological</a:t>
            </a:r>
            <a:r>
              <a:rPr lang="tr-TR" altLang="tr-TR" b="1" dirty="0">
                <a:solidFill>
                  <a:schemeClr val="hlink"/>
                </a:solidFill>
              </a:rPr>
              <a:t> </a:t>
            </a:r>
            <a:r>
              <a:rPr lang="tr-TR" altLang="tr-TR" b="1" dirty="0" err="1">
                <a:solidFill>
                  <a:schemeClr val="hlink"/>
                </a:solidFill>
              </a:rPr>
              <a:t>unemployment</a:t>
            </a:r>
            <a:endParaRPr lang="tr-TR" altLang="tr-TR" b="1" dirty="0">
              <a:solidFill>
                <a:schemeClr val="hlink"/>
              </a:solidFill>
            </a:endParaRPr>
          </a:p>
          <a:p>
            <a:pPr eaLnBrk="1" hangingPunct="1"/>
            <a:r>
              <a:rPr lang="tr-TR" altLang="tr-TR" b="1" dirty="0">
                <a:solidFill>
                  <a:schemeClr val="hlink"/>
                </a:solidFill>
              </a:rPr>
              <a:t>		</a:t>
            </a:r>
            <a:r>
              <a:rPr lang="tr-TR" altLang="tr-TR" b="1" dirty="0" err="1">
                <a:solidFill>
                  <a:schemeClr val="hlink"/>
                </a:solidFill>
              </a:rPr>
              <a:t>hidden</a:t>
            </a:r>
            <a:r>
              <a:rPr lang="tr-TR" altLang="tr-TR" b="1" dirty="0">
                <a:solidFill>
                  <a:schemeClr val="hlink"/>
                </a:solidFill>
              </a:rPr>
              <a:t> </a:t>
            </a:r>
            <a:r>
              <a:rPr lang="tr-TR" altLang="tr-TR" b="1" dirty="0" err="1">
                <a:solidFill>
                  <a:schemeClr val="hlink"/>
                </a:solidFill>
              </a:rPr>
              <a:t>unemployment</a:t>
            </a:r>
            <a:endParaRPr lang="tr-TR" altLang="tr-TR" dirty="0"/>
          </a:p>
        </p:txBody>
      </p:sp>
      <p:sp>
        <p:nvSpPr>
          <p:cNvPr id="39941" name="Text Box 5"/>
          <p:cNvSpPr txBox="1">
            <a:spLocks noChangeArrowheads="1"/>
          </p:cNvSpPr>
          <p:nvPr/>
        </p:nvSpPr>
        <p:spPr bwMode="auto">
          <a:xfrm>
            <a:off x="1524000" y="38465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 significant part of the active population in Turkey is estimated that 15-20 percent is hidden unemployment.</a:t>
            </a:r>
            <a:endParaRPr lang="tr-TR" altLang="tr-TR" dirty="0"/>
          </a:p>
        </p:txBody>
      </p:sp>
      <p:sp>
        <p:nvSpPr>
          <p:cNvPr id="39942" name="Text Box 6"/>
          <p:cNvSpPr txBox="1">
            <a:spLocks noChangeArrowheads="1"/>
          </p:cNvSpPr>
          <p:nvPr/>
        </p:nvSpPr>
        <p:spPr bwMode="auto">
          <a:xfrm>
            <a:off x="1524000" y="48942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Technical marginal productivity of those identified as hidden unemployed is zero.</a:t>
            </a:r>
            <a:endParaRPr lang="tr-TR" altLang="tr-TR" dirty="0"/>
          </a:p>
        </p:txBody>
      </p:sp>
      <p:sp>
        <p:nvSpPr>
          <p:cNvPr id="39943" name="Text Box 7"/>
          <p:cNvSpPr txBox="1">
            <a:spLocks noChangeArrowheads="1"/>
          </p:cNvSpPr>
          <p:nvPr/>
        </p:nvSpPr>
        <p:spPr bwMode="auto">
          <a:xfrm>
            <a:off x="1524000" y="5667376"/>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Such unemployed people are mostly concentrated in the agricultural sector in rural areas.</a:t>
            </a:r>
            <a:endParaRPr lang="tr-TR" altLang="tr-TR" dirty="0"/>
          </a:p>
        </p:txBody>
      </p:sp>
      <p:sp>
        <p:nvSpPr>
          <p:cNvPr id="39944" name="Line 8"/>
          <p:cNvSpPr>
            <a:spLocks noChangeShapeType="1"/>
          </p:cNvSpPr>
          <p:nvPr/>
        </p:nvSpPr>
        <p:spPr bwMode="auto">
          <a:xfrm>
            <a:off x="1524000" y="17716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5" name="Line 9"/>
          <p:cNvSpPr>
            <a:spLocks noChangeShapeType="1"/>
          </p:cNvSpPr>
          <p:nvPr/>
        </p:nvSpPr>
        <p:spPr bwMode="auto">
          <a:xfrm>
            <a:off x="1524000" y="36433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6" name="Line 10"/>
          <p:cNvSpPr>
            <a:spLocks noChangeShapeType="1"/>
          </p:cNvSpPr>
          <p:nvPr/>
        </p:nvSpPr>
        <p:spPr bwMode="auto">
          <a:xfrm>
            <a:off x="1524000" y="46910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7" name="Line 11"/>
          <p:cNvSpPr>
            <a:spLocks noChangeShapeType="1"/>
          </p:cNvSpPr>
          <p:nvPr/>
        </p:nvSpPr>
        <p:spPr bwMode="auto">
          <a:xfrm>
            <a:off x="1524000" y="54641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1353526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slide(fromTop)">
                                      <p:cBhvr>
                                        <p:cTn id="7" dur="500"/>
                                        <p:tgtEl>
                                          <p:spTgt spid="39938"/>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39944"/>
                                        </p:tgtEl>
                                        <p:attrNameLst>
                                          <p:attrName>style.visibility</p:attrName>
                                        </p:attrNameLst>
                                      </p:cBhvr>
                                      <p:to>
                                        <p:strVal val="visible"/>
                                      </p:to>
                                    </p:set>
                                    <p:animEffect transition="in" filter="slide(fromLeft)">
                                      <p:cBhvr>
                                        <p:cTn id="11" dur="500"/>
                                        <p:tgtEl>
                                          <p:spTgt spid="3994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39940"/>
                                        </p:tgtEl>
                                        <p:attrNameLst>
                                          <p:attrName>style.visibility</p:attrName>
                                        </p:attrNameLst>
                                      </p:cBhvr>
                                      <p:to>
                                        <p:strVal val="visible"/>
                                      </p:to>
                                    </p:set>
                                    <p:animEffect transition="in" filter="slide(fromTop)">
                                      <p:cBhvr>
                                        <p:cTn id="16" dur="500"/>
                                        <p:tgtEl>
                                          <p:spTgt spid="39940"/>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39945"/>
                                        </p:tgtEl>
                                        <p:attrNameLst>
                                          <p:attrName>style.visibility</p:attrName>
                                        </p:attrNameLst>
                                      </p:cBhvr>
                                      <p:to>
                                        <p:strVal val="visible"/>
                                      </p:to>
                                    </p:set>
                                    <p:animEffect transition="in" filter="slide(fromLeft)">
                                      <p:cBhvr>
                                        <p:cTn id="20" dur="500"/>
                                        <p:tgtEl>
                                          <p:spTgt spid="3994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39941"/>
                                        </p:tgtEl>
                                        <p:attrNameLst>
                                          <p:attrName>style.visibility</p:attrName>
                                        </p:attrNameLst>
                                      </p:cBhvr>
                                      <p:to>
                                        <p:strVal val="visible"/>
                                      </p:to>
                                    </p:set>
                                    <p:animEffect transition="in" filter="slide(fromTop)">
                                      <p:cBhvr>
                                        <p:cTn id="25" dur="500"/>
                                        <p:tgtEl>
                                          <p:spTgt spid="39941"/>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39946"/>
                                        </p:tgtEl>
                                        <p:attrNameLst>
                                          <p:attrName>style.visibility</p:attrName>
                                        </p:attrNameLst>
                                      </p:cBhvr>
                                      <p:to>
                                        <p:strVal val="visible"/>
                                      </p:to>
                                    </p:set>
                                    <p:animEffect transition="in" filter="slide(fromLeft)">
                                      <p:cBhvr>
                                        <p:cTn id="29" dur="500"/>
                                        <p:tgtEl>
                                          <p:spTgt spid="3994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39942"/>
                                        </p:tgtEl>
                                        <p:attrNameLst>
                                          <p:attrName>style.visibility</p:attrName>
                                        </p:attrNameLst>
                                      </p:cBhvr>
                                      <p:to>
                                        <p:strVal val="visible"/>
                                      </p:to>
                                    </p:set>
                                    <p:animEffect transition="in" filter="slide(fromTop)">
                                      <p:cBhvr>
                                        <p:cTn id="34" dur="500"/>
                                        <p:tgtEl>
                                          <p:spTgt spid="39942"/>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39947"/>
                                        </p:tgtEl>
                                        <p:attrNameLst>
                                          <p:attrName>style.visibility</p:attrName>
                                        </p:attrNameLst>
                                      </p:cBhvr>
                                      <p:to>
                                        <p:strVal val="visible"/>
                                      </p:to>
                                    </p:set>
                                    <p:animEffect transition="in" filter="slide(fromLeft)">
                                      <p:cBhvr>
                                        <p:cTn id="38" dur="500"/>
                                        <p:tgtEl>
                                          <p:spTgt spid="3994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39943"/>
                                        </p:tgtEl>
                                        <p:attrNameLst>
                                          <p:attrName>style.visibility</p:attrName>
                                        </p:attrNameLst>
                                      </p:cBhvr>
                                      <p:to>
                                        <p:strVal val="visible"/>
                                      </p:to>
                                    </p:set>
                                    <p:animEffect transition="in" filter="slide(fromTop)">
                                      <p:cBhvr>
                                        <p:cTn id="43" dur="5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40" grpId="0"/>
      <p:bldP spid="39941" grpId="0"/>
      <p:bldP spid="39942" grpId="0"/>
      <p:bldP spid="39943" grpId="0"/>
      <p:bldP spid="39944" grpId="0" animBg="1"/>
      <p:bldP spid="39945" grpId="0" animBg="1"/>
      <p:bldP spid="39946" grpId="0" animBg="1"/>
      <p:bldP spid="399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1847850" y="1036709"/>
            <a:ext cx="8351838"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sz="2000" dirty="0"/>
              <a:t>According to the data of Turkey Statistical Institute (TSI) "Household Labor Force Statistics, 2018 June" the number of unemployed in Turkey increased by </a:t>
            </a:r>
            <a:r>
              <a:rPr lang="en" altLang="tr-TR" sz="2000" b="1" dirty="0"/>
              <a:t>64 thousand </a:t>
            </a:r>
            <a:r>
              <a:rPr lang="en" altLang="tr-TR" sz="2000" dirty="0"/>
              <a:t>persons compared to June of the previous year 2018 and has reached </a:t>
            </a:r>
            <a:r>
              <a:rPr lang="en" altLang="tr-TR" sz="2000" b="1" dirty="0"/>
              <a:t>3 million 315 thousand </a:t>
            </a:r>
            <a:r>
              <a:rPr lang="en" altLang="tr-TR" sz="2000" dirty="0"/>
              <a:t>people.</a:t>
            </a:r>
            <a:r>
              <a:rPr lang="tr-TR" altLang="tr-TR" sz="2000" dirty="0"/>
              <a:t> </a:t>
            </a:r>
            <a:r>
              <a:rPr lang="en" altLang="tr-TR" sz="2000" dirty="0"/>
              <a:t>The unemployment rate stood at </a:t>
            </a:r>
            <a:r>
              <a:rPr lang="en" altLang="tr-TR" sz="2000" b="1" dirty="0"/>
              <a:t>10.2%.</a:t>
            </a:r>
            <a:r>
              <a:rPr lang="tr-TR" altLang="tr-TR" sz="2000" b="1" dirty="0"/>
              <a:t> </a:t>
            </a:r>
            <a:r>
              <a:rPr lang="en" altLang="tr-TR" sz="2000" dirty="0"/>
              <a:t>In the same period; The </a:t>
            </a:r>
            <a:r>
              <a:rPr lang="en" altLang="tr-TR" sz="2000" b="1" dirty="0"/>
              <a:t>non-agricultural unemployment </a:t>
            </a:r>
            <a:r>
              <a:rPr lang="en" altLang="tr-TR" sz="2000" dirty="0"/>
              <a:t>rate was estimated as </a:t>
            </a:r>
            <a:r>
              <a:rPr lang="en" altLang="tr-TR" sz="2000" b="1" dirty="0"/>
              <a:t>12.1%</a:t>
            </a:r>
            <a:r>
              <a:rPr lang="en" altLang="tr-TR" sz="2000" dirty="0"/>
              <a:t> with a </a:t>
            </a:r>
            <a:r>
              <a:rPr lang="en" altLang="tr-TR" sz="2000" b="1" dirty="0"/>
              <a:t>0.1 percentage </a:t>
            </a:r>
            <a:r>
              <a:rPr lang="en" altLang="tr-TR" sz="2000" dirty="0"/>
              <a:t>point decrease.</a:t>
            </a:r>
            <a:endParaRPr lang="tr-TR" altLang="tr-TR" sz="2000" dirty="0"/>
          </a:p>
          <a:p>
            <a:pPr algn="just"/>
            <a:endParaRPr lang="tr-TR" altLang="tr-TR" sz="2000" dirty="0"/>
          </a:p>
          <a:p>
            <a:pPr algn="just"/>
            <a:r>
              <a:rPr lang="en" altLang="tr-TR" sz="2000" dirty="0"/>
              <a:t>While the </a:t>
            </a:r>
            <a:r>
              <a:rPr lang="en" altLang="tr-TR" sz="2000" b="1" dirty="0"/>
              <a:t>youth unemployment rate</a:t>
            </a:r>
            <a:r>
              <a:rPr lang="en" altLang="tr-TR" sz="2000" dirty="0"/>
              <a:t>, which includes the 15-24 age group, decreased by </a:t>
            </a:r>
            <a:r>
              <a:rPr lang="en" altLang="tr-TR" sz="2000" b="1" dirty="0"/>
              <a:t>1.2 points </a:t>
            </a:r>
            <a:r>
              <a:rPr lang="en" altLang="tr-TR" sz="2000" dirty="0"/>
              <a:t>to </a:t>
            </a:r>
            <a:r>
              <a:rPr lang="en" altLang="tr-TR" sz="2000" b="1" dirty="0"/>
              <a:t>19.4%</a:t>
            </a:r>
            <a:r>
              <a:rPr lang="en" altLang="tr-TR" sz="2000" dirty="0"/>
              <a:t>, it was </a:t>
            </a:r>
            <a:r>
              <a:rPr lang="en" altLang="tr-TR" sz="2000" b="1" dirty="0"/>
              <a:t>10.4%</a:t>
            </a:r>
            <a:r>
              <a:rPr lang="en" altLang="tr-TR" sz="2000" dirty="0"/>
              <a:t> in the 15-64 age group unchanged compared to the same period.</a:t>
            </a:r>
          </a:p>
          <a:p>
            <a:pPr algn="just"/>
            <a:endParaRPr lang="tr-TR" altLang="tr-TR" sz="2000" dirty="0"/>
          </a:p>
          <a:p>
            <a:pPr eaLnBrk="1" hangingPunct="1"/>
            <a:r>
              <a:rPr lang="en" altLang="tr-TR" sz="2000" dirty="0"/>
              <a:t>The number of those employed last year increased by </a:t>
            </a:r>
            <a:r>
              <a:rPr lang="en" altLang="tr-TR" sz="2000" b="1" dirty="0"/>
              <a:t>611 thousand </a:t>
            </a:r>
            <a:r>
              <a:rPr lang="en" altLang="tr-TR" sz="2000" dirty="0"/>
              <a:t>people compared to the previous year and reached to </a:t>
            </a:r>
            <a:r>
              <a:rPr lang="en" altLang="tr-TR" sz="2000" b="1" dirty="0"/>
              <a:t>29 million 314 thousand </a:t>
            </a:r>
            <a:r>
              <a:rPr lang="en" altLang="tr-TR" sz="2000" dirty="0"/>
              <a:t>people. While the number of employees in the agricultural sector decreased by </a:t>
            </a:r>
            <a:r>
              <a:rPr lang="en" altLang="tr-TR" sz="2000" b="1" dirty="0"/>
              <a:t>133 thousand </a:t>
            </a:r>
            <a:r>
              <a:rPr lang="en" altLang="tr-TR" sz="2000" dirty="0"/>
              <a:t>people compared to last year, the number of employees in non-agricultural sectors increased by </a:t>
            </a:r>
            <a:r>
              <a:rPr lang="en" altLang="tr-TR" sz="2000" b="1" dirty="0"/>
              <a:t>1 million 44 thousand</a:t>
            </a:r>
            <a:r>
              <a:rPr lang="en" altLang="tr-TR" sz="2000" dirty="0"/>
              <a:t> people.</a:t>
            </a:r>
            <a:endParaRPr lang="tr-TR" altLang="tr-TR" sz="2000" dirty="0">
              <a:cs typeface="Tahoma" panose="020B0604030504040204" pitchFamily="34" charset="0"/>
            </a:endParaRPr>
          </a:p>
        </p:txBody>
      </p:sp>
    </p:spTree>
    <p:extLst>
      <p:ext uri="{BB962C8B-B14F-4D97-AF65-F5344CB8AC3E}">
        <p14:creationId xmlns:p14="http://schemas.microsoft.com/office/powerpoint/2010/main" val="308464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Dikdörtgen"/>
          <p:cNvSpPr>
            <a:spLocks noChangeArrowheads="1"/>
          </p:cNvSpPr>
          <p:nvPr/>
        </p:nvSpPr>
        <p:spPr bwMode="auto">
          <a:xfrm>
            <a:off x="1919288" y="1125539"/>
            <a:ext cx="7993062"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en" altLang="tr-TR" sz="2000" dirty="0"/>
              <a:t>As of 2018, </a:t>
            </a:r>
            <a:r>
              <a:rPr lang="en" altLang="tr-TR" sz="2000" b="1" dirty="0"/>
              <a:t>19.2%</a:t>
            </a:r>
            <a:r>
              <a:rPr lang="en" altLang="tr-TR" sz="2000" dirty="0"/>
              <a:t> of those employed were </a:t>
            </a:r>
            <a:r>
              <a:rPr lang="en" altLang="tr-TR" sz="2000" b="1" dirty="0"/>
              <a:t>in agriculture</a:t>
            </a:r>
            <a:r>
              <a:rPr lang="en" altLang="tr-TR" sz="2000" dirty="0"/>
              <a:t>, </a:t>
            </a:r>
            <a:r>
              <a:rPr lang="en" altLang="tr-TR" sz="2000" b="1" dirty="0"/>
              <a:t>19.6%</a:t>
            </a:r>
            <a:r>
              <a:rPr lang="en" altLang="tr-TR" sz="2000" dirty="0"/>
              <a:t> in </a:t>
            </a:r>
            <a:r>
              <a:rPr lang="en" altLang="tr-TR" sz="2000" b="1" dirty="0"/>
              <a:t>industry,</a:t>
            </a:r>
            <a:r>
              <a:rPr lang="en" altLang="tr-TR" sz="2000" dirty="0"/>
              <a:t> </a:t>
            </a:r>
            <a:r>
              <a:rPr lang="en" altLang="tr-TR" sz="2000" b="1" dirty="0"/>
              <a:t>7.2% </a:t>
            </a:r>
            <a:r>
              <a:rPr lang="en" altLang="tr-TR" sz="2000" dirty="0"/>
              <a:t>in </a:t>
            </a:r>
            <a:r>
              <a:rPr lang="en" altLang="tr-TR" sz="2000" b="1" dirty="0"/>
              <a:t>construction</a:t>
            </a:r>
            <a:r>
              <a:rPr lang="en" altLang="tr-TR" sz="2000" dirty="0"/>
              <a:t> and </a:t>
            </a:r>
            <a:r>
              <a:rPr lang="en" altLang="tr-TR" sz="2000" b="1" dirty="0"/>
              <a:t>54%</a:t>
            </a:r>
            <a:r>
              <a:rPr lang="en" altLang="tr-TR" sz="2000" dirty="0"/>
              <a:t> in </a:t>
            </a:r>
            <a:r>
              <a:rPr lang="en" altLang="tr-TR" sz="2000" b="1" dirty="0"/>
              <a:t>services.</a:t>
            </a:r>
          </a:p>
          <a:p>
            <a:pPr algn="just" eaLnBrk="1" hangingPunct="1"/>
            <a:endParaRPr lang="tr-TR" altLang="tr-TR" sz="2000" dirty="0"/>
          </a:p>
          <a:p>
            <a:pPr algn="just" eaLnBrk="1" hangingPunct="1"/>
            <a:r>
              <a:rPr lang="en" altLang="tr-TR" sz="2000" dirty="0"/>
              <a:t>Compared to the same period of the previous year, the share of </a:t>
            </a:r>
            <a:r>
              <a:rPr lang="en" altLang="tr-TR" sz="2000" b="1" dirty="0"/>
              <a:t>services sector </a:t>
            </a:r>
            <a:r>
              <a:rPr lang="en" altLang="tr-TR" sz="2000" dirty="0"/>
              <a:t>in employment increased by </a:t>
            </a:r>
            <a:r>
              <a:rPr lang="en" altLang="tr-TR" sz="2000" b="1" dirty="0"/>
              <a:t>1.5 points, </a:t>
            </a:r>
            <a:r>
              <a:rPr lang="en" altLang="tr-TR" sz="2000" dirty="0"/>
              <a:t>the share of </a:t>
            </a:r>
            <a:r>
              <a:rPr lang="en" altLang="tr-TR" sz="2000" b="1" dirty="0"/>
              <a:t>construction sector </a:t>
            </a:r>
            <a:r>
              <a:rPr lang="en" altLang="tr-TR" sz="2000" dirty="0"/>
              <a:t>increased by </a:t>
            </a:r>
            <a:r>
              <a:rPr lang="en" altLang="tr-TR" sz="2000" b="1" dirty="0"/>
              <a:t>0.3 points, </a:t>
            </a:r>
            <a:r>
              <a:rPr lang="en" altLang="tr-TR" sz="2000" dirty="0"/>
              <a:t>while the share of </a:t>
            </a:r>
            <a:r>
              <a:rPr lang="en" altLang="tr-TR" sz="2000" b="1" dirty="0"/>
              <a:t>agriculture sector </a:t>
            </a:r>
            <a:r>
              <a:rPr lang="en" altLang="tr-TR" sz="2000" dirty="0"/>
              <a:t>decreased by </a:t>
            </a:r>
            <a:r>
              <a:rPr lang="en" altLang="tr-TR" sz="2000" b="1" dirty="0"/>
              <a:t>1.3 points </a:t>
            </a:r>
            <a:r>
              <a:rPr lang="en" altLang="tr-TR" sz="2000" dirty="0"/>
              <a:t>and the share of </a:t>
            </a:r>
            <a:r>
              <a:rPr lang="en" altLang="tr-TR" sz="2000" b="1" dirty="0"/>
              <a:t>industrial sector</a:t>
            </a:r>
            <a:r>
              <a:rPr lang="en" altLang="tr-TR" sz="2000" dirty="0"/>
              <a:t> decreased by </a:t>
            </a:r>
            <a:r>
              <a:rPr lang="en" altLang="tr-TR" sz="2000" b="1" dirty="0"/>
              <a:t>0.5 points.</a:t>
            </a:r>
          </a:p>
          <a:p>
            <a:pPr algn="just" eaLnBrk="1" hangingPunct="1"/>
            <a:r>
              <a:rPr lang="en" altLang="tr-TR" sz="2000" dirty="0"/>
              <a:t>In the same period, the overall labor force participation rate of Turkey was </a:t>
            </a:r>
            <a:r>
              <a:rPr lang="en" altLang="tr-TR" sz="2000" b="1" dirty="0"/>
              <a:t>53.8%</a:t>
            </a:r>
            <a:r>
              <a:rPr lang="en" altLang="tr-TR" sz="2000" dirty="0"/>
              <a:t> increased by 0.9 points compared to the previous year.</a:t>
            </a:r>
          </a:p>
          <a:p>
            <a:pPr algn="just" eaLnBrk="1" hangingPunct="1"/>
            <a:endParaRPr lang="tr-TR" altLang="tr-TR" sz="2000" dirty="0"/>
          </a:p>
          <a:p>
            <a:pPr algn="just" eaLnBrk="1" hangingPunct="1"/>
            <a:r>
              <a:rPr lang="en" altLang="tr-TR" sz="2000" dirty="0"/>
              <a:t>In 2017, the labor force participation rate for men increased by </a:t>
            </a:r>
            <a:r>
              <a:rPr lang="en" altLang="tr-TR" sz="2000" b="1" dirty="0"/>
              <a:t>0.5 points </a:t>
            </a:r>
            <a:r>
              <a:rPr lang="en" altLang="tr-TR" sz="2000" dirty="0"/>
              <a:t>compared to the previous year and reached </a:t>
            </a:r>
            <a:r>
              <a:rPr lang="en" altLang="tr-TR" sz="2000" b="1" dirty="0"/>
              <a:t>72.5%; </a:t>
            </a:r>
            <a:r>
              <a:rPr lang="en" altLang="tr-TR" sz="2000" dirty="0"/>
              <a:t>for women, it increased by </a:t>
            </a:r>
            <a:r>
              <a:rPr lang="en" altLang="tr-TR" sz="2000" b="1" dirty="0"/>
              <a:t>1.1 points </a:t>
            </a:r>
            <a:r>
              <a:rPr lang="en" altLang="tr-TR" sz="2000" dirty="0"/>
              <a:t>to </a:t>
            </a:r>
            <a:r>
              <a:rPr lang="en" altLang="tr-TR" sz="2000" b="1" dirty="0"/>
              <a:t>33.6%.</a:t>
            </a:r>
          </a:p>
          <a:p>
            <a:pPr algn="just" eaLnBrk="1" hangingPunct="1"/>
            <a:r>
              <a:rPr lang="en" altLang="tr-TR" sz="2000" dirty="0"/>
              <a:t>The number of people not included in the labor force increased from </a:t>
            </a:r>
            <a:r>
              <a:rPr lang="en" altLang="tr-TR" sz="2000" b="1" dirty="0"/>
              <a:t>27 million 901 thousand</a:t>
            </a:r>
            <a:r>
              <a:rPr lang="en" altLang="tr-TR" sz="2000" dirty="0"/>
              <a:t> in 2017 to </a:t>
            </a:r>
            <a:r>
              <a:rPr lang="en" altLang="tr-TR" sz="2000" b="1" dirty="0"/>
              <a:t>27 million 997 thousand </a:t>
            </a:r>
            <a:r>
              <a:rPr lang="en" altLang="tr-TR" sz="2000" dirty="0"/>
              <a:t>in 2018.</a:t>
            </a:r>
            <a:endParaRPr lang="tr-TR" altLang="tr-TR" sz="2000" dirty="0">
              <a:cs typeface="Tahoma" panose="020B0604030504040204" pitchFamily="34" charset="0"/>
            </a:endParaRPr>
          </a:p>
        </p:txBody>
      </p:sp>
    </p:spTree>
    <p:extLst>
      <p:ext uri="{BB962C8B-B14F-4D97-AF65-F5344CB8AC3E}">
        <p14:creationId xmlns:p14="http://schemas.microsoft.com/office/powerpoint/2010/main" val="320432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664413" y="1664414"/>
            <a:ext cx="8106311" cy="1200329"/>
          </a:xfrm>
          <a:prstGeom prst="rect">
            <a:avLst/>
          </a:prstGeom>
          <a:noFill/>
        </p:spPr>
        <p:txBody>
          <a:bodyPr wrap="square" rtlCol="0">
            <a:spAutoFit/>
          </a:bodyPr>
          <a:lstStyle/>
          <a:p>
            <a:r>
              <a:rPr lang="tr-TR" sz="7200" dirty="0" err="1" smtClean="0"/>
              <a:t>Any</a:t>
            </a:r>
            <a:r>
              <a:rPr lang="tr-TR" sz="7200" dirty="0" smtClean="0"/>
              <a:t> </a:t>
            </a:r>
            <a:r>
              <a:rPr lang="tr-TR" sz="7200" dirty="0" err="1" smtClean="0"/>
              <a:t>Questions</a:t>
            </a:r>
            <a:r>
              <a:rPr lang="tr-TR" sz="7200" dirty="0" smtClean="0"/>
              <a:t>!?!</a:t>
            </a:r>
            <a:endParaRPr lang="tr-TR" sz="7200" dirty="0"/>
          </a:p>
        </p:txBody>
      </p:sp>
    </p:spTree>
    <p:extLst>
      <p:ext uri="{BB962C8B-B14F-4D97-AF65-F5344CB8AC3E}">
        <p14:creationId xmlns:p14="http://schemas.microsoft.com/office/powerpoint/2010/main" val="109443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524000" y="1052513"/>
            <a:ext cx="5545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a:solidFill>
                  <a:schemeClr val="hlink"/>
                </a:solidFill>
              </a:rPr>
              <a:t>Basic </a:t>
            </a:r>
            <a:r>
              <a:rPr lang="tr-TR" altLang="tr-TR" b="1" u="sng" dirty="0" err="1">
                <a:solidFill>
                  <a:schemeClr val="hlink"/>
                </a:solidFill>
              </a:rPr>
              <a:t>economic</a:t>
            </a:r>
            <a:r>
              <a:rPr lang="tr-TR" altLang="tr-TR" b="1" u="sng" dirty="0">
                <a:solidFill>
                  <a:schemeClr val="hlink"/>
                </a:solidFill>
              </a:rPr>
              <a:t> </a:t>
            </a:r>
            <a:r>
              <a:rPr lang="tr-TR" altLang="tr-TR" b="1" u="sng" dirty="0" err="1">
                <a:solidFill>
                  <a:schemeClr val="hlink"/>
                </a:solidFill>
              </a:rPr>
              <a:t>concepts</a:t>
            </a:r>
            <a:endParaRPr lang="tr-TR" altLang="tr-TR" b="1" u="sng" dirty="0">
              <a:solidFill>
                <a:schemeClr val="hlink"/>
              </a:solidFill>
            </a:endParaRPr>
          </a:p>
        </p:txBody>
      </p:sp>
      <p:sp>
        <p:nvSpPr>
          <p:cNvPr id="20483" name="Text Box 3"/>
          <p:cNvSpPr txBox="1">
            <a:spLocks noChangeArrowheads="1"/>
          </p:cNvSpPr>
          <p:nvPr/>
        </p:nvSpPr>
        <p:spPr bwMode="auto">
          <a:xfrm>
            <a:off x="1524000" y="15033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Terms</a:t>
            </a:r>
            <a:r>
              <a:rPr lang="tr-TR" altLang="tr-TR" b="1" dirty="0">
                <a:solidFill>
                  <a:schemeClr val="folHlink"/>
                </a:solidFill>
              </a:rPr>
              <a:t> of </a:t>
            </a:r>
            <a:r>
              <a:rPr lang="tr-TR" altLang="tr-TR" b="1" dirty="0" err="1">
                <a:solidFill>
                  <a:schemeClr val="folHlink"/>
                </a:solidFill>
              </a:rPr>
              <a:t>Need</a:t>
            </a:r>
            <a:endParaRPr lang="tr-TR" altLang="tr-TR" b="1" dirty="0">
              <a:solidFill>
                <a:schemeClr val="folHlink"/>
              </a:solidFill>
            </a:endParaRPr>
          </a:p>
        </p:txBody>
      </p:sp>
      <p:sp>
        <p:nvSpPr>
          <p:cNvPr id="20484" name="Text Box 4"/>
          <p:cNvSpPr txBox="1">
            <a:spLocks noChangeArrowheads="1"/>
          </p:cNvSpPr>
          <p:nvPr/>
        </p:nvSpPr>
        <p:spPr bwMode="auto">
          <a:xfrm>
            <a:off x="1524000" y="19542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Human beings are constantly striving to maintain high standards of biological and social life.</a:t>
            </a:r>
            <a:endParaRPr lang="tr-TR" altLang="tr-TR" dirty="0"/>
          </a:p>
        </p:txBody>
      </p:sp>
      <p:sp>
        <p:nvSpPr>
          <p:cNvPr id="20485" name="Text Box 5"/>
          <p:cNvSpPr txBox="1">
            <a:spLocks noChangeArrowheads="1"/>
          </p:cNvSpPr>
          <p:nvPr/>
        </p:nvSpPr>
        <p:spPr bwMode="auto">
          <a:xfrm>
            <a:off x="1524000" y="27654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This effort is possible only by the presence of a number of elements other than himself.</a:t>
            </a:r>
            <a:endParaRPr lang="tr-TR" altLang="tr-TR" dirty="0"/>
          </a:p>
        </p:txBody>
      </p:sp>
      <p:sp>
        <p:nvSpPr>
          <p:cNvPr id="20486" name="Text Box 6"/>
          <p:cNvSpPr txBox="1">
            <a:spLocks noChangeArrowheads="1"/>
          </p:cNvSpPr>
          <p:nvPr/>
        </p:nvSpPr>
        <p:spPr bwMode="auto">
          <a:xfrm>
            <a:off x="1524000" y="33020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absence of these elements can cause people with various degrees of discomfort such as hunger, thirst or chills; it may even cause death.</a:t>
            </a:r>
            <a:endParaRPr lang="tr-TR" altLang="tr-TR" dirty="0"/>
          </a:p>
        </p:txBody>
      </p:sp>
      <p:sp>
        <p:nvSpPr>
          <p:cNvPr id="20487" name="Text Box 7"/>
          <p:cNvSpPr txBox="1">
            <a:spLocks noChangeArrowheads="1"/>
          </p:cNvSpPr>
          <p:nvPr/>
        </p:nvSpPr>
        <p:spPr bwMode="auto">
          <a:xfrm>
            <a:off x="1524000" y="4111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Their presence leads to a sense of joy and pleasure, such as saturation, warming, listening to music, and fashionable dressing.</a:t>
            </a:r>
            <a:endParaRPr lang="tr-TR" altLang="tr-TR" dirty="0"/>
          </a:p>
        </p:txBody>
      </p:sp>
      <p:sp>
        <p:nvSpPr>
          <p:cNvPr id="20488" name="Text Box 8"/>
          <p:cNvSpPr txBox="1">
            <a:spLocks noChangeArrowheads="1"/>
          </p:cNvSpPr>
          <p:nvPr/>
        </p:nvSpPr>
        <p:spPr bwMode="auto">
          <a:xfrm>
            <a:off x="1524000" y="49228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These elements that cause sadness and pain to people in their absence and create feelings of satisfaction and joy in their existence is called as “need”.</a:t>
            </a:r>
            <a:endParaRPr lang="tr-TR" altLang="tr-TR" dirty="0"/>
          </a:p>
        </p:txBody>
      </p:sp>
      <p:sp>
        <p:nvSpPr>
          <p:cNvPr id="20489" name="Text Box 9"/>
          <p:cNvSpPr txBox="1">
            <a:spLocks noChangeArrowheads="1"/>
          </p:cNvSpPr>
          <p:nvPr/>
        </p:nvSpPr>
        <p:spPr bwMode="auto">
          <a:xfrm>
            <a:off x="1524000" y="5734051"/>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People have many and varied needs that they want to address. Moreover, some of them, such as eating, thirsting, even if some of them will reappear after a while.</a:t>
            </a:r>
            <a:endParaRPr lang="tr-TR" altLang="tr-TR" dirty="0"/>
          </a:p>
        </p:txBody>
      </p:sp>
      <p:sp>
        <p:nvSpPr>
          <p:cNvPr id="20491" name="Line 11"/>
          <p:cNvSpPr>
            <a:spLocks noChangeShapeType="1"/>
          </p:cNvSpPr>
          <p:nvPr/>
        </p:nvSpPr>
        <p:spPr bwMode="auto">
          <a:xfrm>
            <a:off x="1524000" y="26812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2" name="Line 12"/>
          <p:cNvSpPr>
            <a:spLocks noChangeShapeType="1"/>
          </p:cNvSpPr>
          <p:nvPr/>
        </p:nvSpPr>
        <p:spPr bwMode="auto">
          <a:xfrm>
            <a:off x="1524000" y="32162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3" name="Line 13"/>
          <p:cNvSpPr>
            <a:spLocks noChangeShapeType="1"/>
          </p:cNvSpPr>
          <p:nvPr/>
        </p:nvSpPr>
        <p:spPr bwMode="auto">
          <a:xfrm>
            <a:off x="1524000" y="4027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4" name="Line 14"/>
          <p:cNvSpPr>
            <a:spLocks noChangeShapeType="1"/>
          </p:cNvSpPr>
          <p:nvPr/>
        </p:nvSpPr>
        <p:spPr bwMode="auto">
          <a:xfrm>
            <a:off x="1524000" y="4838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95" name="Line 15"/>
          <p:cNvSpPr>
            <a:spLocks noChangeShapeType="1"/>
          </p:cNvSpPr>
          <p:nvPr/>
        </p:nvSpPr>
        <p:spPr bwMode="auto">
          <a:xfrm>
            <a:off x="1524000" y="5648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6674131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slide(fromTop)">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slide(fromTop)">
                                      <p:cBhvr>
                                        <p:cTn id="12" dur="500"/>
                                        <p:tgtEl>
                                          <p:spTgt spid="20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slide(fromTop)">
                                      <p:cBhvr>
                                        <p:cTn id="17" dur="500"/>
                                        <p:tgtEl>
                                          <p:spTgt spid="20484"/>
                                        </p:tgtEl>
                                      </p:cBhvr>
                                    </p:animEffect>
                                  </p:childTnLst>
                                </p:cTn>
                              </p:par>
                            </p:childTnLst>
                          </p:cTn>
                        </p:par>
                        <p:par>
                          <p:cTn id="18" fill="hold" nodeType="afterGroup">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20491"/>
                                        </p:tgtEl>
                                        <p:attrNameLst>
                                          <p:attrName>style.visibility</p:attrName>
                                        </p:attrNameLst>
                                      </p:cBhvr>
                                      <p:to>
                                        <p:strVal val="visible"/>
                                      </p:to>
                                    </p:set>
                                    <p:animEffect transition="in" filter="slide(fromLeft)">
                                      <p:cBhvr>
                                        <p:cTn id="21" dur="500"/>
                                        <p:tgtEl>
                                          <p:spTgt spid="2049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20485"/>
                                        </p:tgtEl>
                                        <p:attrNameLst>
                                          <p:attrName>style.visibility</p:attrName>
                                        </p:attrNameLst>
                                      </p:cBhvr>
                                      <p:to>
                                        <p:strVal val="visible"/>
                                      </p:to>
                                    </p:set>
                                    <p:animEffect transition="in" filter="slide(fromTop)">
                                      <p:cBhvr>
                                        <p:cTn id="26" dur="500"/>
                                        <p:tgtEl>
                                          <p:spTgt spid="20485"/>
                                        </p:tgtEl>
                                      </p:cBhvr>
                                    </p:animEffect>
                                  </p:childTnLst>
                                </p:cTn>
                              </p:par>
                            </p:childTnLst>
                          </p:cTn>
                        </p:par>
                        <p:par>
                          <p:cTn id="27" fill="hold" nodeType="afterGroup">
                            <p:stCondLst>
                              <p:cond delay="500"/>
                            </p:stCondLst>
                            <p:childTnLst>
                              <p:par>
                                <p:cTn id="28" presetID="12" presetClass="entr" presetSubtype="8" fill="hold" grpId="0" nodeType="afterEffect">
                                  <p:stCondLst>
                                    <p:cond delay="0"/>
                                  </p:stCondLst>
                                  <p:childTnLst>
                                    <p:set>
                                      <p:cBhvr>
                                        <p:cTn id="29" dur="1" fill="hold">
                                          <p:stCondLst>
                                            <p:cond delay="0"/>
                                          </p:stCondLst>
                                        </p:cTn>
                                        <p:tgtEl>
                                          <p:spTgt spid="20492"/>
                                        </p:tgtEl>
                                        <p:attrNameLst>
                                          <p:attrName>style.visibility</p:attrName>
                                        </p:attrNameLst>
                                      </p:cBhvr>
                                      <p:to>
                                        <p:strVal val="visible"/>
                                      </p:to>
                                    </p:set>
                                    <p:animEffect transition="in" filter="slide(fromLeft)">
                                      <p:cBhvr>
                                        <p:cTn id="30" dur="500"/>
                                        <p:tgtEl>
                                          <p:spTgt spid="2049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0486"/>
                                        </p:tgtEl>
                                        <p:attrNameLst>
                                          <p:attrName>style.visibility</p:attrName>
                                        </p:attrNameLst>
                                      </p:cBhvr>
                                      <p:to>
                                        <p:strVal val="visible"/>
                                      </p:to>
                                    </p:set>
                                    <p:animEffect transition="in" filter="slide(fromTop)">
                                      <p:cBhvr>
                                        <p:cTn id="35" dur="500"/>
                                        <p:tgtEl>
                                          <p:spTgt spid="20486"/>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0493"/>
                                        </p:tgtEl>
                                        <p:attrNameLst>
                                          <p:attrName>style.visibility</p:attrName>
                                        </p:attrNameLst>
                                      </p:cBhvr>
                                      <p:to>
                                        <p:strVal val="visible"/>
                                      </p:to>
                                    </p:set>
                                    <p:animEffect transition="in" filter="slide(fromLeft)">
                                      <p:cBhvr>
                                        <p:cTn id="39" dur="500"/>
                                        <p:tgtEl>
                                          <p:spTgt spid="2049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0487"/>
                                        </p:tgtEl>
                                        <p:attrNameLst>
                                          <p:attrName>style.visibility</p:attrName>
                                        </p:attrNameLst>
                                      </p:cBhvr>
                                      <p:to>
                                        <p:strVal val="visible"/>
                                      </p:to>
                                    </p:set>
                                    <p:animEffect transition="in" filter="slide(fromTop)">
                                      <p:cBhvr>
                                        <p:cTn id="44" dur="500"/>
                                        <p:tgtEl>
                                          <p:spTgt spid="20487"/>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0494"/>
                                        </p:tgtEl>
                                        <p:attrNameLst>
                                          <p:attrName>style.visibility</p:attrName>
                                        </p:attrNameLst>
                                      </p:cBhvr>
                                      <p:to>
                                        <p:strVal val="visible"/>
                                      </p:to>
                                    </p:set>
                                    <p:animEffect transition="in" filter="slide(fromLeft)">
                                      <p:cBhvr>
                                        <p:cTn id="48" dur="500"/>
                                        <p:tgtEl>
                                          <p:spTgt spid="2049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0488"/>
                                        </p:tgtEl>
                                        <p:attrNameLst>
                                          <p:attrName>style.visibility</p:attrName>
                                        </p:attrNameLst>
                                      </p:cBhvr>
                                      <p:to>
                                        <p:strVal val="visible"/>
                                      </p:to>
                                    </p:set>
                                    <p:animEffect transition="in" filter="slide(fromTop)">
                                      <p:cBhvr>
                                        <p:cTn id="53" dur="500"/>
                                        <p:tgtEl>
                                          <p:spTgt spid="20488"/>
                                        </p:tgtEl>
                                      </p:cBhvr>
                                    </p:animEffect>
                                  </p:childTnLst>
                                </p:cTn>
                              </p:par>
                            </p:childTnLst>
                          </p:cTn>
                        </p:par>
                        <p:par>
                          <p:cTn id="54" fill="hold" nodeType="afterGroup">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20495"/>
                                        </p:tgtEl>
                                        <p:attrNameLst>
                                          <p:attrName>style.visibility</p:attrName>
                                        </p:attrNameLst>
                                      </p:cBhvr>
                                      <p:to>
                                        <p:strVal val="visible"/>
                                      </p:to>
                                    </p:set>
                                    <p:animEffect transition="in" filter="slide(fromLeft)">
                                      <p:cBhvr>
                                        <p:cTn id="57" dur="500"/>
                                        <p:tgtEl>
                                          <p:spTgt spid="2049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20489"/>
                                        </p:tgtEl>
                                        <p:attrNameLst>
                                          <p:attrName>style.visibility</p:attrName>
                                        </p:attrNameLst>
                                      </p:cBhvr>
                                      <p:to>
                                        <p:strVal val="visible"/>
                                      </p:to>
                                    </p:set>
                                    <p:animEffect transition="in" filter="slide(fromTop)">
                                      <p:cBhvr>
                                        <p:cTn id="62"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20484" grpId="0"/>
      <p:bldP spid="20485" grpId="0"/>
      <p:bldP spid="20486" grpId="0"/>
      <p:bldP spid="20487" grpId="0"/>
      <p:bldP spid="20488" grpId="0"/>
      <p:bldP spid="20489" grpId="0"/>
      <p:bldP spid="20491" grpId="0" animBg="1"/>
      <p:bldP spid="20492" grpId="0" animBg="1"/>
      <p:bldP spid="20493" grpId="0" animBg="1"/>
      <p:bldP spid="20494" grpId="0" animBg="1"/>
      <p:bldP spid="2049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524000" y="12684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t>Compulsory needs </a:t>
            </a:r>
            <a:r>
              <a:rPr lang="en" altLang="tr-TR" dirty="0"/>
              <a:t>such as nutrition, shelter, warming and rest are necessary for the continuation of human life.</a:t>
            </a:r>
            <a:endParaRPr lang="tr-TR" altLang="tr-TR" dirty="0"/>
          </a:p>
        </p:txBody>
      </p:sp>
      <p:sp>
        <p:nvSpPr>
          <p:cNvPr id="35843" name="Text Box 3"/>
          <p:cNvSpPr txBox="1">
            <a:spLocks noChangeArrowheads="1"/>
          </p:cNvSpPr>
          <p:nvPr/>
        </p:nvSpPr>
        <p:spPr bwMode="auto">
          <a:xfrm>
            <a:off x="1524000" y="21669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Education, entertainment and so on.. needs are called </a:t>
            </a:r>
            <a:r>
              <a:rPr lang="en" altLang="tr-TR" b="1" dirty="0"/>
              <a:t>Social and Cultural Needs</a:t>
            </a:r>
            <a:r>
              <a:rPr lang="en" altLang="tr-TR" dirty="0"/>
              <a:t>.</a:t>
            </a:r>
            <a:endParaRPr lang="tr-TR" altLang="tr-TR" dirty="0"/>
          </a:p>
        </p:txBody>
      </p:sp>
      <p:sp>
        <p:nvSpPr>
          <p:cNvPr id="35844" name="Text Box 4"/>
          <p:cNvSpPr txBox="1">
            <a:spLocks noChangeArrowheads="1"/>
          </p:cNvSpPr>
          <p:nvPr/>
        </p:nvSpPr>
        <p:spPr bwMode="auto">
          <a:xfrm>
            <a:off x="1524000" y="27924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With regard to needs, the following determinations can be made:</a:t>
            </a:r>
            <a:endParaRPr lang="tr-TR" altLang="tr-TR" dirty="0"/>
          </a:p>
        </p:txBody>
      </p:sp>
      <p:sp>
        <p:nvSpPr>
          <p:cNvPr id="35845" name="Text Box 5"/>
          <p:cNvSpPr txBox="1">
            <a:spLocks noChangeArrowheads="1"/>
          </p:cNvSpPr>
          <p:nvPr/>
        </p:nvSpPr>
        <p:spPr bwMode="auto">
          <a:xfrm>
            <a:off x="1524000" y="32877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dirty="0" err="1"/>
              <a:t>Needs</a:t>
            </a:r>
            <a:r>
              <a:rPr lang="tr-TR" altLang="tr-TR" dirty="0"/>
              <a:t> </a:t>
            </a:r>
            <a:r>
              <a:rPr lang="tr-TR" altLang="tr-TR" dirty="0" err="1"/>
              <a:t>are</a:t>
            </a:r>
            <a:r>
              <a:rPr lang="tr-TR" altLang="tr-TR" dirty="0"/>
              <a:t> </a:t>
            </a:r>
            <a:r>
              <a:rPr lang="tr-TR" altLang="tr-TR" dirty="0" err="1"/>
              <a:t>endless</a:t>
            </a:r>
            <a:r>
              <a:rPr lang="tr-TR" altLang="tr-TR" dirty="0"/>
              <a:t>.</a:t>
            </a:r>
          </a:p>
        </p:txBody>
      </p:sp>
      <p:sp>
        <p:nvSpPr>
          <p:cNvPr id="35846" name="Text Box 6"/>
          <p:cNvSpPr txBox="1">
            <a:spLocks noChangeArrowheads="1"/>
          </p:cNvSpPr>
          <p:nvPr/>
        </p:nvSpPr>
        <p:spPr bwMode="auto">
          <a:xfrm>
            <a:off x="1524000" y="39131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Needs differ in terms of violence.</a:t>
            </a:r>
            <a:endParaRPr lang="tr-TR" altLang="tr-TR" dirty="0"/>
          </a:p>
        </p:txBody>
      </p:sp>
      <p:sp>
        <p:nvSpPr>
          <p:cNvPr id="35847" name="Text Box 7"/>
          <p:cNvSpPr txBox="1">
            <a:spLocks noChangeArrowheads="1"/>
          </p:cNvSpPr>
          <p:nvPr/>
        </p:nvSpPr>
        <p:spPr bwMode="auto">
          <a:xfrm>
            <a:off x="1524000" y="45386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severity of needs decreases as they are satisfied.</a:t>
            </a:r>
            <a:endParaRPr lang="tr-TR" altLang="tr-TR" dirty="0"/>
          </a:p>
        </p:txBody>
      </p:sp>
      <p:sp>
        <p:nvSpPr>
          <p:cNvPr id="35848" name="Text Box 8"/>
          <p:cNvSpPr txBox="1">
            <a:spLocks noChangeArrowheads="1"/>
          </p:cNvSpPr>
          <p:nvPr/>
        </p:nvSpPr>
        <p:spPr bwMode="auto">
          <a:xfrm>
            <a:off x="1524000" y="51641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Initially non-compulsory needs may become compulsory over time. The needs and the means for satisfying the needs can be substituted with each other.</a:t>
            </a:r>
            <a:endParaRPr lang="tr-TR" altLang="tr-TR" dirty="0"/>
          </a:p>
        </p:txBody>
      </p:sp>
      <p:sp>
        <p:nvSpPr>
          <p:cNvPr id="35849" name="Line 9"/>
          <p:cNvSpPr>
            <a:spLocks noChangeShapeType="1"/>
          </p:cNvSpPr>
          <p:nvPr/>
        </p:nvSpPr>
        <p:spPr bwMode="auto">
          <a:xfrm>
            <a:off x="1524000" y="20383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0" name="Line 10"/>
          <p:cNvSpPr>
            <a:spLocks noChangeShapeType="1"/>
          </p:cNvSpPr>
          <p:nvPr/>
        </p:nvSpPr>
        <p:spPr bwMode="auto">
          <a:xfrm>
            <a:off x="1524000" y="2663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1" name="Line 11"/>
          <p:cNvSpPr>
            <a:spLocks noChangeShapeType="1"/>
          </p:cNvSpPr>
          <p:nvPr/>
        </p:nvSpPr>
        <p:spPr bwMode="auto">
          <a:xfrm>
            <a:off x="1524000" y="3784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2" name="Line 12"/>
          <p:cNvSpPr>
            <a:spLocks noChangeShapeType="1"/>
          </p:cNvSpPr>
          <p:nvPr/>
        </p:nvSpPr>
        <p:spPr bwMode="auto">
          <a:xfrm>
            <a:off x="1524000" y="44084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3" name="Line 13"/>
          <p:cNvSpPr>
            <a:spLocks noChangeShapeType="1"/>
          </p:cNvSpPr>
          <p:nvPr/>
        </p:nvSpPr>
        <p:spPr bwMode="auto">
          <a:xfrm>
            <a:off x="1524000" y="50339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286839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slide(fromTop)">
                                      <p:cBhvr>
                                        <p:cTn id="7" dur="500"/>
                                        <p:tgtEl>
                                          <p:spTgt spid="35842"/>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35849"/>
                                        </p:tgtEl>
                                        <p:attrNameLst>
                                          <p:attrName>style.visibility</p:attrName>
                                        </p:attrNameLst>
                                      </p:cBhvr>
                                      <p:to>
                                        <p:strVal val="visible"/>
                                      </p:to>
                                    </p:set>
                                    <p:animEffect transition="in" filter="slide(fromLeft)">
                                      <p:cBhvr>
                                        <p:cTn id="11" dur="500"/>
                                        <p:tgtEl>
                                          <p:spTgt spid="3584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35843"/>
                                        </p:tgtEl>
                                        <p:attrNameLst>
                                          <p:attrName>style.visibility</p:attrName>
                                        </p:attrNameLst>
                                      </p:cBhvr>
                                      <p:to>
                                        <p:strVal val="visible"/>
                                      </p:to>
                                    </p:set>
                                    <p:animEffect transition="in" filter="slide(fromTop)">
                                      <p:cBhvr>
                                        <p:cTn id="16" dur="500"/>
                                        <p:tgtEl>
                                          <p:spTgt spid="35843"/>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35850"/>
                                        </p:tgtEl>
                                        <p:attrNameLst>
                                          <p:attrName>style.visibility</p:attrName>
                                        </p:attrNameLst>
                                      </p:cBhvr>
                                      <p:to>
                                        <p:strVal val="visible"/>
                                      </p:to>
                                    </p:set>
                                    <p:animEffect transition="in" filter="slide(fromLeft)">
                                      <p:cBhvr>
                                        <p:cTn id="20" dur="500"/>
                                        <p:tgtEl>
                                          <p:spTgt spid="3585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35844"/>
                                        </p:tgtEl>
                                        <p:attrNameLst>
                                          <p:attrName>style.visibility</p:attrName>
                                        </p:attrNameLst>
                                      </p:cBhvr>
                                      <p:to>
                                        <p:strVal val="visible"/>
                                      </p:to>
                                    </p:set>
                                    <p:animEffect transition="in" filter="slide(fromTop)">
                                      <p:cBhvr>
                                        <p:cTn id="25" dur="500"/>
                                        <p:tgtEl>
                                          <p:spTgt spid="358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5845"/>
                                        </p:tgtEl>
                                        <p:attrNameLst>
                                          <p:attrName>style.visibility</p:attrName>
                                        </p:attrNameLst>
                                      </p:cBhvr>
                                      <p:to>
                                        <p:strVal val="visible"/>
                                      </p:to>
                                    </p:set>
                                    <p:animEffect transition="in" filter="slide(fromTop)">
                                      <p:cBhvr>
                                        <p:cTn id="30" dur="500"/>
                                        <p:tgtEl>
                                          <p:spTgt spid="3584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5851"/>
                                        </p:tgtEl>
                                        <p:attrNameLst>
                                          <p:attrName>style.visibility</p:attrName>
                                        </p:attrNameLst>
                                      </p:cBhvr>
                                      <p:to>
                                        <p:strVal val="visible"/>
                                      </p:to>
                                    </p:set>
                                    <p:animEffect transition="in" filter="slide(fromLeft)">
                                      <p:cBhvr>
                                        <p:cTn id="34" dur="500"/>
                                        <p:tgtEl>
                                          <p:spTgt spid="3585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5846"/>
                                        </p:tgtEl>
                                        <p:attrNameLst>
                                          <p:attrName>style.visibility</p:attrName>
                                        </p:attrNameLst>
                                      </p:cBhvr>
                                      <p:to>
                                        <p:strVal val="visible"/>
                                      </p:to>
                                    </p:set>
                                    <p:animEffect transition="in" filter="slide(fromTop)">
                                      <p:cBhvr>
                                        <p:cTn id="39" dur="500"/>
                                        <p:tgtEl>
                                          <p:spTgt spid="35846"/>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5852"/>
                                        </p:tgtEl>
                                        <p:attrNameLst>
                                          <p:attrName>style.visibility</p:attrName>
                                        </p:attrNameLst>
                                      </p:cBhvr>
                                      <p:to>
                                        <p:strVal val="visible"/>
                                      </p:to>
                                    </p:set>
                                    <p:animEffect transition="in" filter="slide(fromLeft)">
                                      <p:cBhvr>
                                        <p:cTn id="43" dur="500"/>
                                        <p:tgtEl>
                                          <p:spTgt spid="3585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5847"/>
                                        </p:tgtEl>
                                        <p:attrNameLst>
                                          <p:attrName>style.visibility</p:attrName>
                                        </p:attrNameLst>
                                      </p:cBhvr>
                                      <p:to>
                                        <p:strVal val="visible"/>
                                      </p:to>
                                    </p:set>
                                    <p:animEffect transition="in" filter="slide(fromTop)">
                                      <p:cBhvr>
                                        <p:cTn id="48" dur="500"/>
                                        <p:tgtEl>
                                          <p:spTgt spid="35847"/>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5853"/>
                                        </p:tgtEl>
                                        <p:attrNameLst>
                                          <p:attrName>style.visibility</p:attrName>
                                        </p:attrNameLst>
                                      </p:cBhvr>
                                      <p:to>
                                        <p:strVal val="visible"/>
                                      </p:to>
                                    </p:set>
                                    <p:animEffect transition="in" filter="slide(fromLeft)">
                                      <p:cBhvr>
                                        <p:cTn id="52" dur="500"/>
                                        <p:tgtEl>
                                          <p:spTgt spid="3585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5848"/>
                                        </p:tgtEl>
                                        <p:attrNameLst>
                                          <p:attrName>style.visibility</p:attrName>
                                        </p:attrNameLst>
                                      </p:cBhvr>
                                      <p:to>
                                        <p:strVal val="visible"/>
                                      </p:to>
                                    </p:set>
                                    <p:animEffect transition="in" filter="slide(fromTop)">
                                      <p:cBhvr>
                                        <p:cTn id="57" dur="500"/>
                                        <p:tgtEl>
                                          <p:spTgt spid="35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p:bldP spid="35844" grpId="0"/>
      <p:bldP spid="35845" grpId="0"/>
      <p:bldP spid="35846" grpId="0"/>
      <p:bldP spid="35847" grpId="0"/>
      <p:bldP spid="35848" grpId="0"/>
      <p:bldP spid="35849" grpId="0" animBg="1"/>
      <p:bldP spid="35850" grpId="0" animBg="1"/>
      <p:bldP spid="35851" grpId="0" animBg="1"/>
      <p:bldP spid="35852" grpId="0" animBg="1"/>
      <p:bldP spid="3585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524000" y="13414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Goods</a:t>
            </a:r>
            <a:r>
              <a:rPr lang="tr-TR" altLang="tr-TR" b="1" dirty="0">
                <a:solidFill>
                  <a:schemeClr val="folHlink"/>
                </a:solidFill>
              </a:rPr>
              <a:t> </a:t>
            </a:r>
            <a:r>
              <a:rPr lang="tr-TR" altLang="tr-TR" b="1" dirty="0" err="1">
                <a:solidFill>
                  <a:schemeClr val="folHlink"/>
                </a:solidFill>
              </a:rPr>
              <a:t>and</a:t>
            </a:r>
            <a:r>
              <a:rPr lang="tr-TR" altLang="tr-TR" b="1" dirty="0">
                <a:solidFill>
                  <a:schemeClr val="folHlink"/>
                </a:solidFill>
              </a:rPr>
              <a:t> Services</a:t>
            </a:r>
          </a:p>
        </p:txBody>
      </p:sp>
      <p:sp>
        <p:nvSpPr>
          <p:cNvPr id="34819" name="Text Box 3"/>
          <p:cNvSpPr txBox="1">
            <a:spLocks noChangeArrowheads="1"/>
          </p:cNvSpPr>
          <p:nvPr/>
        </p:nvSpPr>
        <p:spPr bwMode="auto">
          <a:xfrm>
            <a:off x="1524000" y="20034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Goods and services are economic means to meet human needs, which can be exchanged for money or other goods and services.</a:t>
            </a:r>
            <a:endParaRPr lang="tr-TR" altLang="tr-TR" dirty="0"/>
          </a:p>
        </p:txBody>
      </p:sp>
      <p:sp>
        <p:nvSpPr>
          <p:cNvPr id="34820" name="Text Box 4"/>
          <p:cNvSpPr txBox="1">
            <a:spLocks noChangeArrowheads="1"/>
          </p:cNvSpPr>
          <p:nvPr/>
        </p:nvSpPr>
        <p:spPr bwMode="auto">
          <a:xfrm>
            <a:off x="1524000" y="291465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When</a:t>
            </a:r>
            <a:r>
              <a:rPr lang="en" altLang="tr-TR" dirty="0">
                <a:solidFill>
                  <a:schemeClr val="hlink"/>
                </a:solidFill>
              </a:rPr>
              <a:t> economic goods </a:t>
            </a:r>
            <a:r>
              <a:rPr lang="en" altLang="tr-TR" dirty="0"/>
              <a:t>are mentioned, services should be understood as well as goods.</a:t>
            </a:r>
            <a:endParaRPr lang="tr-TR" altLang="tr-TR" dirty="0"/>
          </a:p>
        </p:txBody>
      </p:sp>
      <p:sp>
        <p:nvSpPr>
          <p:cNvPr id="34822" name="Text Box 6"/>
          <p:cNvSpPr txBox="1">
            <a:spLocks noChangeArrowheads="1"/>
          </p:cNvSpPr>
          <p:nvPr/>
        </p:nvSpPr>
        <p:spPr bwMode="auto">
          <a:xfrm>
            <a:off x="1524000" y="3933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There are also goods and services that do not fall within the scope of </a:t>
            </a:r>
            <a:r>
              <a:rPr lang="en" altLang="tr-TR" b="1" dirty="0"/>
              <a:t>economics.</a:t>
            </a:r>
            <a:endParaRPr lang="tr-TR" altLang="tr-TR" b="1" dirty="0"/>
          </a:p>
        </p:txBody>
      </p:sp>
      <p:sp>
        <p:nvSpPr>
          <p:cNvPr id="34823" name="Text Box 7"/>
          <p:cNvSpPr txBox="1">
            <a:spLocks noChangeArrowheads="1"/>
          </p:cNvSpPr>
          <p:nvPr/>
        </p:nvSpPr>
        <p:spPr bwMode="auto">
          <a:xfrm>
            <a:off x="1524000" y="47974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Air, sea water can be given as an example to the non-economic goods. </a:t>
            </a:r>
            <a:endParaRPr lang="tr-TR" altLang="tr-TR" dirty="0"/>
          </a:p>
        </p:txBody>
      </p:sp>
      <p:sp>
        <p:nvSpPr>
          <p:cNvPr id="34824" name="Text Box 8"/>
          <p:cNvSpPr txBox="1">
            <a:spLocks noChangeArrowheads="1"/>
          </p:cNvSpPr>
          <p:nvPr/>
        </p:nvSpPr>
        <p:spPr bwMode="auto">
          <a:xfrm>
            <a:off x="1524000" y="551656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Examples of such services can be mentioned as; public services such as defense, public order, title deeds and population services, and services of organizations such as the Red Crescent and solidarity collections, and housewives' home services.</a:t>
            </a:r>
            <a:endParaRPr lang="tr-TR" altLang="tr-TR" dirty="0"/>
          </a:p>
        </p:txBody>
      </p:sp>
      <p:sp>
        <p:nvSpPr>
          <p:cNvPr id="34825" name="Line 9"/>
          <p:cNvSpPr>
            <a:spLocks noChangeShapeType="1"/>
          </p:cNvSpPr>
          <p:nvPr/>
        </p:nvSpPr>
        <p:spPr bwMode="auto">
          <a:xfrm>
            <a:off x="1524000" y="27797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7" name="Line 11"/>
          <p:cNvSpPr>
            <a:spLocks noChangeShapeType="1"/>
          </p:cNvSpPr>
          <p:nvPr/>
        </p:nvSpPr>
        <p:spPr bwMode="auto">
          <a:xfrm>
            <a:off x="1524000" y="36449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8" name="Line 12"/>
          <p:cNvSpPr>
            <a:spLocks noChangeShapeType="1"/>
          </p:cNvSpPr>
          <p:nvPr/>
        </p:nvSpPr>
        <p:spPr bwMode="auto">
          <a:xfrm>
            <a:off x="1524000" y="45815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9" name="Line 13"/>
          <p:cNvSpPr>
            <a:spLocks noChangeShapeType="1"/>
          </p:cNvSpPr>
          <p:nvPr/>
        </p:nvSpPr>
        <p:spPr bwMode="auto">
          <a:xfrm>
            <a:off x="1524000" y="53736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7387130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slide(fromTop)">
                                      <p:cBhvr>
                                        <p:cTn id="7" dur="5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slide(fromTop)">
                                      <p:cBhvr>
                                        <p:cTn id="12" dur="500"/>
                                        <p:tgtEl>
                                          <p:spTgt spid="3481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4825"/>
                                        </p:tgtEl>
                                        <p:attrNameLst>
                                          <p:attrName>style.visibility</p:attrName>
                                        </p:attrNameLst>
                                      </p:cBhvr>
                                      <p:to>
                                        <p:strVal val="visible"/>
                                      </p:to>
                                    </p:set>
                                    <p:animEffect transition="in" filter="slide(fromLeft)">
                                      <p:cBhvr>
                                        <p:cTn id="16" dur="500"/>
                                        <p:tgtEl>
                                          <p:spTgt spid="348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4820"/>
                                        </p:tgtEl>
                                        <p:attrNameLst>
                                          <p:attrName>style.visibility</p:attrName>
                                        </p:attrNameLst>
                                      </p:cBhvr>
                                      <p:to>
                                        <p:strVal val="visible"/>
                                      </p:to>
                                    </p:set>
                                    <p:animEffect transition="in" filter="slide(fromTop)">
                                      <p:cBhvr>
                                        <p:cTn id="21" dur="500"/>
                                        <p:tgtEl>
                                          <p:spTgt spid="3482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4827"/>
                                        </p:tgtEl>
                                        <p:attrNameLst>
                                          <p:attrName>style.visibility</p:attrName>
                                        </p:attrNameLst>
                                      </p:cBhvr>
                                      <p:to>
                                        <p:strVal val="visible"/>
                                      </p:to>
                                    </p:set>
                                    <p:animEffect transition="in" filter="slide(fromLeft)">
                                      <p:cBhvr>
                                        <p:cTn id="25" dur="500"/>
                                        <p:tgtEl>
                                          <p:spTgt spid="348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4822"/>
                                        </p:tgtEl>
                                        <p:attrNameLst>
                                          <p:attrName>style.visibility</p:attrName>
                                        </p:attrNameLst>
                                      </p:cBhvr>
                                      <p:to>
                                        <p:strVal val="visible"/>
                                      </p:to>
                                    </p:set>
                                    <p:animEffect transition="in" filter="slide(fromTop)">
                                      <p:cBhvr>
                                        <p:cTn id="30" dur="500"/>
                                        <p:tgtEl>
                                          <p:spTgt spid="34822"/>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4828"/>
                                        </p:tgtEl>
                                        <p:attrNameLst>
                                          <p:attrName>style.visibility</p:attrName>
                                        </p:attrNameLst>
                                      </p:cBhvr>
                                      <p:to>
                                        <p:strVal val="visible"/>
                                      </p:to>
                                    </p:set>
                                    <p:animEffect transition="in" filter="slide(fromLeft)">
                                      <p:cBhvr>
                                        <p:cTn id="34" dur="500"/>
                                        <p:tgtEl>
                                          <p:spTgt spid="3482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4823"/>
                                        </p:tgtEl>
                                        <p:attrNameLst>
                                          <p:attrName>style.visibility</p:attrName>
                                        </p:attrNameLst>
                                      </p:cBhvr>
                                      <p:to>
                                        <p:strVal val="visible"/>
                                      </p:to>
                                    </p:set>
                                    <p:animEffect transition="in" filter="slide(fromTop)">
                                      <p:cBhvr>
                                        <p:cTn id="39" dur="500"/>
                                        <p:tgtEl>
                                          <p:spTgt spid="34823"/>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4829"/>
                                        </p:tgtEl>
                                        <p:attrNameLst>
                                          <p:attrName>style.visibility</p:attrName>
                                        </p:attrNameLst>
                                      </p:cBhvr>
                                      <p:to>
                                        <p:strVal val="visible"/>
                                      </p:to>
                                    </p:set>
                                    <p:animEffect transition="in" filter="slide(fromLeft)">
                                      <p:cBhvr>
                                        <p:cTn id="43" dur="500"/>
                                        <p:tgtEl>
                                          <p:spTgt spid="348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4824"/>
                                        </p:tgtEl>
                                        <p:attrNameLst>
                                          <p:attrName>style.visibility</p:attrName>
                                        </p:attrNameLst>
                                      </p:cBhvr>
                                      <p:to>
                                        <p:strVal val="visible"/>
                                      </p:to>
                                    </p:set>
                                    <p:animEffect transition="in" filter="slide(fromTop)">
                                      <p:cBhvr>
                                        <p:cTn id="48" dur="5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p:bldP spid="34820" grpId="0"/>
      <p:bldP spid="34822" grpId="0"/>
      <p:bldP spid="34823" grpId="0"/>
      <p:bldP spid="34824" grpId="0"/>
      <p:bldP spid="34825" grpId="0" animBg="1"/>
      <p:bldP spid="34827" grpId="0" animBg="1"/>
      <p:bldP spid="34828" grpId="0" animBg="1"/>
      <p:bldP spid="348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Consumption</a:t>
            </a:r>
            <a:r>
              <a:rPr lang="tr-TR" altLang="tr-TR" b="1" dirty="0">
                <a:solidFill>
                  <a:schemeClr val="folHlink"/>
                </a:solidFill>
              </a:rPr>
              <a:t> </a:t>
            </a:r>
            <a:r>
              <a:rPr lang="tr-TR" altLang="tr-TR" b="1" dirty="0" err="1">
                <a:solidFill>
                  <a:schemeClr val="folHlink"/>
                </a:solidFill>
              </a:rPr>
              <a:t>and</a:t>
            </a:r>
            <a:r>
              <a:rPr lang="tr-TR" altLang="tr-TR" b="1" dirty="0">
                <a:solidFill>
                  <a:schemeClr val="folHlink"/>
                </a:solidFill>
              </a:rPr>
              <a:t> </a:t>
            </a:r>
            <a:r>
              <a:rPr lang="tr-TR" altLang="tr-TR" b="1" dirty="0" err="1">
                <a:solidFill>
                  <a:schemeClr val="folHlink"/>
                </a:solidFill>
              </a:rPr>
              <a:t>Production</a:t>
            </a:r>
            <a:endParaRPr lang="tr-TR" altLang="tr-TR" b="1" dirty="0">
              <a:solidFill>
                <a:schemeClr val="folHlink"/>
              </a:solidFill>
            </a:endParaRPr>
          </a:p>
        </p:txBody>
      </p:sp>
      <p:sp>
        <p:nvSpPr>
          <p:cNvPr id="33795" name="Text Box 3"/>
          <p:cNvSpPr txBox="1">
            <a:spLocks noChangeArrowheads="1"/>
          </p:cNvSpPr>
          <p:nvPr/>
        </p:nvSpPr>
        <p:spPr bwMode="auto">
          <a:xfrm>
            <a:off x="1524000" y="15398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use of economic goods and services to meet the needs of people is called </a:t>
            </a:r>
            <a:r>
              <a:rPr lang="en" altLang="tr-TR" b="1" dirty="0"/>
              <a:t>consumption.</a:t>
            </a:r>
            <a:endParaRPr lang="tr-TR" altLang="tr-TR" b="1" dirty="0"/>
          </a:p>
        </p:txBody>
      </p:sp>
      <p:sp>
        <p:nvSpPr>
          <p:cNvPr id="33796" name="Text Box 4"/>
          <p:cNvSpPr txBox="1">
            <a:spLocks noChangeArrowheads="1"/>
          </p:cNvSpPr>
          <p:nvPr/>
        </p:nvSpPr>
        <p:spPr bwMode="auto">
          <a:xfrm>
            <a:off x="1524000" y="22796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vast majority of economic goods and services cannot be used to meet human needs in their current form in nature.</a:t>
            </a:r>
            <a:endParaRPr lang="tr-TR" altLang="tr-TR" dirty="0"/>
          </a:p>
        </p:txBody>
      </p:sp>
      <p:sp>
        <p:nvSpPr>
          <p:cNvPr id="33797" name="Text Box 5"/>
          <p:cNvSpPr txBox="1">
            <a:spLocks noChangeArrowheads="1"/>
          </p:cNvSpPr>
          <p:nvPr/>
        </p:nvSpPr>
        <p:spPr bwMode="auto">
          <a:xfrm>
            <a:off x="1524000" y="30194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Economic goods and services are generally obtained through the application of human labor and capital to natural resources. This application is called </a:t>
            </a:r>
            <a:r>
              <a:rPr lang="en" altLang="tr-TR" b="1" dirty="0"/>
              <a:t>production</a:t>
            </a:r>
            <a:r>
              <a:rPr lang="en" altLang="tr-TR" dirty="0"/>
              <a:t>.</a:t>
            </a:r>
            <a:endParaRPr lang="tr-TR" altLang="tr-TR" dirty="0"/>
          </a:p>
        </p:txBody>
      </p:sp>
      <p:sp>
        <p:nvSpPr>
          <p:cNvPr id="33798" name="Text Box 6"/>
          <p:cNvSpPr txBox="1">
            <a:spLocks noChangeArrowheads="1"/>
          </p:cNvSpPr>
          <p:nvPr/>
        </p:nvSpPr>
        <p:spPr bwMode="auto">
          <a:xfrm>
            <a:off x="1524000" y="37576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Production activity adds shape, location, time and property benefits to natural resources.</a:t>
            </a:r>
            <a:endParaRPr lang="tr-TR" altLang="tr-TR" dirty="0"/>
          </a:p>
        </p:txBody>
      </p:sp>
      <p:sp>
        <p:nvSpPr>
          <p:cNvPr id="33799" name="Text Box 7"/>
          <p:cNvSpPr txBox="1">
            <a:spLocks noChangeArrowheads="1"/>
          </p:cNvSpPr>
          <p:nvPr/>
        </p:nvSpPr>
        <p:spPr bwMode="auto">
          <a:xfrm>
            <a:off x="1524000" y="4143777"/>
            <a:ext cx="93245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By changing the chemical and physical structure of natural resources</a:t>
            </a:r>
            <a:r>
              <a:rPr lang="en" altLang="tr-TR" b="1" dirty="0"/>
              <a:t>, shape benefit </a:t>
            </a:r>
            <a:r>
              <a:rPr lang="en" altLang="tr-TR" dirty="0"/>
              <a:t>is created.</a:t>
            </a:r>
            <a:endParaRPr lang="tr-TR" altLang="tr-TR" dirty="0"/>
          </a:p>
        </p:txBody>
      </p:sp>
      <p:sp>
        <p:nvSpPr>
          <p:cNvPr id="33800" name="Text Box 8"/>
          <p:cNvSpPr txBox="1">
            <a:spLocks noChangeArrowheads="1"/>
          </p:cNvSpPr>
          <p:nvPr/>
        </p:nvSpPr>
        <p:spPr bwMode="auto">
          <a:xfrm>
            <a:off x="1524000" y="4686300"/>
            <a:ext cx="914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For example; </a:t>
            </a:r>
            <a:r>
              <a:rPr lang="en" altLang="tr-TR" dirty="0" err="1"/>
              <a:t>transportatio</a:t>
            </a:r>
            <a:r>
              <a:rPr lang="tr-TR" altLang="tr-TR" dirty="0"/>
              <a:t>n</a:t>
            </a:r>
            <a:r>
              <a:rPr lang="en" altLang="tr-TR" dirty="0"/>
              <a:t> of carcass, meat or processed meat product, from the meat industry business to wholesalers, shopping centers, markets and butchers is mentioned as </a:t>
            </a:r>
            <a:r>
              <a:rPr lang="en" altLang="tr-TR" b="1" dirty="0"/>
              <a:t>benefit of place.</a:t>
            </a:r>
            <a:endParaRPr lang="tr-TR" altLang="tr-TR" b="1" dirty="0"/>
          </a:p>
        </p:txBody>
      </p:sp>
      <p:sp>
        <p:nvSpPr>
          <p:cNvPr id="33801" name="Text Box 9"/>
          <p:cNvSpPr txBox="1">
            <a:spLocks noChangeArrowheads="1"/>
          </p:cNvSpPr>
          <p:nvPr/>
        </p:nvSpPr>
        <p:spPr bwMode="auto">
          <a:xfrm>
            <a:off x="1524000" y="5533907"/>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Having these products available to the consumer in places that they can buy at a time they need is mentioned as </a:t>
            </a:r>
            <a:r>
              <a:rPr lang="en" altLang="tr-TR" b="1" dirty="0"/>
              <a:t>the time benefit</a:t>
            </a:r>
            <a:endParaRPr lang="tr-TR" altLang="tr-TR" b="1" dirty="0"/>
          </a:p>
        </p:txBody>
      </p:sp>
      <p:sp>
        <p:nvSpPr>
          <p:cNvPr id="33802" name="Text Box 10"/>
          <p:cNvSpPr txBox="1">
            <a:spLocks noChangeArrowheads="1"/>
          </p:cNvSpPr>
          <p:nvPr/>
        </p:nvSpPr>
        <p:spPr bwMode="auto">
          <a:xfrm>
            <a:off x="1524000" y="61658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a:t>
            </a:r>
            <a:r>
              <a:rPr lang="en" altLang="tr-TR" b="1" dirty="0"/>
              <a:t>property benefit </a:t>
            </a:r>
            <a:r>
              <a:rPr lang="en" altLang="tr-TR" dirty="0"/>
              <a:t>is also created by ensuring that the consumer who pays the price has these products.</a:t>
            </a:r>
            <a:endParaRPr lang="tr-TR" altLang="tr-TR" dirty="0"/>
          </a:p>
        </p:txBody>
      </p:sp>
      <p:sp>
        <p:nvSpPr>
          <p:cNvPr id="33803" name="Line 11"/>
          <p:cNvSpPr>
            <a:spLocks noChangeShapeType="1"/>
          </p:cNvSpPr>
          <p:nvPr/>
        </p:nvSpPr>
        <p:spPr bwMode="auto">
          <a:xfrm>
            <a:off x="1524000" y="22304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4" name="Line 12"/>
          <p:cNvSpPr>
            <a:spLocks noChangeShapeType="1"/>
          </p:cNvSpPr>
          <p:nvPr/>
        </p:nvSpPr>
        <p:spPr bwMode="auto">
          <a:xfrm>
            <a:off x="1524000" y="2970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5" name="Line 13"/>
          <p:cNvSpPr>
            <a:spLocks noChangeShapeType="1"/>
          </p:cNvSpPr>
          <p:nvPr/>
        </p:nvSpPr>
        <p:spPr bwMode="auto">
          <a:xfrm>
            <a:off x="1524000" y="3708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6" name="Line 14"/>
          <p:cNvSpPr>
            <a:spLocks noChangeShapeType="1"/>
          </p:cNvSpPr>
          <p:nvPr/>
        </p:nvSpPr>
        <p:spPr bwMode="auto">
          <a:xfrm>
            <a:off x="1524000" y="41735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7" name="Line 15"/>
          <p:cNvSpPr>
            <a:spLocks noChangeShapeType="1"/>
          </p:cNvSpPr>
          <p:nvPr/>
        </p:nvSpPr>
        <p:spPr bwMode="auto">
          <a:xfrm>
            <a:off x="1524000" y="471712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8" name="Line 16"/>
          <p:cNvSpPr>
            <a:spLocks noChangeShapeType="1"/>
          </p:cNvSpPr>
          <p:nvPr/>
        </p:nvSpPr>
        <p:spPr bwMode="auto">
          <a:xfrm>
            <a:off x="1524000" y="5575756"/>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9" name="Line 17"/>
          <p:cNvSpPr>
            <a:spLocks noChangeShapeType="1"/>
          </p:cNvSpPr>
          <p:nvPr/>
        </p:nvSpPr>
        <p:spPr bwMode="auto">
          <a:xfrm>
            <a:off x="1524000" y="61658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480324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slide(fromTop)">
                                      <p:cBhvr>
                                        <p:cTn id="7" dur="500"/>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3795"/>
                                        </p:tgtEl>
                                        <p:attrNameLst>
                                          <p:attrName>style.visibility</p:attrName>
                                        </p:attrNameLst>
                                      </p:cBhvr>
                                      <p:to>
                                        <p:strVal val="visible"/>
                                      </p:to>
                                    </p:set>
                                    <p:animEffect transition="in" filter="slide(fromTop)">
                                      <p:cBhvr>
                                        <p:cTn id="12" dur="500"/>
                                        <p:tgtEl>
                                          <p:spTgt spid="3379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3803"/>
                                        </p:tgtEl>
                                        <p:attrNameLst>
                                          <p:attrName>style.visibility</p:attrName>
                                        </p:attrNameLst>
                                      </p:cBhvr>
                                      <p:to>
                                        <p:strVal val="visible"/>
                                      </p:to>
                                    </p:set>
                                    <p:animEffect transition="in" filter="slide(fromLeft)">
                                      <p:cBhvr>
                                        <p:cTn id="16" dur="500"/>
                                        <p:tgtEl>
                                          <p:spTgt spid="3380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3796"/>
                                        </p:tgtEl>
                                        <p:attrNameLst>
                                          <p:attrName>style.visibility</p:attrName>
                                        </p:attrNameLst>
                                      </p:cBhvr>
                                      <p:to>
                                        <p:strVal val="visible"/>
                                      </p:to>
                                    </p:set>
                                    <p:animEffect transition="in" filter="slide(fromTop)">
                                      <p:cBhvr>
                                        <p:cTn id="21" dur="500"/>
                                        <p:tgtEl>
                                          <p:spTgt spid="3379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3804"/>
                                        </p:tgtEl>
                                        <p:attrNameLst>
                                          <p:attrName>style.visibility</p:attrName>
                                        </p:attrNameLst>
                                      </p:cBhvr>
                                      <p:to>
                                        <p:strVal val="visible"/>
                                      </p:to>
                                    </p:set>
                                    <p:animEffect transition="in" filter="slide(fromLeft)">
                                      <p:cBhvr>
                                        <p:cTn id="25" dur="500"/>
                                        <p:tgtEl>
                                          <p:spTgt spid="3380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3797"/>
                                        </p:tgtEl>
                                        <p:attrNameLst>
                                          <p:attrName>style.visibility</p:attrName>
                                        </p:attrNameLst>
                                      </p:cBhvr>
                                      <p:to>
                                        <p:strVal val="visible"/>
                                      </p:to>
                                    </p:set>
                                    <p:animEffect transition="in" filter="slide(fromTop)">
                                      <p:cBhvr>
                                        <p:cTn id="30" dur="500"/>
                                        <p:tgtEl>
                                          <p:spTgt spid="3379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3805"/>
                                        </p:tgtEl>
                                        <p:attrNameLst>
                                          <p:attrName>style.visibility</p:attrName>
                                        </p:attrNameLst>
                                      </p:cBhvr>
                                      <p:to>
                                        <p:strVal val="visible"/>
                                      </p:to>
                                    </p:set>
                                    <p:animEffect transition="in" filter="slide(fromLeft)">
                                      <p:cBhvr>
                                        <p:cTn id="34" dur="500"/>
                                        <p:tgtEl>
                                          <p:spTgt spid="3380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3798"/>
                                        </p:tgtEl>
                                        <p:attrNameLst>
                                          <p:attrName>style.visibility</p:attrName>
                                        </p:attrNameLst>
                                      </p:cBhvr>
                                      <p:to>
                                        <p:strVal val="visible"/>
                                      </p:to>
                                    </p:set>
                                    <p:animEffect transition="in" filter="slide(fromTop)">
                                      <p:cBhvr>
                                        <p:cTn id="39" dur="500"/>
                                        <p:tgtEl>
                                          <p:spTgt spid="3379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3806"/>
                                        </p:tgtEl>
                                        <p:attrNameLst>
                                          <p:attrName>style.visibility</p:attrName>
                                        </p:attrNameLst>
                                      </p:cBhvr>
                                      <p:to>
                                        <p:strVal val="visible"/>
                                      </p:to>
                                    </p:set>
                                    <p:animEffect transition="in" filter="slide(fromLeft)">
                                      <p:cBhvr>
                                        <p:cTn id="43" dur="500"/>
                                        <p:tgtEl>
                                          <p:spTgt spid="3380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3799"/>
                                        </p:tgtEl>
                                        <p:attrNameLst>
                                          <p:attrName>style.visibility</p:attrName>
                                        </p:attrNameLst>
                                      </p:cBhvr>
                                      <p:to>
                                        <p:strVal val="visible"/>
                                      </p:to>
                                    </p:set>
                                    <p:animEffect transition="in" filter="slide(fromTop)">
                                      <p:cBhvr>
                                        <p:cTn id="48" dur="500"/>
                                        <p:tgtEl>
                                          <p:spTgt spid="3379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3807"/>
                                        </p:tgtEl>
                                        <p:attrNameLst>
                                          <p:attrName>style.visibility</p:attrName>
                                        </p:attrNameLst>
                                      </p:cBhvr>
                                      <p:to>
                                        <p:strVal val="visible"/>
                                      </p:to>
                                    </p:set>
                                    <p:animEffect transition="in" filter="slide(fromLeft)">
                                      <p:cBhvr>
                                        <p:cTn id="52" dur="500"/>
                                        <p:tgtEl>
                                          <p:spTgt spid="3380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3800"/>
                                        </p:tgtEl>
                                        <p:attrNameLst>
                                          <p:attrName>style.visibility</p:attrName>
                                        </p:attrNameLst>
                                      </p:cBhvr>
                                      <p:to>
                                        <p:strVal val="visible"/>
                                      </p:to>
                                    </p:set>
                                    <p:animEffect transition="in" filter="slide(fromTop)">
                                      <p:cBhvr>
                                        <p:cTn id="57" dur="500"/>
                                        <p:tgtEl>
                                          <p:spTgt spid="33800"/>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33808"/>
                                        </p:tgtEl>
                                        <p:attrNameLst>
                                          <p:attrName>style.visibility</p:attrName>
                                        </p:attrNameLst>
                                      </p:cBhvr>
                                      <p:to>
                                        <p:strVal val="visible"/>
                                      </p:to>
                                    </p:set>
                                    <p:animEffect transition="in" filter="slide(fromLeft)">
                                      <p:cBhvr>
                                        <p:cTn id="61" dur="500"/>
                                        <p:tgtEl>
                                          <p:spTgt spid="3380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33801"/>
                                        </p:tgtEl>
                                        <p:attrNameLst>
                                          <p:attrName>style.visibility</p:attrName>
                                        </p:attrNameLst>
                                      </p:cBhvr>
                                      <p:to>
                                        <p:strVal val="visible"/>
                                      </p:to>
                                    </p:set>
                                    <p:animEffect transition="in" filter="slide(fromTop)">
                                      <p:cBhvr>
                                        <p:cTn id="66" dur="500"/>
                                        <p:tgtEl>
                                          <p:spTgt spid="33801"/>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33809"/>
                                        </p:tgtEl>
                                        <p:attrNameLst>
                                          <p:attrName>style.visibility</p:attrName>
                                        </p:attrNameLst>
                                      </p:cBhvr>
                                      <p:to>
                                        <p:strVal val="visible"/>
                                      </p:to>
                                    </p:set>
                                    <p:animEffect transition="in" filter="slide(fromLeft)">
                                      <p:cBhvr>
                                        <p:cTn id="70" dur="500"/>
                                        <p:tgtEl>
                                          <p:spTgt spid="3380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33802"/>
                                        </p:tgtEl>
                                        <p:attrNameLst>
                                          <p:attrName>style.visibility</p:attrName>
                                        </p:attrNameLst>
                                      </p:cBhvr>
                                      <p:to>
                                        <p:strVal val="visible"/>
                                      </p:to>
                                    </p:set>
                                    <p:animEffect transition="in" filter="slide(fromTop)">
                                      <p:cBhvr>
                                        <p:cTn id="75" dur="500"/>
                                        <p:tgtEl>
                                          <p:spTgt spid="33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P spid="33796" grpId="0"/>
      <p:bldP spid="33797" grpId="0"/>
      <p:bldP spid="33798" grpId="0"/>
      <p:bldP spid="33799" grpId="0"/>
      <p:bldP spid="33800" grpId="0"/>
      <p:bldP spid="33801" grpId="0"/>
      <p:bldP spid="33802" grpId="0"/>
      <p:bldP spid="33803" grpId="0" animBg="1"/>
      <p:bldP spid="33804" grpId="0" animBg="1"/>
      <p:bldP spid="33805" grpId="0" animBg="1"/>
      <p:bldP spid="33806" grpId="0" animBg="1"/>
      <p:bldP spid="33807" grpId="0" animBg="1"/>
      <p:bldP spid="33808" grpId="0" animBg="1"/>
      <p:bldP spid="338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Barter</a:t>
            </a:r>
            <a:endParaRPr lang="tr-TR" altLang="tr-TR" b="1" dirty="0">
              <a:solidFill>
                <a:schemeClr val="folHlink"/>
              </a:solidFill>
            </a:endParaRPr>
          </a:p>
        </p:txBody>
      </p:sp>
      <p:sp>
        <p:nvSpPr>
          <p:cNvPr id="32771" name="Text Box 3"/>
          <p:cNvSpPr txBox="1">
            <a:spLocks noChangeArrowheads="1"/>
          </p:cNvSpPr>
          <p:nvPr/>
        </p:nvSpPr>
        <p:spPr bwMode="auto">
          <a:xfrm>
            <a:off x="1524000" y="1554163"/>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Produced goods and services often come only to meet the manufacturer's own needs.</a:t>
            </a:r>
            <a:endParaRPr lang="tr-TR" altLang="tr-TR" dirty="0"/>
          </a:p>
        </p:txBody>
      </p:sp>
      <p:sp>
        <p:nvSpPr>
          <p:cNvPr id="32772" name="Text Box 4"/>
          <p:cNvSpPr txBox="1">
            <a:spLocks noChangeArrowheads="1"/>
          </p:cNvSpPr>
          <p:nvPr/>
        </p:nvSpPr>
        <p:spPr bwMode="auto">
          <a:xfrm>
            <a:off x="1524000" y="23193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Therefore, this surplus production should be put on the market to be used to meet the needs of other people in the society.</a:t>
            </a:r>
            <a:endParaRPr lang="tr-TR" altLang="tr-TR" dirty="0"/>
          </a:p>
        </p:txBody>
      </p:sp>
      <p:sp>
        <p:nvSpPr>
          <p:cNvPr id="32773" name="Text Box 5"/>
          <p:cNvSpPr txBox="1">
            <a:spLocks noChangeArrowheads="1"/>
          </p:cNvSpPr>
          <p:nvPr/>
        </p:nvSpPr>
        <p:spPr bwMode="auto">
          <a:xfrm>
            <a:off x="1524000" y="3084514"/>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Exchange of a good or service with another good or service or money is called an </a:t>
            </a:r>
            <a:r>
              <a:rPr lang="en" altLang="tr-TR" b="1" dirty="0"/>
              <a:t>Barter</a:t>
            </a:r>
            <a:r>
              <a:rPr lang="en" altLang="tr-TR" dirty="0"/>
              <a:t>.</a:t>
            </a:r>
            <a:endParaRPr lang="tr-TR" altLang="tr-TR" dirty="0"/>
          </a:p>
        </p:txBody>
      </p:sp>
      <p:sp>
        <p:nvSpPr>
          <p:cNvPr id="32774" name="Text Box 6"/>
          <p:cNvSpPr txBox="1">
            <a:spLocks noChangeArrowheads="1"/>
          </p:cNvSpPr>
          <p:nvPr/>
        </p:nvSpPr>
        <p:spPr bwMode="auto">
          <a:xfrm>
            <a:off x="1524000" y="48037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an economy, the income created in a certain period is shared by the elements involved in production called </a:t>
            </a:r>
            <a:r>
              <a:rPr lang="en" altLang="tr-TR" b="1" dirty="0">
                <a:solidFill>
                  <a:srgbClr val="FF0000"/>
                </a:solidFill>
              </a:rPr>
              <a:t>income distribution</a:t>
            </a:r>
            <a:r>
              <a:rPr lang="en" altLang="tr-TR" dirty="0"/>
              <a:t>.</a:t>
            </a:r>
            <a:endParaRPr lang="tr-TR" altLang="tr-TR" dirty="0"/>
          </a:p>
        </p:txBody>
      </p:sp>
      <p:sp>
        <p:nvSpPr>
          <p:cNvPr id="32775" name="Text Box 7"/>
          <p:cNvSpPr txBox="1">
            <a:spLocks noChangeArrowheads="1"/>
          </p:cNvSpPr>
          <p:nvPr/>
        </p:nvSpPr>
        <p:spPr bwMode="auto">
          <a:xfrm>
            <a:off x="1524000" y="58769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contemporary societies, everyone involved in production gets its share in money. But here, money is just a tool. In fact, the real income divided is goods and services.</a:t>
            </a:r>
            <a:endParaRPr lang="tr-TR" altLang="tr-TR" dirty="0"/>
          </a:p>
        </p:txBody>
      </p:sp>
      <p:sp>
        <p:nvSpPr>
          <p:cNvPr id="32777" name="Text Box 9"/>
          <p:cNvSpPr txBox="1">
            <a:spLocks noChangeArrowheads="1"/>
          </p:cNvSpPr>
          <p:nvPr/>
        </p:nvSpPr>
        <p:spPr bwMode="auto">
          <a:xfrm>
            <a:off x="1524000" y="42211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a:solidFill>
                  <a:schemeClr val="folHlink"/>
                </a:solidFill>
              </a:rPr>
              <a:t>Distribution</a:t>
            </a:r>
          </a:p>
        </p:txBody>
      </p:sp>
      <p:sp>
        <p:nvSpPr>
          <p:cNvPr id="32778" name="Line 10"/>
          <p:cNvSpPr>
            <a:spLocks noChangeShapeType="1"/>
          </p:cNvSpPr>
          <p:nvPr/>
        </p:nvSpPr>
        <p:spPr bwMode="auto">
          <a:xfrm>
            <a:off x="1524000" y="22574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79" name="Line 11"/>
          <p:cNvSpPr>
            <a:spLocks noChangeShapeType="1"/>
          </p:cNvSpPr>
          <p:nvPr/>
        </p:nvSpPr>
        <p:spPr bwMode="auto">
          <a:xfrm>
            <a:off x="1524000" y="3022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80" name="Line 12"/>
          <p:cNvSpPr>
            <a:spLocks noChangeShapeType="1"/>
          </p:cNvSpPr>
          <p:nvPr/>
        </p:nvSpPr>
        <p:spPr bwMode="auto">
          <a:xfrm>
            <a:off x="1524000" y="37893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2781" name="Line 13"/>
          <p:cNvSpPr>
            <a:spLocks noChangeShapeType="1"/>
          </p:cNvSpPr>
          <p:nvPr/>
        </p:nvSpPr>
        <p:spPr bwMode="auto">
          <a:xfrm>
            <a:off x="1524000" y="56610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0273157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slide(fromTop)">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2771"/>
                                        </p:tgtEl>
                                        <p:attrNameLst>
                                          <p:attrName>style.visibility</p:attrName>
                                        </p:attrNameLst>
                                      </p:cBhvr>
                                      <p:to>
                                        <p:strVal val="visible"/>
                                      </p:to>
                                    </p:set>
                                    <p:animEffect transition="in" filter="slide(fromTop)">
                                      <p:cBhvr>
                                        <p:cTn id="12" dur="500"/>
                                        <p:tgtEl>
                                          <p:spTgt spid="3277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2778"/>
                                        </p:tgtEl>
                                        <p:attrNameLst>
                                          <p:attrName>style.visibility</p:attrName>
                                        </p:attrNameLst>
                                      </p:cBhvr>
                                      <p:to>
                                        <p:strVal val="visible"/>
                                      </p:to>
                                    </p:set>
                                    <p:animEffect transition="in" filter="slide(fromLeft)">
                                      <p:cBhvr>
                                        <p:cTn id="16" dur="500"/>
                                        <p:tgtEl>
                                          <p:spTgt spid="3277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2772"/>
                                        </p:tgtEl>
                                        <p:attrNameLst>
                                          <p:attrName>style.visibility</p:attrName>
                                        </p:attrNameLst>
                                      </p:cBhvr>
                                      <p:to>
                                        <p:strVal val="visible"/>
                                      </p:to>
                                    </p:set>
                                    <p:animEffect transition="in" filter="slide(fromTop)">
                                      <p:cBhvr>
                                        <p:cTn id="21" dur="500"/>
                                        <p:tgtEl>
                                          <p:spTgt spid="3277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2779"/>
                                        </p:tgtEl>
                                        <p:attrNameLst>
                                          <p:attrName>style.visibility</p:attrName>
                                        </p:attrNameLst>
                                      </p:cBhvr>
                                      <p:to>
                                        <p:strVal val="visible"/>
                                      </p:to>
                                    </p:set>
                                    <p:animEffect transition="in" filter="slide(fromLeft)">
                                      <p:cBhvr>
                                        <p:cTn id="25" dur="500"/>
                                        <p:tgtEl>
                                          <p:spTgt spid="3277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2773"/>
                                        </p:tgtEl>
                                        <p:attrNameLst>
                                          <p:attrName>style.visibility</p:attrName>
                                        </p:attrNameLst>
                                      </p:cBhvr>
                                      <p:to>
                                        <p:strVal val="visible"/>
                                      </p:to>
                                    </p:set>
                                    <p:animEffect transition="in" filter="slide(fromTop)">
                                      <p:cBhvr>
                                        <p:cTn id="30" dur="500"/>
                                        <p:tgtEl>
                                          <p:spTgt spid="32773"/>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2780"/>
                                        </p:tgtEl>
                                        <p:attrNameLst>
                                          <p:attrName>style.visibility</p:attrName>
                                        </p:attrNameLst>
                                      </p:cBhvr>
                                      <p:to>
                                        <p:strVal val="visible"/>
                                      </p:to>
                                    </p:set>
                                    <p:animEffect transition="in" filter="slide(fromLeft)">
                                      <p:cBhvr>
                                        <p:cTn id="34" dur="500"/>
                                        <p:tgtEl>
                                          <p:spTgt spid="3278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2777"/>
                                        </p:tgtEl>
                                        <p:attrNameLst>
                                          <p:attrName>style.visibility</p:attrName>
                                        </p:attrNameLst>
                                      </p:cBhvr>
                                      <p:to>
                                        <p:strVal val="visible"/>
                                      </p:to>
                                    </p:set>
                                    <p:animEffect transition="in" filter="slide(fromTop)">
                                      <p:cBhvr>
                                        <p:cTn id="39" dur="500"/>
                                        <p:tgtEl>
                                          <p:spTgt spid="3277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32774"/>
                                        </p:tgtEl>
                                        <p:attrNameLst>
                                          <p:attrName>style.visibility</p:attrName>
                                        </p:attrNameLst>
                                      </p:cBhvr>
                                      <p:to>
                                        <p:strVal val="visible"/>
                                      </p:to>
                                    </p:set>
                                    <p:animEffect transition="in" filter="slide(fromTop)">
                                      <p:cBhvr>
                                        <p:cTn id="44" dur="500"/>
                                        <p:tgtEl>
                                          <p:spTgt spid="32774"/>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32781"/>
                                        </p:tgtEl>
                                        <p:attrNameLst>
                                          <p:attrName>style.visibility</p:attrName>
                                        </p:attrNameLst>
                                      </p:cBhvr>
                                      <p:to>
                                        <p:strVal val="visible"/>
                                      </p:to>
                                    </p:set>
                                    <p:animEffect transition="in" filter="slide(fromLeft)">
                                      <p:cBhvr>
                                        <p:cTn id="48" dur="500"/>
                                        <p:tgtEl>
                                          <p:spTgt spid="3278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32775"/>
                                        </p:tgtEl>
                                        <p:attrNameLst>
                                          <p:attrName>style.visibility</p:attrName>
                                        </p:attrNameLst>
                                      </p:cBhvr>
                                      <p:to>
                                        <p:strVal val="visible"/>
                                      </p:to>
                                    </p:set>
                                    <p:animEffect transition="in" filter="slide(fromTop)">
                                      <p:cBhvr>
                                        <p:cTn id="53"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p:bldP spid="32772" grpId="0"/>
      <p:bldP spid="32773" grpId="0"/>
      <p:bldP spid="32774" grpId="0"/>
      <p:bldP spid="32775" grpId="0"/>
      <p:bldP spid="32777" grpId="0"/>
      <p:bldP spid="32778" grpId="0" animBg="1"/>
      <p:bldP spid="32779" grpId="0" animBg="1"/>
      <p:bldP spid="32780" grpId="0" animBg="1"/>
      <p:bldP spid="327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Production</a:t>
            </a:r>
            <a:r>
              <a:rPr lang="tr-TR" altLang="tr-TR" b="1" dirty="0">
                <a:solidFill>
                  <a:schemeClr val="folHlink"/>
                </a:solidFill>
              </a:rPr>
              <a:t> </a:t>
            </a:r>
            <a:r>
              <a:rPr lang="tr-TR" altLang="tr-TR" b="1" dirty="0" err="1">
                <a:solidFill>
                  <a:schemeClr val="folHlink"/>
                </a:solidFill>
              </a:rPr>
              <a:t>Factors</a:t>
            </a:r>
            <a:endParaRPr lang="tr-TR" altLang="tr-TR" b="1" dirty="0">
              <a:solidFill>
                <a:schemeClr val="folHlink"/>
              </a:solidFill>
            </a:endParaRPr>
          </a:p>
        </p:txBody>
      </p:sp>
      <p:sp>
        <p:nvSpPr>
          <p:cNvPr id="31747" name="Text Box 3"/>
          <p:cNvSpPr txBox="1">
            <a:spLocks noChangeArrowheads="1"/>
          </p:cNvSpPr>
          <p:nvPr/>
        </p:nvSpPr>
        <p:spPr bwMode="auto">
          <a:xfrm>
            <a:off x="1524000" y="1425467"/>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factors necessary for the realization of the production activity are called </a:t>
            </a:r>
            <a:r>
              <a:rPr lang="en" altLang="tr-TR" b="1" dirty="0"/>
              <a:t>production factors.</a:t>
            </a:r>
            <a:endParaRPr lang="tr-TR" altLang="tr-TR" b="1" dirty="0"/>
          </a:p>
        </p:txBody>
      </p:sp>
      <p:sp>
        <p:nvSpPr>
          <p:cNvPr id="31748" name="Text Box 4"/>
          <p:cNvSpPr txBox="1">
            <a:spLocks noChangeArrowheads="1"/>
          </p:cNvSpPr>
          <p:nvPr/>
        </p:nvSpPr>
        <p:spPr bwMode="auto">
          <a:xfrm>
            <a:off x="1524000" y="20780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Production factors are; </a:t>
            </a:r>
            <a:r>
              <a:rPr lang="en" altLang="tr-TR" dirty="0">
                <a:solidFill>
                  <a:srgbClr val="FF0000"/>
                </a:solidFill>
              </a:rPr>
              <a:t>Labor, capital, nature</a:t>
            </a:r>
            <a:r>
              <a:rPr lang="en" altLang="tr-TR" dirty="0"/>
              <a:t> and </a:t>
            </a:r>
            <a:r>
              <a:rPr lang="en" altLang="tr-TR" dirty="0">
                <a:solidFill>
                  <a:srgbClr val="FF0000"/>
                </a:solidFill>
              </a:rPr>
              <a:t>entrepreneurs</a:t>
            </a:r>
            <a:r>
              <a:rPr lang="en" altLang="tr-TR" dirty="0"/>
              <a:t>.</a:t>
            </a:r>
            <a:endParaRPr lang="tr-TR" altLang="tr-TR" dirty="0"/>
          </a:p>
        </p:txBody>
      </p:sp>
      <p:sp>
        <p:nvSpPr>
          <p:cNvPr id="31749" name="Text Box 5"/>
          <p:cNvSpPr txBox="1">
            <a:spLocks noChangeArrowheads="1"/>
          </p:cNvSpPr>
          <p:nvPr/>
        </p:nvSpPr>
        <p:spPr bwMode="auto">
          <a:xfrm>
            <a:off x="1524000" y="31035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Payments for labor are called </a:t>
            </a:r>
            <a:r>
              <a:rPr lang="en" altLang="tr-TR" b="1" dirty="0"/>
              <a:t>wages</a:t>
            </a:r>
            <a:r>
              <a:rPr lang="en" altLang="tr-TR" dirty="0"/>
              <a:t>.</a:t>
            </a:r>
            <a:endParaRPr lang="tr-TR" altLang="tr-TR" dirty="0"/>
          </a:p>
        </p:txBody>
      </p:sp>
      <p:sp>
        <p:nvSpPr>
          <p:cNvPr id="31750" name="Text Box 6"/>
          <p:cNvSpPr txBox="1">
            <a:spLocks noChangeArrowheads="1"/>
          </p:cNvSpPr>
          <p:nvPr/>
        </p:nvSpPr>
        <p:spPr bwMode="auto">
          <a:xfrm>
            <a:off x="1524000" y="36163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Machinery, equipment, animals, buildings and tools used in the production of goods and services are called </a:t>
            </a:r>
            <a:r>
              <a:rPr lang="en" altLang="tr-TR" b="1" dirty="0"/>
              <a:t>capital</a:t>
            </a:r>
            <a:r>
              <a:rPr lang="en" altLang="tr-TR" dirty="0"/>
              <a:t>.</a:t>
            </a:r>
            <a:endParaRPr lang="tr-TR" altLang="tr-TR" dirty="0"/>
          </a:p>
        </p:txBody>
      </p:sp>
      <p:sp>
        <p:nvSpPr>
          <p:cNvPr id="31751" name="Text Box 7"/>
          <p:cNvSpPr txBox="1">
            <a:spLocks noChangeArrowheads="1"/>
          </p:cNvSpPr>
          <p:nvPr/>
        </p:nvSpPr>
        <p:spPr bwMode="auto">
          <a:xfrm>
            <a:off x="1528176" y="2510362"/>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time and effort that people allocate to the production of goods and services is called </a:t>
            </a:r>
            <a:r>
              <a:rPr lang="en" altLang="tr-TR" b="1" dirty="0"/>
              <a:t>labor</a:t>
            </a:r>
            <a:endParaRPr lang="tr-TR" altLang="tr-TR" b="1" dirty="0"/>
          </a:p>
        </p:txBody>
      </p:sp>
      <p:sp>
        <p:nvSpPr>
          <p:cNvPr id="31752" name="Text Box 8"/>
          <p:cNvSpPr txBox="1">
            <a:spLocks noChangeArrowheads="1"/>
          </p:cNvSpPr>
          <p:nvPr/>
        </p:nvSpPr>
        <p:spPr bwMode="auto">
          <a:xfrm>
            <a:off x="1524000" y="4238408"/>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concept of capital, which is common among the people, is different. The income of </a:t>
            </a:r>
            <a:r>
              <a:rPr lang="en" altLang="tr-TR" b="1" dirty="0"/>
              <a:t>capital</a:t>
            </a:r>
            <a:r>
              <a:rPr lang="en" altLang="tr-TR" dirty="0"/>
              <a:t> is called </a:t>
            </a:r>
            <a:r>
              <a:rPr lang="en" altLang="tr-TR" b="1" dirty="0"/>
              <a:t>interest</a:t>
            </a:r>
            <a:r>
              <a:rPr lang="en" altLang="tr-TR" dirty="0"/>
              <a:t>.</a:t>
            </a:r>
            <a:endParaRPr lang="tr-TR" altLang="tr-TR" dirty="0"/>
          </a:p>
        </p:txBody>
      </p:sp>
      <p:sp>
        <p:nvSpPr>
          <p:cNvPr id="31753" name="Text Box 9"/>
          <p:cNvSpPr txBox="1">
            <a:spLocks noChangeArrowheads="1"/>
          </p:cNvSpPr>
          <p:nvPr/>
        </p:nvSpPr>
        <p:spPr bwMode="auto">
          <a:xfrm>
            <a:off x="1524000" y="491648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Natural resources used in the production of goods and services are defined as </a:t>
            </a:r>
            <a:r>
              <a:rPr lang="en" altLang="tr-TR" b="1" dirty="0"/>
              <a:t>nature</a:t>
            </a:r>
            <a:r>
              <a:rPr lang="en" altLang="tr-TR" dirty="0"/>
              <a:t>.</a:t>
            </a:r>
            <a:endParaRPr lang="tr-TR" altLang="tr-TR" dirty="0"/>
          </a:p>
        </p:txBody>
      </p:sp>
      <p:sp>
        <p:nvSpPr>
          <p:cNvPr id="31754" name="Text Box 10"/>
          <p:cNvSpPr txBox="1">
            <a:spLocks noChangeArrowheads="1"/>
          </p:cNvSpPr>
          <p:nvPr/>
        </p:nvSpPr>
        <p:spPr bwMode="auto">
          <a:xfrm>
            <a:off x="1524000" y="54387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t>Rent</a:t>
            </a:r>
            <a:r>
              <a:rPr lang="en" altLang="tr-TR" dirty="0"/>
              <a:t> is obtained in return for the use of nature in production.</a:t>
            </a:r>
            <a:endParaRPr lang="tr-TR" altLang="tr-TR" dirty="0"/>
          </a:p>
        </p:txBody>
      </p:sp>
      <p:sp>
        <p:nvSpPr>
          <p:cNvPr id="31755" name="Text Box 11"/>
          <p:cNvSpPr txBox="1">
            <a:spLocks noChangeArrowheads="1"/>
          </p:cNvSpPr>
          <p:nvPr/>
        </p:nvSpPr>
        <p:spPr bwMode="auto">
          <a:xfrm>
            <a:off x="1524000" y="59420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The person who thinks, plans, efficiently conducts, organizes production and takes the necessary risks is called an </a:t>
            </a:r>
            <a:r>
              <a:rPr lang="en" altLang="tr-TR" b="1" dirty="0"/>
              <a:t>entrepreneur.</a:t>
            </a:r>
            <a:r>
              <a:rPr lang="en" altLang="tr-TR" dirty="0"/>
              <a:t> The entrepreneur can be a real or legal person. Entrepreneur's income is called </a:t>
            </a:r>
            <a:r>
              <a:rPr lang="en" altLang="tr-TR" b="1" dirty="0"/>
              <a:t>profit.</a:t>
            </a:r>
            <a:endParaRPr lang="tr-TR" altLang="tr-TR" b="1" dirty="0"/>
          </a:p>
        </p:txBody>
      </p:sp>
      <p:sp>
        <p:nvSpPr>
          <p:cNvPr id="31756" name="Line 12"/>
          <p:cNvSpPr>
            <a:spLocks noChangeShapeType="1"/>
          </p:cNvSpPr>
          <p:nvPr/>
        </p:nvSpPr>
        <p:spPr bwMode="auto">
          <a:xfrm>
            <a:off x="1524000" y="2005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7" name="Line 13"/>
          <p:cNvSpPr>
            <a:spLocks noChangeShapeType="1"/>
          </p:cNvSpPr>
          <p:nvPr/>
        </p:nvSpPr>
        <p:spPr bwMode="auto">
          <a:xfrm>
            <a:off x="1524000" y="24447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8" name="Line 14"/>
          <p:cNvSpPr>
            <a:spLocks noChangeShapeType="1"/>
          </p:cNvSpPr>
          <p:nvPr/>
        </p:nvSpPr>
        <p:spPr bwMode="auto">
          <a:xfrm>
            <a:off x="1524000" y="3126496"/>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9" name="Line 15"/>
          <p:cNvSpPr>
            <a:spLocks noChangeShapeType="1"/>
          </p:cNvSpPr>
          <p:nvPr/>
        </p:nvSpPr>
        <p:spPr bwMode="auto">
          <a:xfrm>
            <a:off x="1524000" y="35433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0" name="Line 16"/>
          <p:cNvSpPr>
            <a:spLocks noChangeShapeType="1"/>
          </p:cNvSpPr>
          <p:nvPr/>
        </p:nvSpPr>
        <p:spPr bwMode="auto">
          <a:xfrm>
            <a:off x="1524000" y="43307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1" name="Line 17"/>
          <p:cNvSpPr>
            <a:spLocks noChangeShapeType="1"/>
          </p:cNvSpPr>
          <p:nvPr/>
        </p:nvSpPr>
        <p:spPr bwMode="auto">
          <a:xfrm>
            <a:off x="1524000" y="48434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2" name="Line 18"/>
          <p:cNvSpPr>
            <a:spLocks noChangeShapeType="1"/>
          </p:cNvSpPr>
          <p:nvPr/>
        </p:nvSpPr>
        <p:spPr bwMode="auto">
          <a:xfrm>
            <a:off x="1524000" y="53562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63" name="Line 19"/>
          <p:cNvSpPr>
            <a:spLocks noChangeShapeType="1"/>
          </p:cNvSpPr>
          <p:nvPr/>
        </p:nvSpPr>
        <p:spPr bwMode="auto">
          <a:xfrm>
            <a:off x="1524000" y="58689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4113278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slide(fromTop)">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1747"/>
                                        </p:tgtEl>
                                        <p:attrNameLst>
                                          <p:attrName>style.visibility</p:attrName>
                                        </p:attrNameLst>
                                      </p:cBhvr>
                                      <p:to>
                                        <p:strVal val="visible"/>
                                      </p:to>
                                    </p:set>
                                    <p:animEffect transition="in" filter="slide(fromTop)">
                                      <p:cBhvr>
                                        <p:cTn id="12" dur="500"/>
                                        <p:tgtEl>
                                          <p:spTgt spid="3174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1756"/>
                                        </p:tgtEl>
                                        <p:attrNameLst>
                                          <p:attrName>style.visibility</p:attrName>
                                        </p:attrNameLst>
                                      </p:cBhvr>
                                      <p:to>
                                        <p:strVal val="visible"/>
                                      </p:to>
                                    </p:set>
                                    <p:animEffect transition="in" filter="slide(fromLeft)">
                                      <p:cBhvr>
                                        <p:cTn id="16" dur="500"/>
                                        <p:tgtEl>
                                          <p:spTgt spid="3175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1748"/>
                                        </p:tgtEl>
                                        <p:attrNameLst>
                                          <p:attrName>style.visibility</p:attrName>
                                        </p:attrNameLst>
                                      </p:cBhvr>
                                      <p:to>
                                        <p:strVal val="visible"/>
                                      </p:to>
                                    </p:set>
                                    <p:animEffect transition="in" filter="slide(fromTop)">
                                      <p:cBhvr>
                                        <p:cTn id="21" dur="500"/>
                                        <p:tgtEl>
                                          <p:spTgt spid="3174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1757"/>
                                        </p:tgtEl>
                                        <p:attrNameLst>
                                          <p:attrName>style.visibility</p:attrName>
                                        </p:attrNameLst>
                                      </p:cBhvr>
                                      <p:to>
                                        <p:strVal val="visible"/>
                                      </p:to>
                                    </p:set>
                                    <p:animEffect transition="in" filter="slide(fromLeft)">
                                      <p:cBhvr>
                                        <p:cTn id="25" dur="500"/>
                                        <p:tgtEl>
                                          <p:spTgt spid="317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1751"/>
                                        </p:tgtEl>
                                        <p:attrNameLst>
                                          <p:attrName>style.visibility</p:attrName>
                                        </p:attrNameLst>
                                      </p:cBhvr>
                                      <p:to>
                                        <p:strVal val="visible"/>
                                      </p:to>
                                    </p:set>
                                    <p:animEffect transition="in" filter="slide(fromTop)">
                                      <p:cBhvr>
                                        <p:cTn id="30" dur="500"/>
                                        <p:tgtEl>
                                          <p:spTgt spid="3175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1758"/>
                                        </p:tgtEl>
                                        <p:attrNameLst>
                                          <p:attrName>style.visibility</p:attrName>
                                        </p:attrNameLst>
                                      </p:cBhvr>
                                      <p:to>
                                        <p:strVal val="visible"/>
                                      </p:to>
                                    </p:set>
                                    <p:animEffect transition="in" filter="slide(fromLeft)">
                                      <p:cBhvr>
                                        <p:cTn id="34" dur="500"/>
                                        <p:tgtEl>
                                          <p:spTgt spid="3175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1749"/>
                                        </p:tgtEl>
                                        <p:attrNameLst>
                                          <p:attrName>style.visibility</p:attrName>
                                        </p:attrNameLst>
                                      </p:cBhvr>
                                      <p:to>
                                        <p:strVal val="visible"/>
                                      </p:to>
                                    </p:set>
                                    <p:animEffect transition="in" filter="slide(fromTop)">
                                      <p:cBhvr>
                                        <p:cTn id="39" dur="500"/>
                                        <p:tgtEl>
                                          <p:spTgt spid="31749"/>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31759"/>
                                        </p:tgtEl>
                                        <p:attrNameLst>
                                          <p:attrName>style.visibility</p:attrName>
                                        </p:attrNameLst>
                                      </p:cBhvr>
                                      <p:to>
                                        <p:strVal val="visible"/>
                                      </p:to>
                                    </p:set>
                                    <p:animEffect transition="in" filter="slide(fromLeft)">
                                      <p:cBhvr>
                                        <p:cTn id="43" dur="500"/>
                                        <p:tgtEl>
                                          <p:spTgt spid="3175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31750"/>
                                        </p:tgtEl>
                                        <p:attrNameLst>
                                          <p:attrName>style.visibility</p:attrName>
                                        </p:attrNameLst>
                                      </p:cBhvr>
                                      <p:to>
                                        <p:strVal val="visible"/>
                                      </p:to>
                                    </p:set>
                                    <p:animEffect transition="in" filter="slide(fromTop)">
                                      <p:cBhvr>
                                        <p:cTn id="48" dur="500"/>
                                        <p:tgtEl>
                                          <p:spTgt spid="31750"/>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31760"/>
                                        </p:tgtEl>
                                        <p:attrNameLst>
                                          <p:attrName>style.visibility</p:attrName>
                                        </p:attrNameLst>
                                      </p:cBhvr>
                                      <p:to>
                                        <p:strVal val="visible"/>
                                      </p:to>
                                    </p:set>
                                    <p:animEffect transition="in" filter="slide(fromLeft)">
                                      <p:cBhvr>
                                        <p:cTn id="52" dur="500"/>
                                        <p:tgtEl>
                                          <p:spTgt spid="3176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31752"/>
                                        </p:tgtEl>
                                        <p:attrNameLst>
                                          <p:attrName>style.visibility</p:attrName>
                                        </p:attrNameLst>
                                      </p:cBhvr>
                                      <p:to>
                                        <p:strVal val="visible"/>
                                      </p:to>
                                    </p:set>
                                    <p:animEffect transition="in" filter="slide(fromTop)">
                                      <p:cBhvr>
                                        <p:cTn id="57" dur="500"/>
                                        <p:tgtEl>
                                          <p:spTgt spid="31752"/>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31761"/>
                                        </p:tgtEl>
                                        <p:attrNameLst>
                                          <p:attrName>style.visibility</p:attrName>
                                        </p:attrNameLst>
                                      </p:cBhvr>
                                      <p:to>
                                        <p:strVal val="visible"/>
                                      </p:to>
                                    </p:set>
                                    <p:animEffect transition="in" filter="slide(fromLeft)">
                                      <p:cBhvr>
                                        <p:cTn id="61" dur="500"/>
                                        <p:tgtEl>
                                          <p:spTgt spid="3176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31753"/>
                                        </p:tgtEl>
                                        <p:attrNameLst>
                                          <p:attrName>style.visibility</p:attrName>
                                        </p:attrNameLst>
                                      </p:cBhvr>
                                      <p:to>
                                        <p:strVal val="visible"/>
                                      </p:to>
                                    </p:set>
                                    <p:animEffect transition="in" filter="slide(fromTop)">
                                      <p:cBhvr>
                                        <p:cTn id="66" dur="500"/>
                                        <p:tgtEl>
                                          <p:spTgt spid="31753"/>
                                        </p:tgtEl>
                                      </p:cBhvr>
                                    </p:animEffect>
                                  </p:childTnLst>
                                </p:cTn>
                              </p:par>
                            </p:childTnLst>
                          </p:cTn>
                        </p:par>
                        <p:par>
                          <p:cTn id="67" fill="hold" nodeType="afterGroup">
                            <p:stCondLst>
                              <p:cond delay="500"/>
                            </p:stCondLst>
                            <p:childTnLst>
                              <p:par>
                                <p:cTn id="68" presetID="12" presetClass="entr" presetSubtype="8" fill="hold" grpId="0" nodeType="afterEffect">
                                  <p:stCondLst>
                                    <p:cond delay="0"/>
                                  </p:stCondLst>
                                  <p:childTnLst>
                                    <p:set>
                                      <p:cBhvr>
                                        <p:cTn id="69" dur="1" fill="hold">
                                          <p:stCondLst>
                                            <p:cond delay="0"/>
                                          </p:stCondLst>
                                        </p:cTn>
                                        <p:tgtEl>
                                          <p:spTgt spid="31762"/>
                                        </p:tgtEl>
                                        <p:attrNameLst>
                                          <p:attrName>style.visibility</p:attrName>
                                        </p:attrNameLst>
                                      </p:cBhvr>
                                      <p:to>
                                        <p:strVal val="visible"/>
                                      </p:to>
                                    </p:set>
                                    <p:animEffect transition="in" filter="slide(fromLeft)">
                                      <p:cBhvr>
                                        <p:cTn id="70" dur="500"/>
                                        <p:tgtEl>
                                          <p:spTgt spid="3176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1" fill="hold" grpId="0" nodeType="clickEffect">
                                  <p:stCondLst>
                                    <p:cond delay="0"/>
                                  </p:stCondLst>
                                  <p:childTnLst>
                                    <p:set>
                                      <p:cBhvr>
                                        <p:cTn id="74" dur="1" fill="hold">
                                          <p:stCondLst>
                                            <p:cond delay="0"/>
                                          </p:stCondLst>
                                        </p:cTn>
                                        <p:tgtEl>
                                          <p:spTgt spid="31754"/>
                                        </p:tgtEl>
                                        <p:attrNameLst>
                                          <p:attrName>style.visibility</p:attrName>
                                        </p:attrNameLst>
                                      </p:cBhvr>
                                      <p:to>
                                        <p:strVal val="visible"/>
                                      </p:to>
                                    </p:set>
                                    <p:animEffect transition="in" filter="slide(fromTop)">
                                      <p:cBhvr>
                                        <p:cTn id="75" dur="500"/>
                                        <p:tgtEl>
                                          <p:spTgt spid="31754"/>
                                        </p:tgtEl>
                                      </p:cBhvr>
                                    </p:animEffect>
                                  </p:childTnLst>
                                </p:cTn>
                              </p:par>
                            </p:childTnLst>
                          </p:cTn>
                        </p:par>
                        <p:par>
                          <p:cTn id="76" fill="hold" nodeType="afterGroup">
                            <p:stCondLst>
                              <p:cond delay="500"/>
                            </p:stCondLst>
                            <p:childTnLst>
                              <p:par>
                                <p:cTn id="77" presetID="12" presetClass="entr" presetSubtype="8" fill="hold" grpId="0" nodeType="afterEffect">
                                  <p:stCondLst>
                                    <p:cond delay="0"/>
                                  </p:stCondLst>
                                  <p:childTnLst>
                                    <p:set>
                                      <p:cBhvr>
                                        <p:cTn id="78" dur="1" fill="hold">
                                          <p:stCondLst>
                                            <p:cond delay="0"/>
                                          </p:stCondLst>
                                        </p:cTn>
                                        <p:tgtEl>
                                          <p:spTgt spid="31763"/>
                                        </p:tgtEl>
                                        <p:attrNameLst>
                                          <p:attrName>style.visibility</p:attrName>
                                        </p:attrNameLst>
                                      </p:cBhvr>
                                      <p:to>
                                        <p:strVal val="visible"/>
                                      </p:to>
                                    </p:set>
                                    <p:animEffect transition="in" filter="slide(fromLeft)">
                                      <p:cBhvr>
                                        <p:cTn id="79" dur="500"/>
                                        <p:tgtEl>
                                          <p:spTgt spid="31763"/>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1" fill="hold" grpId="0" nodeType="clickEffect">
                                  <p:stCondLst>
                                    <p:cond delay="0"/>
                                  </p:stCondLst>
                                  <p:childTnLst>
                                    <p:set>
                                      <p:cBhvr>
                                        <p:cTn id="83" dur="1" fill="hold">
                                          <p:stCondLst>
                                            <p:cond delay="0"/>
                                          </p:stCondLst>
                                        </p:cTn>
                                        <p:tgtEl>
                                          <p:spTgt spid="31755"/>
                                        </p:tgtEl>
                                        <p:attrNameLst>
                                          <p:attrName>style.visibility</p:attrName>
                                        </p:attrNameLst>
                                      </p:cBhvr>
                                      <p:to>
                                        <p:strVal val="visible"/>
                                      </p:to>
                                    </p:set>
                                    <p:animEffect transition="in" filter="slide(fromTop)">
                                      <p:cBhvr>
                                        <p:cTn id="84"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p:bldP spid="31748" grpId="0"/>
      <p:bldP spid="31749" grpId="0"/>
      <p:bldP spid="31750" grpId="0"/>
      <p:bldP spid="31751" grpId="0"/>
      <p:bldP spid="31752" grpId="0"/>
      <p:bldP spid="31753" grpId="0"/>
      <p:bldP spid="31754" grpId="0"/>
      <p:bldP spid="31755" grpId="0"/>
      <p:bldP spid="31756" grpId="0" animBg="1"/>
      <p:bldP spid="31757" grpId="0" animBg="1"/>
      <p:bldP spid="31758" grpId="0" animBg="1"/>
      <p:bldP spid="31759" grpId="0" animBg="1"/>
      <p:bldP spid="31760" grpId="0" animBg="1"/>
      <p:bldP spid="31761" grpId="0" animBg="1"/>
      <p:bldP spid="31762" grpId="0" animBg="1"/>
      <p:bldP spid="317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Income</a:t>
            </a:r>
            <a:r>
              <a:rPr lang="tr-TR" altLang="tr-TR" b="1" dirty="0">
                <a:solidFill>
                  <a:schemeClr val="folHlink"/>
                </a:solidFill>
              </a:rPr>
              <a:t> </a:t>
            </a:r>
            <a:r>
              <a:rPr lang="tr-TR" altLang="tr-TR" b="1" dirty="0" err="1">
                <a:solidFill>
                  <a:schemeClr val="folHlink"/>
                </a:solidFill>
              </a:rPr>
              <a:t>and</a:t>
            </a:r>
            <a:r>
              <a:rPr lang="tr-TR" altLang="tr-TR" b="1" dirty="0">
                <a:solidFill>
                  <a:schemeClr val="folHlink"/>
                </a:solidFill>
              </a:rPr>
              <a:t> </a:t>
            </a:r>
            <a:r>
              <a:rPr lang="tr-TR" altLang="tr-TR" b="1" dirty="0" err="1">
                <a:solidFill>
                  <a:schemeClr val="folHlink"/>
                </a:solidFill>
              </a:rPr>
              <a:t>Savings</a:t>
            </a:r>
            <a:endParaRPr lang="tr-TR" altLang="tr-TR" b="1" dirty="0">
              <a:solidFill>
                <a:schemeClr val="folHlink"/>
              </a:solidFill>
            </a:endParaRPr>
          </a:p>
        </p:txBody>
      </p:sp>
      <p:sp>
        <p:nvSpPr>
          <p:cNvPr id="30723" name="Text Box 3"/>
          <p:cNvSpPr txBox="1">
            <a:spLocks noChangeArrowheads="1"/>
          </p:cNvSpPr>
          <p:nvPr/>
        </p:nvSpPr>
        <p:spPr bwMode="auto">
          <a:xfrm>
            <a:off x="1524000" y="1555599"/>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solidFill>
                  <a:schemeClr val="hlink"/>
                </a:solidFill>
              </a:rPr>
              <a:t>Revenue </a:t>
            </a:r>
            <a:r>
              <a:rPr lang="en" altLang="tr-TR" dirty="0"/>
              <a:t>is the gain of a production factor by participating in the production process</a:t>
            </a:r>
            <a:endParaRPr lang="tr-TR" altLang="tr-TR" dirty="0"/>
          </a:p>
        </p:txBody>
      </p:sp>
      <p:sp>
        <p:nvSpPr>
          <p:cNvPr id="30724" name="Text Box 4"/>
          <p:cNvSpPr txBox="1">
            <a:spLocks noChangeArrowheads="1"/>
          </p:cNvSpPr>
          <p:nvPr/>
        </p:nvSpPr>
        <p:spPr bwMode="auto">
          <a:xfrm>
            <a:off x="1524000" y="2103439"/>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People use their income to provide goods and services they need, that is</a:t>
            </a:r>
            <a:r>
              <a:rPr lang="en" altLang="tr-TR" b="1" dirty="0"/>
              <a:t>, consumption.</a:t>
            </a:r>
            <a:endParaRPr lang="tr-TR" altLang="tr-TR" b="1" dirty="0"/>
          </a:p>
        </p:txBody>
      </p:sp>
      <p:sp>
        <p:nvSpPr>
          <p:cNvPr id="30725" name="Text Box 5"/>
          <p:cNvSpPr txBox="1">
            <a:spLocks noChangeArrowheads="1"/>
          </p:cNvSpPr>
          <p:nvPr/>
        </p:nvSpPr>
        <p:spPr bwMode="auto">
          <a:xfrm>
            <a:off x="1524000" y="29083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The unconsumed part of a person's income is called </a:t>
            </a:r>
            <a:r>
              <a:rPr lang="en" altLang="tr-TR" b="1" dirty="0"/>
              <a:t>savings.</a:t>
            </a:r>
            <a:endParaRPr lang="tr-TR" altLang="tr-TR" b="1" dirty="0"/>
          </a:p>
        </p:txBody>
      </p:sp>
      <p:sp>
        <p:nvSpPr>
          <p:cNvPr id="30726" name="Text Box 6"/>
          <p:cNvSpPr txBox="1">
            <a:spLocks noChangeArrowheads="1"/>
          </p:cNvSpPr>
          <p:nvPr/>
        </p:nvSpPr>
        <p:spPr bwMode="auto">
          <a:xfrm>
            <a:off x="1524000" y="3933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a:solidFill>
                  <a:schemeClr val="hlink"/>
                </a:solidFill>
              </a:rPr>
              <a:t>Basic </a:t>
            </a:r>
            <a:r>
              <a:rPr lang="tr-TR" altLang="tr-TR" b="1" u="sng" dirty="0" err="1">
                <a:solidFill>
                  <a:schemeClr val="hlink"/>
                </a:solidFill>
              </a:rPr>
              <a:t>Economic</a:t>
            </a:r>
            <a:r>
              <a:rPr lang="tr-TR" altLang="tr-TR" b="1" u="sng" dirty="0">
                <a:solidFill>
                  <a:schemeClr val="hlink"/>
                </a:solidFill>
              </a:rPr>
              <a:t> </a:t>
            </a:r>
            <a:r>
              <a:rPr lang="tr-TR" altLang="tr-TR" b="1" u="sng" dirty="0" err="1">
                <a:solidFill>
                  <a:schemeClr val="hlink"/>
                </a:solidFill>
              </a:rPr>
              <a:t>Assumptions</a:t>
            </a:r>
            <a:endParaRPr lang="tr-TR" altLang="tr-TR" b="1" u="sng" dirty="0">
              <a:solidFill>
                <a:schemeClr val="hlink"/>
              </a:solidFill>
            </a:endParaRPr>
          </a:p>
        </p:txBody>
      </p:sp>
      <p:sp>
        <p:nvSpPr>
          <p:cNvPr id="30727" name="Text Box 7"/>
          <p:cNvSpPr txBox="1">
            <a:spLocks noChangeArrowheads="1"/>
          </p:cNvSpPr>
          <p:nvPr/>
        </p:nvSpPr>
        <p:spPr bwMode="auto">
          <a:xfrm>
            <a:off x="1524000" y="44608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dirty="0" err="1">
                <a:solidFill>
                  <a:schemeClr val="folHlink"/>
                </a:solidFill>
              </a:rPr>
              <a:t>Closed</a:t>
            </a:r>
            <a:r>
              <a:rPr lang="tr-TR" altLang="tr-TR" b="1" dirty="0">
                <a:solidFill>
                  <a:schemeClr val="folHlink"/>
                </a:solidFill>
              </a:rPr>
              <a:t> </a:t>
            </a:r>
            <a:r>
              <a:rPr lang="tr-TR" altLang="tr-TR" b="1" dirty="0" err="1">
                <a:solidFill>
                  <a:schemeClr val="folHlink"/>
                </a:solidFill>
              </a:rPr>
              <a:t>Economy</a:t>
            </a:r>
            <a:r>
              <a:rPr lang="tr-TR" altLang="tr-TR" b="1" dirty="0">
                <a:solidFill>
                  <a:schemeClr val="folHlink"/>
                </a:solidFill>
              </a:rPr>
              <a:t> </a:t>
            </a:r>
            <a:r>
              <a:rPr lang="tr-TR" altLang="tr-TR" b="1" dirty="0" err="1">
                <a:solidFill>
                  <a:schemeClr val="folHlink"/>
                </a:solidFill>
              </a:rPr>
              <a:t>Assumption</a:t>
            </a:r>
            <a:endParaRPr lang="tr-TR" altLang="tr-TR" b="1" dirty="0">
              <a:solidFill>
                <a:schemeClr val="folHlink"/>
              </a:solidFill>
            </a:endParaRPr>
          </a:p>
        </p:txBody>
      </p:sp>
      <p:sp>
        <p:nvSpPr>
          <p:cNvPr id="30728" name="Text Box 8"/>
          <p:cNvSpPr txBox="1">
            <a:spLocks noChangeArrowheads="1"/>
          </p:cNvSpPr>
          <p:nvPr/>
        </p:nvSpPr>
        <p:spPr bwMode="auto">
          <a:xfrm>
            <a:off x="1524000" y="49879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In this assumption, it is assumed that one country has no economic relations with other countries.</a:t>
            </a:r>
            <a:endParaRPr lang="tr-TR" altLang="tr-TR" dirty="0"/>
          </a:p>
        </p:txBody>
      </p:sp>
      <p:sp>
        <p:nvSpPr>
          <p:cNvPr id="30729" name="Text Box 9"/>
          <p:cNvSpPr txBox="1">
            <a:spLocks noChangeArrowheads="1"/>
          </p:cNvSpPr>
          <p:nvPr/>
        </p:nvSpPr>
        <p:spPr bwMode="auto">
          <a:xfrm>
            <a:off x="1524000" y="59499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Thus, when evaluating the national economy, no impacts such as foreign trade, foreign capital, foreign aid are found.</a:t>
            </a:r>
            <a:endParaRPr lang="tr-TR" altLang="tr-TR" dirty="0"/>
          </a:p>
        </p:txBody>
      </p:sp>
      <p:sp>
        <p:nvSpPr>
          <p:cNvPr id="30730" name="Line 10"/>
          <p:cNvSpPr>
            <a:spLocks noChangeShapeType="1"/>
          </p:cNvSpPr>
          <p:nvPr/>
        </p:nvSpPr>
        <p:spPr bwMode="auto">
          <a:xfrm>
            <a:off x="1524000" y="213186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1" name="Line 11"/>
          <p:cNvSpPr>
            <a:spLocks noChangeShapeType="1"/>
          </p:cNvSpPr>
          <p:nvPr/>
        </p:nvSpPr>
        <p:spPr bwMode="auto">
          <a:xfrm>
            <a:off x="1524000" y="28273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2" name="Line 12"/>
          <p:cNvSpPr>
            <a:spLocks noChangeShapeType="1"/>
          </p:cNvSpPr>
          <p:nvPr/>
        </p:nvSpPr>
        <p:spPr bwMode="auto">
          <a:xfrm>
            <a:off x="1524000" y="3357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3" name="Line 13"/>
          <p:cNvSpPr>
            <a:spLocks noChangeShapeType="1"/>
          </p:cNvSpPr>
          <p:nvPr/>
        </p:nvSpPr>
        <p:spPr bwMode="auto">
          <a:xfrm>
            <a:off x="1524000" y="57896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0644252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slide(fromTop)">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30723"/>
                                        </p:tgtEl>
                                        <p:attrNameLst>
                                          <p:attrName>style.visibility</p:attrName>
                                        </p:attrNameLst>
                                      </p:cBhvr>
                                      <p:to>
                                        <p:strVal val="visible"/>
                                      </p:to>
                                    </p:set>
                                    <p:animEffect transition="in" filter="slide(fromTop)">
                                      <p:cBhvr>
                                        <p:cTn id="12" dur="500"/>
                                        <p:tgtEl>
                                          <p:spTgt spid="30723"/>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30730"/>
                                        </p:tgtEl>
                                        <p:attrNameLst>
                                          <p:attrName>style.visibility</p:attrName>
                                        </p:attrNameLst>
                                      </p:cBhvr>
                                      <p:to>
                                        <p:strVal val="visible"/>
                                      </p:to>
                                    </p:set>
                                    <p:animEffect transition="in" filter="slide(fromLeft)">
                                      <p:cBhvr>
                                        <p:cTn id="16" dur="500"/>
                                        <p:tgtEl>
                                          <p:spTgt spid="307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30724"/>
                                        </p:tgtEl>
                                        <p:attrNameLst>
                                          <p:attrName>style.visibility</p:attrName>
                                        </p:attrNameLst>
                                      </p:cBhvr>
                                      <p:to>
                                        <p:strVal val="visible"/>
                                      </p:to>
                                    </p:set>
                                    <p:animEffect transition="in" filter="slide(fromTop)">
                                      <p:cBhvr>
                                        <p:cTn id="21" dur="500"/>
                                        <p:tgtEl>
                                          <p:spTgt spid="30724"/>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30731"/>
                                        </p:tgtEl>
                                        <p:attrNameLst>
                                          <p:attrName>style.visibility</p:attrName>
                                        </p:attrNameLst>
                                      </p:cBhvr>
                                      <p:to>
                                        <p:strVal val="visible"/>
                                      </p:to>
                                    </p:set>
                                    <p:animEffect transition="in" filter="slide(fromLeft)">
                                      <p:cBhvr>
                                        <p:cTn id="25" dur="500"/>
                                        <p:tgtEl>
                                          <p:spTgt spid="3073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30725"/>
                                        </p:tgtEl>
                                        <p:attrNameLst>
                                          <p:attrName>style.visibility</p:attrName>
                                        </p:attrNameLst>
                                      </p:cBhvr>
                                      <p:to>
                                        <p:strVal val="visible"/>
                                      </p:to>
                                    </p:set>
                                    <p:animEffect transition="in" filter="slide(fromTop)">
                                      <p:cBhvr>
                                        <p:cTn id="30" dur="500"/>
                                        <p:tgtEl>
                                          <p:spTgt spid="30725"/>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30732"/>
                                        </p:tgtEl>
                                        <p:attrNameLst>
                                          <p:attrName>style.visibility</p:attrName>
                                        </p:attrNameLst>
                                      </p:cBhvr>
                                      <p:to>
                                        <p:strVal val="visible"/>
                                      </p:to>
                                    </p:set>
                                    <p:animEffect transition="in" filter="slide(fromLeft)">
                                      <p:cBhvr>
                                        <p:cTn id="34" dur="500"/>
                                        <p:tgtEl>
                                          <p:spTgt spid="3073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30726"/>
                                        </p:tgtEl>
                                        <p:attrNameLst>
                                          <p:attrName>style.visibility</p:attrName>
                                        </p:attrNameLst>
                                      </p:cBhvr>
                                      <p:to>
                                        <p:strVal val="visible"/>
                                      </p:to>
                                    </p:set>
                                    <p:animEffect transition="in" filter="slide(fromTop)">
                                      <p:cBhvr>
                                        <p:cTn id="39" dur="500"/>
                                        <p:tgtEl>
                                          <p:spTgt spid="3072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30727"/>
                                        </p:tgtEl>
                                        <p:attrNameLst>
                                          <p:attrName>style.visibility</p:attrName>
                                        </p:attrNameLst>
                                      </p:cBhvr>
                                      <p:to>
                                        <p:strVal val="visible"/>
                                      </p:to>
                                    </p:set>
                                    <p:animEffect transition="in" filter="slide(fromTop)">
                                      <p:cBhvr>
                                        <p:cTn id="44" dur="500"/>
                                        <p:tgtEl>
                                          <p:spTgt spid="3072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30728"/>
                                        </p:tgtEl>
                                        <p:attrNameLst>
                                          <p:attrName>style.visibility</p:attrName>
                                        </p:attrNameLst>
                                      </p:cBhvr>
                                      <p:to>
                                        <p:strVal val="visible"/>
                                      </p:to>
                                    </p:set>
                                    <p:animEffect transition="in" filter="slide(fromTop)">
                                      <p:cBhvr>
                                        <p:cTn id="49" dur="500"/>
                                        <p:tgtEl>
                                          <p:spTgt spid="30728"/>
                                        </p:tgtEl>
                                      </p:cBhvr>
                                    </p:animEffect>
                                  </p:childTnLst>
                                </p:cTn>
                              </p:par>
                            </p:childTnLst>
                          </p:cTn>
                        </p:par>
                        <p:par>
                          <p:cTn id="50" fill="hold" nodeType="afterGroup">
                            <p:stCondLst>
                              <p:cond delay="500"/>
                            </p:stCondLst>
                            <p:childTnLst>
                              <p:par>
                                <p:cTn id="51" presetID="12" presetClass="entr" presetSubtype="8" fill="hold" grpId="0" nodeType="afterEffect">
                                  <p:stCondLst>
                                    <p:cond delay="0"/>
                                  </p:stCondLst>
                                  <p:childTnLst>
                                    <p:set>
                                      <p:cBhvr>
                                        <p:cTn id="52" dur="1" fill="hold">
                                          <p:stCondLst>
                                            <p:cond delay="0"/>
                                          </p:stCondLst>
                                        </p:cTn>
                                        <p:tgtEl>
                                          <p:spTgt spid="30733"/>
                                        </p:tgtEl>
                                        <p:attrNameLst>
                                          <p:attrName>style.visibility</p:attrName>
                                        </p:attrNameLst>
                                      </p:cBhvr>
                                      <p:to>
                                        <p:strVal val="visible"/>
                                      </p:to>
                                    </p:set>
                                    <p:animEffect transition="in" filter="slide(fromLeft)">
                                      <p:cBhvr>
                                        <p:cTn id="53" dur="500"/>
                                        <p:tgtEl>
                                          <p:spTgt spid="3073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30729"/>
                                        </p:tgtEl>
                                        <p:attrNameLst>
                                          <p:attrName>style.visibility</p:attrName>
                                        </p:attrNameLst>
                                      </p:cBhvr>
                                      <p:to>
                                        <p:strVal val="visible"/>
                                      </p:to>
                                    </p:set>
                                    <p:animEffect transition="in" filter="slide(fromTop)">
                                      <p:cBhvr>
                                        <p:cTn id="58" dur="5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p:bldP spid="30724" grpId="0"/>
      <p:bldP spid="30725" grpId="0"/>
      <p:bldP spid="30726" grpId="0"/>
      <p:bldP spid="30727" grpId="0"/>
      <p:bldP spid="30728" grpId="0"/>
      <p:bldP spid="30729" grpId="0"/>
      <p:bldP spid="30730" grpId="0" animBg="1"/>
      <p:bldP spid="30731" grpId="0" animBg="1"/>
      <p:bldP spid="30732" grpId="0" animBg="1"/>
      <p:bldP spid="307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524000" y="11255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b="1" dirty="0">
                <a:solidFill>
                  <a:schemeClr val="folHlink"/>
                </a:solidFill>
              </a:rPr>
              <a:t>Assumption of No State Intervention</a:t>
            </a:r>
            <a:endParaRPr lang="tr-TR" altLang="tr-TR" b="1" dirty="0">
              <a:solidFill>
                <a:schemeClr val="folHlink"/>
              </a:solidFill>
            </a:endParaRPr>
          </a:p>
        </p:txBody>
      </p:sp>
      <p:sp>
        <p:nvSpPr>
          <p:cNvPr id="29699" name="Text Box 3"/>
          <p:cNvSpPr txBox="1">
            <a:spLocks noChangeArrowheads="1"/>
          </p:cNvSpPr>
          <p:nvPr/>
        </p:nvSpPr>
        <p:spPr bwMode="auto">
          <a:xfrm>
            <a:off x="1524000" y="16208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 altLang="tr-TR" dirty="0"/>
              <a:t>It is accepted that the state did not intervene in any way in economic life.</a:t>
            </a:r>
            <a:endParaRPr lang="tr-TR" altLang="tr-TR" dirty="0"/>
          </a:p>
        </p:txBody>
      </p:sp>
      <p:sp>
        <p:nvSpPr>
          <p:cNvPr id="29700" name="Text Box 4"/>
          <p:cNvSpPr txBox="1">
            <a:spLocks noChangeArrowheads="1"/>
          </p:cNvSpPr>
          <p:nvPr/>
        </p:nvSpPr>
        <p:spPr bwMode="auto">
          <a:xfrm>
            <a:off x="1524000" y="22463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Thus, in a national economy, the results of the automatic functioning of the market mechanism are examined.</a:t>
            </a:r>
            <a:endParaRPr lang="tr-TR" altLang="tr-TR" dirty="0"/>
          </a:p>
        </p:txBody>
      </p:sp>
      <p:sp>
        <p:nvSpPr>
          <p:cNvPr id="29701" name="Text Box 5"/>
          <p:cNvSpPr txBox="1">
            <a:spLocks noChangeArrowheads="1"/>
          </p:cNvSpPr>
          <p:nvPr/>
        </p:nvSpPr>
        <p:spPr bwMode="auto">
          <a:xfrm>
            <a:off x="1524000" y="31480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dirty="0" err="1">
                <a:solidFill>
                  <a:schemeClr val="folHlink"/>
                </a:solidFill>
              </a:rPr>
              <a:t>Assumption</a:t>
            </a:r>
            <a:r>
              <a:rPr lang="tr-TR" altLang="tr-TR" b="1" dirty="0">
                <a:solidFill>
                  <a:schemeClr val="folHlink"/>
                </a:solidFill>
              </a:rPr>
              <a:t> of </a:t>
            </a:r>
            <a:r>
              <a:rPr lang="tr-TR" altLang="tr-TR" b="1" dirty="0" err="1">
                <a:solidFill>
                  <a:schemeClr val="folHlink"/>
                </a:solidFill>
              </a:rPr>
              <a:t>Rational</a:t>
            </a:r>
            <a:r>
              <a:rPr lang="tr-TR" altLang="tr-TR" b="1" dirty="0">
                <a:solidFill>
                  <a:schemeClr val="folHlink"/>
                </a:solidFill>
              </a:rPr>
              <a:t> </a:t>
            </a:r>
            <a:r>
              <a:rPr lang="tr-TR" altLang="tr-TR" b="1" dirty="0" err="1">
                <a:solidFill>
                  <a:schemeClr val="folHlink"/>
                </a:solidFill>
              </a:rPr>
              <a:t>Behavior</a:t>
            </a:r>
            <a:endParaRPr lang="tr-TR" altLang="tr-TR" b="1" dirty="0">
              <a:solidFill>
                <a:schemeClr val="folHlink"/>
              </a:solidFill>
            </a:endParaRPr>
          </a:p>
        </p:txBody>
      </p:sp>
      <p:sp>
        <p:nvSpPr>
          <p:cNvPr id="29702" name="Text Box 6"/>
          <p:cNvSpPr txBox="1">
            <a:spLocks noChangeArrowheads="1"/>
          </p:cNvSpPr>
          <p:nvPr/>
        </p:nvSpPr>
        <p:spPr bwMode="auto">
          <a:xfrm>
            <a:off x="1524000" y="36433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It is assumed that decision-making units always act rationally in the relations between the components of economic activity.</a:t>
            </a:r>
            <a:endParaRPr lang="tr-TR" altLang="tr-TR" dirty="0"/>
          </a:p>
        </p:txBody>
      </p:sp>
      <p:sp>
        <p:nvSpPr>
          <p:cNvPr id="29703" name="Text Box 7"/>
          <p:cNvSpPr txBox="1">
            <a:spLocks noChangeArrowheads="1"/>
          </p:cNvSpPr>
          <p:nvPr/>
        </p:nvSpPr>
        <p:spPr bwMode="auto">
          <a:xfrm>
            <a:off x="1524000" y="45450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According to this assumption, while the consumer always tries to provide maximum benefit for himself, the producers try to make maximum profit.</a:t>
            </a:r>
            <a:endParaRPr lang="tr-TR" altLang="tr-TR" dirty="0"/>
          </a:p>
        </p:txBody>
      </p:sp>
      <p:sp>
        <p:nvSpPr>
          <p:cNvPr id="29704" name="Text Box 8"/>
          <p:cNvSpPr txBox="1">
            <a:spLocks noChangeArrowheads="1"/>
          </p:cNvSpPr>
          <p:nvPr/>
        </p:nvSpPr>
        <p:spPr bwMode="auto">
          <a:xfrm>
            <a:off x="1524000" y="54451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b="1" dirty="0">
                <a:solidFill>
                  <a:schemeClr val="folHlink"/>
                </a:solidFill>
              </a:rPr>
              <a:t>Assumption that Other Conditions Have Not Changed (Ceteris Paribus)</a:t>
            </a:r>
            <a:endParaRPr lang="tr-TR" altLang="tr-TR" b="1" dirty="0">
              <a:solidFill>
                <a:schemeClr val="folHlink"/>
              </a:solidFill>
            </a:endParaRPr>
          </a:p>
        </p:txBody>
      </p:sp>
      <p:sp>
        <p:nvSpPr>
          <p:cNvPr id="29705" name="Text Box 9"/>
          <p:cNvSpPr txBox="1">
            <a:spLocks noChangeArrowheads="1"/>
          </p:cNvSpPr>
          <p:nvPr/>
        </p:nvSpPr>
        <p:spPr bwMode="auto">
          <a:xfrm>
            <a:off x="1524000" y="59420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 altLang="tr-TR" dirty="0"/>
              <a:t>During the examination of some economic events, it is assumed that some other events and conditions have not changed and remain the same. This makes it possible to simplify the issues discussed.</a:t>
            </a:r>
            <a:endParaRPr lang="tr-TR" altLang="tr-TR" dirty="0"/>
          </a:p>
        </p:txBody>
      </p:sp>
      <p:sp>
        <p:nvSpPr>
          <p:cNvPr id="29706" name="Line 10"/>
          <p:cNvSpPr>
            <a:spLocks noChangeShapeType="1"/>
          </p:cNvSpPr>
          <p:nvPr/>
        </p:nvSpPr>
        <p:spPr bwMode="auto">
          <a:xfrm>
            <a:off x="1524000" y="2117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7" name="Line 11"/>
          <p:cNvSpPr>
            <a:spLocks noChangeShapeType="1"/>
          </p:cNvSpPr>
          <p:nvPr/>
        </p:nvSpPr>
        <p:spPr bwMode="auto">
          <a:xfrm>
            <a:off x="1524000" y="30178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8" name="Line 12"/>
          <p:cNvSpPr>
            <a:spLocks noChangeShapeType="1"/>
          </p:cNvSpPr>
          <p:nvPr/>
        </p:nvSpPr>
        <p:spPr bwMode="auto">
          <a:xfrm>
            <a:off x="1524000" y="44148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9" name="Line 13"/>
          <p:cNvSpPr>
            <a:spLocks noChangeShapeType="1"/>
          </p:cNvSpPr>
          <p:nvPr/>
        </p:nvSpPr>
        <p:spPr bwMode="auto">
          <a:xfrm>
            <a:off x="1524000" y="53149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670340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slide(fromTop)">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9699"/>
                                        </p:tgtEl>
                                        <p:attrNameLst>
                                          <p:attrName>style.visibility</p:attrName>
                                        </p:attrNameLst>
                                      </p:cBhvr>
                                      <p:to>
                                        <p:strVal val="visible"/>
                                      </p:to>
                                    </p:set>
                                    <p:animEffect transition="in" filter="slide(fromTop)">
                                      <p:cBhvr>
                                        <p:cTn id="12" dur="500"/>
                                        <p:tgtEl>
                                          <p:spTgt spid="2969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29706"/>
                                        </p:tgtEl>
                                        <p:attrNameLst>
                                          <p:attrName>style.visibility</p:attrName>
                                        </p:attrNameLst>
                                      </p:cBhvr>
                                      <p:to>
                                        <p:strVal val="visible"/>
                                      </p:to>
                                    </p:set>
                                    <p:animEffect transition="in" filter="slide(fromLeft)">
                                      <p:cBhvr>
                                        <p:cTn id="16" dur="500"/>
                                        <p:tgtEl>
                                          <p:spTgt spid="2970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29700"/>
                                        </p:tgtEl>
                                        <p:attrNameLst>
                                          <p:attrName>style.visibility</p:attrName>
                                        </p:attrNameLst>
                                      </p:cBhvr>
                                      <p:to>
                                        <p:strVal val="visible"/>
                                      </p:to>
                                    </p:set>
                                    <p:animEffect transition="in" filter="slide(fromTop)">
                                      <p:cBhvr>
                                        <p:cTn id="21" dur="500"/>
                                        <p:tgtEl>
                                          <p:spTgt spid="2970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29707"/>
                                        </p:tgtEl>
                                        <p:attrNameLst>
                                          <p:attrName>style.visibility</p:attrName>
                                        </p:attrNameLst>
                                      </p:cBhvr>
                                      <p:to>
                                        <p:strVal val="visible"/>
                                      </p:to>
                                    </p:set>
                                    <p:animEffect transition="in" filter="slide(fromLeft)">
                                      <p:cBhvr>
                                        <p:cTn id="25" dur="500"/>
                                        <p:tgtEl>
                                          <p:spTgt spid="2970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9701"/>
                                        </p:tgtEl>
                                        <p:attrNameLst>
                                          <p:attrName>style.visibility</p:attrName>
                                        </p:attrNameLst>
                                      </p:cBhvr>
                                      <p:to>
                                        <p:strVal val="visible"/>
                                      </p:to>
                                    </p:set>
                                    <p:animEffect transition="in" filter="slide(fromTop)">
                                      <p:cBhvr>
                                        <p:cTn id="30" dur="500"/>
                                        <p:tgtEl>
                                          <p:spTgt spid="2970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29702"/>
                                        </p:tgtEl>
                                        <p:attrNameLst>
                                          <p:attrName>style.visibility</p:attrName>
                                        </p:attrNameLst>
                                      </p:cBhvr>
                                      <p:to>
                                        <p:strVal val="visible"/>
                                      </p:to>
                                    </p:set>
                                    <p:animEffect transition="in" filter="slide(fromTop)">
                                      <p:cBhvr>
                                        <p:cTn id="35" dur="500"/>
                                        <p:tgtEl>
                                          <p:spTgt spid="29702"/>
                                        </p:tgtEl>
                                      </p:cBhvr>
                                    </p:animEffect>
                                  </p:childTnLst>
                                </p:cTn>
                              </p:par>
                            </p:childTnLst>
                          </p:cTn>
                        </p:par>
                        <p:par>
                          <p:cTn id="36" fill="hold" nodeType="afterGroup">
                            <p:stCondLst>
                              <p:cond delay="500"/>
                            </p:stCondLst>
                            <p:childTnLst>
                              <p:par>
                                <p:cTn id="37" presetID="12" presetClass="entr" presetSubtype="8" fill="hold" grpId="0" nodeType="afterEffect">
                                  <p:stCondLst>
                                    <p:cond delay="0"/>
                                  </p:stCondLst>
                                  <p:childTnLst>
                                    <p:set>
                                      <p:cBhvr>
                                        <p:cTn id="38" dur="1" fill="hold">
                                          <p:stCondLst>
                                            <p:cond delay="0"/>
                                          </p:stCondLst>
                                        </p:cTn>
                                        <p:tgtEl>
                                          <p:spTgt spid="29708"/>
                                        </p:tgtEl>
                                        <p:attrNameLst>
                                          <p:attrName>style.visibility</p:attrName>
                                        </p:attrNameLst>
                                      </p:cBhvr>
                                      <p:to>
                                        <p:strVal val="visible"/>
                                      </p:to>
                                    </p:set>
                                    <p:animEffect transition="in" filter="slide(fromLeft)">
                                      <p:cBhvr>
                                        <p:cTn id="39" dur="500"/>
                                        <p:tgtEl>
                                          <p:spTgt spid="2970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29703"/>
                                        </p:tgtEl>
                                        <p:attrNameLst>
                                          <p:attrName>style.visibility</p:attrName>
                                        </p:attrNameLst>
                                      </p:cBhvr>
                                      <p:to>
                                        <p:strVal val="visible"/>
                                      </p:to>
                                    </p:set>
                                    <p:animEffect transition="in" filter="slide(fromTop)">
                                      <p:cBhvr>
                                        <p:cTn id="44" dur="500"/>
                                        <p:tgtEl>
                                          <p:spTgt spid="29703"/>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9709"/>
                                        </p:tgtEl>
                                        <p:attrNameLst>
                                          <p:attrName>style.visibility</p:attrName>
                                        </p:attrNameLst>
                                      </p:cBhvr>
                                      <p:to>
                                        <p:strVal val="visible"/>
                                      </p:to>
                                    </p:set>
                                    <p:animEffect transition="in" filter="slide(fromLeft)">
                                      <p:cBhvr>
                                        <p:cTn id="48" dur="500"/>
                                        <p:tgtEl>
                                          <p:spTgt spid="2970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grpId="0" nodeType="clickEffect">
                                  <p:stCondLst>
                                    <p:cond delay="0"/>
                                  </p:stCondLst>
                                  <p:childTnLst>
                                    <p:set>
                                      <p:cBhvr>
                                        <p:cTn id="52" dur="1" fill="hold">
                                          <p:stCondLst>
                                            <p:cond delay="0"/>
                                          </p:stCondLst>
                                        </p:cTn>
                                        <p:tgtEl>
                                          <p:spTgt spid="29704"/>
                                        </p:tgtEl>
                                        <p:attrNameLst>
                                          <p:attrName>style.visibility</p:attrName>
                                        </p:attrNameLst>
                                      </p:cBhvr>
                                      <p:to>
                                        <p:strVal val="visible"/>
                                      </p:to>
                                    </p:set>
                                    <p:animEffect transition="in" filter="slide(fromTop)">
                                      <p:cBhvr>
                                        <p:cTn id="53" dur="500"/>
                                        <p:tgtEl>
                                          <p:spTgt spid="2970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1" fill="hold" grpId="0" nodeType="clickEffect">
                                  <p:stCondLst>
                                    <p:cond delay="0"/>
                                  </p:stCondLst>
                                  <p:childTnLst>
                                    <p:set>
                                      <p:cBhvr>
                                        <p:cTn id="57" dur="1" fill="hold">
                                          <p:stCondLst>
                                            <p:cond delay="0"/>
                                          </p:stCondLst>
                                        </p:cTn>
                                        <p:tgtEl>
                                          <p:spTgt spid="29705"/>
                                        </p:tgtEl>
                                        <p:attrNameLst>
                                          <p:attrName>style.visibility</p:attrName>
                                        </p:attrNameLst>
                                      </p:cBhvr>
                                      <p:to>
                                        <p:strVal val="visible"/>
                                      </p:to>
                                    </p:set>
                                    <p:animEffect transition="in" filter="slide(fromTop)">
                                      <p:cBhvr>
                                        <p:cTn id="58" dur="500"/>
                                        <p:tgtEl>
                                          <p:spTgt spid="29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P spid="29700" grpId="0" autoUpdateAnimBg="0"/>
      <p:bldP spid="29701" grpId="0" autoUpdateAnimBg="0"/>
      <p:bldP spid="29702" grpId="0" autoUpdateAnimBg="0"/>
      <p:bldP spid="29703" grpId="0" autoUpdateAnimBg="0"/>
      <p:bldP spid="29704" grpId="0" autoUpdateAnimBg="0"/>
      <p:bldP spid="29705" grpId="0" autoUpdateAnimBg="0"/>
      <p:bldP spid="29706" grpId="0" animBg="1"/>
      <p:bldP spid="29707" grpId="0" animBg="1"/>
      <p:bldP spid="29708" grpId="0" animBg="1"/>
      <p:bldP spid="29709"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2087</Words>
  <Application>Microsoft Office PowerPoint</Application>
  <PresentationFormat>Geniş ekran</PresentationFormat>
  <Paragraphs>117</Paragraphs>
  <Slides>18</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Tahoma</vt:lpstr>
      <vt:lpstr>Verdana</vt:lpstr>
      <vt:lpstr>Office Teması</vt:lpstr>
      <vt:lpstr>ECONOMIC CONCEPTS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CONCEPTS</dc:title>
  <dc:creator>Arzu Gökdai</dc:creator>
  <cp:lastModifiedBy>Arzu Gökdai</cp:lastModifiedBy>
  <cp:revision>7</cp:revision>
  <dcterms:created xsi:type="dcterms:W3CDTF">2019-09-28T19:33:26Z</dcterms:created>
  <dcterms:modified xsi:type="dcterms:W3CDTF">2019-10-02T16:52:44Z</dcterms:modified>
</cp:coreProperties>
</file>