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7" r:id="rId3"/>
    <p:sldId id="288" r:id="rId4"/>
    <p:sldId id="289" r:id="rId5"/>
    <p:sldId id="290" r:id="rId6"/>
    <p:sldId id="291" r:id="rId7"/>
    <p:sldId id="292" r:id="rId8"/>
    <p:sldId id="293" r:id="rId9"/>
    <p:sldId id="294" r:id="rId10"/>
    <p:sldId id="265" r:id="rId11"/>
    <p:sldId id="295" r:id="rId12"/>
    <p:sldId id="296" r:id="rId13"/>
    <p:sldId id="297" r:id="rId14"/>
    <p:sldId id="298" r:id="rId15"/>
    <p:sldId id="299" r:id="rId16"/>
    <p:sldId id="300" r:id="rId17"/>
    <p:sldId id="301" r:id="rId18"/>
    <p:sldId id="279" r:id="rId19"/>
    <p:sldId id="282" r:id="rId20"/>
    <p:sldId id="284" r:id="rId21"/>
    <p:sldId id="302" r:id="rId22"/>
    <p:sldId id="303"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1BDF92-7331-4B4B-8991-620720B72FD4}"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304858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1BDF92-7331-4B4B-8991-620720B72FD4}"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473199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1BDF92-7331-4B4B-8991-620720B72FD4}"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3849090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1BDF92-7331-4B4B-8991-620720B72FD4}"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2372291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1BDF92-7331-4B4B-8991-620720B72FD4}"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251368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1BDF92-7331-4B4B-8991-620720B72FD4}"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53895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1BDF92-7331-4B4B-8991-620720B72FD4}"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199267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1BDF92-7331-4B4B-8991-620720B72FD4}"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477715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1BDF92-7331-4B4B-8991-620720B72FD4}"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2638674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1BDF92-7331-4B4B-8991-620720B72FD4}"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3017393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1BDF92-7331-4B4B-8991-620720B72FD4}"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7D60D2-5C40-4E8F-9EE0-442AD923B4B9}" type="slidenum">
              <a:rPr lang="tr-TR" smtClean="0"/>
              <a:t>‹#›</a:t>
            </a:fld>
            <a:endParaRPr lang="tr-TR"/>
          </a:p>
        </p:txBody>
      </p:sp>
    </p:spTree>
    <p:extLst>
      <p:ext uri="{BB962C8B-B14F-4D97-AF65-F5344CB8AC3E}">
        <p14:creationId xmlns:p14="http://schemas.microsoft.com/office/powerpoint/2010/main" val="97012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1BDF92-7331-4B4B-8991-620720B72FD4}" type="datetimeFigureOut">
              <a:rPr lang="tr-TR" smtClean="0"/>
              <a:t>8.3.2018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7D60D2-5C40-4E8F-9EE0-442AD923B4B9}" type="slidenum">
              <a:rPr lang="tr-TR" smtClean="0"/>
              <a:t>‹#›</a:t>
            </a:fld>
            <a:endParaRPr lang="tr-TR"/>
          </a:p>
        </p:txBody>
      </p:sp>
    </p:spTree>
    <p:extLst>
      <p:ext uri="{BB962C8B-B14F-4D97-AF65-F5344CB8AC3E}">
        <p14:creationId xmlns:p14="http://schemas.microsoft.com/office/powerpoint/2010/main" val="113521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title"/>
          </p:nvPr>
        </p:nvSpPr>
        <p:spPr/>
        <p:txBody>
          <a:bodyPr/>
          <a:lstStyle/>
          <a:p>
            <a:pPr algn="ctr"/>
            <a:r>
              <a:rPr lang="tr-TR" altLang="tr-TR" b="1" dirty="0" smtClean="0"/>
              <a:t>BİÇİMBİLİM</a:t>
            </a:r>
          </a:p>
        </p:txBody>
      </p:sp>
      <p:sp>
        <p:nvSpPr>
          <p:cNvPr id="2051" name="İçerik Yer Tutucusu 2"/>
          <p:cNvSpPr>
            <a:spLocks noGrp="1"/>
          </p:cNvSpPr>
          <p:nvPr>
            <p:ph idx="1"/>
          </p:nvPr>
        </p:nvSpPr>
        <p:spPr/>
        <p:txBody>
          <a:bodyPr/>
          <a:lstStyle/>
          <a:p>
            <a:r>
              <a:rPr lang="tr-TR" altLang="tr-TR" dirty="0" smtClean="0"/>
              <a:t>Bağımlı veya bağımsız dil birimlerin yapı özelliklerini, söz türetme veya </a:t>
            </a:r>
            <a:r>
              <a:rPr lang="tr-TR" altLang="tr-TR" dirty="0" err="1" smtClean="0"/>
              <a:t>çekimleme</a:t>
            </a:r>
            <a:r>
              <a:rPr lang="tr-TR" altLang="tr-TR" dirty="0" smtClean="0"/>
              <a:t> yöntemlerini inceleyen dil biliminin alt dalına biçim bilim denir. </a:t>
            </a:r>
          </a:p>
          <a:p>
            <a:r>
              <a:rPr lang="tr-TR" dirty="0"/>
              <a:t>Dil bilgilik anlamları bildirmenin yolu anlamındaki dil bilgisi yönteminin ekleme, bükün, tekrar, birleştirme, yardımcı sözler, sözlerin yer düzeni, vurgu ve ezgi olmak üzere birkaç türü vardır. </a:t>
            </a:r>
          </a:p>
          <a:p>
            <a:endParaRPr lang="tr-TR" altLang="tr-TR" dirty="0" smtClean="0"/>
          </a:p>
        </p:txBody>
      </p:sp>
    </p:spTree>
    <p:extLst>
      <p:ext uri="{BB962C8B-B14F-4D97-AF65-F5344CB8AC3E}">
        <p14:creationId xmlns:p14="http://schemas.microsoft.com/office/powerpoint/2010/main" val="642964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tr-TR" altLang="tr-TR" b="1" dirty="0" smtClean="0"/>
              <a:t>KÖKLER</a:t>
            </a:r>
          </a:p>
        </p:txBody>
      </p:sp>
      <p:sp>
        <p:nvSpPr>
          <p:cNvPr id="10243" name="Rectangle 3"/>
          <p:cNvSpPr>
            <a:spLocks noGrp="1" noChangeArrowheads="1"/>
          </p:cNvSpPr>
          <p:nvPr>
            <p:ph type="body" idx="1"/>
          </p:nvPr>
        </p:nvSpPr>
        <p:spPr/>
        <p:txBody>
          <a:bodyPr/>
          <a:lstStyle/>
          <a:p>
            <a:pPr algn="just" eaLnBrk="1" hangingPunct="1"/>
            <a:r>
              <a:rPr lang="tr-TR" altLang="tr-TR" sz="2600" dirty="0"/>
              <a:t>Gösterge olan, anlam taşıyan ve biçim birimlere ayrılamayan dil birimine söz kökü </a:t>
            </a:r>
            <a:r>
              <a:rPr lang="tr-TR" altLang="tr-TR" sz="2600" dirty="0" smtClean="0"/>
              <a:t>denir. Örnek</a:t>
            </a:r>
            <a:r>
              <a:rPr lang="tr-TR" altLang="tr-TR" sz="2600" dirty="0"/>
              <a:t>: </a:t>
            </a:r>
            <a:r>
              <a:rPr lang="tr-TR" altLang="tr-TR" sz="2600" dirty="0" smtClean="0"/>
              <a:t>parça-la-n-a-</a:t>
            </a:r>
            <a:r>
              <a:rPr lang="tr-TR" altLang="tr-TR" sz="2600" dirty="0" err="1" smtClean="0"/>
              <a:t>ma</a:t>
            </a:r>
            <a:r>
              <a:rPr lang="tr-TR" altLang="tr-TR" sz="2600" dirty="0" smtClean="0"/>
              <a:t>-y-an.</a:t>
            </a:r>
            <a:endParaRPr lang="tr-TR" altLang="tr-TR" sz="2600" dirty="0"/>
          </a:p>
          <a:p>
            <a:pPr algn="just" eaLnBrk="1" hangingPunct="1"/>
            <a:r>
              <a:rPr lang="tr-TR" altLang="tr-TR" sz="2600" dirty="0" smtClean="0"/>
              <a:t>Kökler </a:t>
            </a:r>
            <a:r>
              <a:rPr lang="tr-TR" altLang="tr-TR" sz="2600" dirty="0"/>
              <a:t>tek başlarına veya eklerle birleşmek suretiyle kullanılırlar</a:t>
            </a:r>
            <a:r>
              <a:rPr lang="tr-TR" altLang="tr-TR" sz="2600" dirty="0" smtClean="0"/>
              <a:t>. Örnek</a:t>
            </a:r>
            <a:r>
              <a:rPr lang="tr-TR" altLang="tr-TR" sz="2600" dirty="0"/>
              <a:t>: Su iç-ti; suyumuzu döktüler</a:t>
            </a:r>
            <a:r>
              <a:rPr lang="tr-TR" altLang="tr-TR" sz="2600" dirty="0" smtClean="0"/>
              <a:t>.</a:t>
            </a:r>
          </a:p>
          <a:p>
            <a:r>
              <a:rPr lang="tr-TR" altLang="tr-TR" sz="2400" dirty="0" smtClean="0"/>
              <a:t>Aynı kökten türemiş sözlerin oluşturduğu gruba kök ailesi denir.</a:t>
            </a:r>
          </a:p>
          <a:p>
            <a:r>
              <a:rPr lang="tr-TR" altLang="tr-TR" sz="2400" dirty="0" smtClean="0"/>
              <a:t>Örnek: i-p, iğne, ilik, il-</a:t>
            </a:r>
            <a:r>
              <a:rPr lang="tr-TR" altLang="tr-TR" sz="2400" dirty="0" err="1" smtClean="0"/>
              <a:t>mek</a:t>
            </a:r>
            <a:r>
              <a:rPr lang="tr-TR" altLang="tr-TR" sz="2400" dirty="0" smtClean="0"/>
              <a:t>, il; göz, gör, göl vb.</a:t>
            </a:r>
          </a:p>
          <a:p>
            <a:endParaRPr lang="tr-TR" altLang="tr-TR" sz="2400" dirty="0" smtClean="0"/>
          </a:p>
          <a:p>
            <a:pPr algn="just" eaLnBrk="1" hangingPunct="1"/>
            <a:endParaRPr lang="tr-TR" altLang="tr-TR" sz="2600" dirty="0"/>
          </a:p>
        </p:txBody>
      </p:sp>
    </p:spTree>
    <p:extLst>
      <p:ext uri="{BB962C8B-B14F-4D97-AF65-F5344CB8AC3E}">
        <p14:creationId xmlns:p14="http://schemas.microsoft.com/office/powerpoint/2010/main" val="4204403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t>İSİM KÖKLERİ – FİİL KÖKLERİ</a:t>
            </a:r>
            <a:endParaRPr lang="tr-TR" dirty="0"/>
          </a:p>
        </p:txBody>
      </p:sp>
      <p:sp>
        <p:nvSpPr>
          <p:cNvPr id="3" name="İçerik Yer Tutucusu 2"/>
          <p:cNvSpPr>
            <a:spLocks noGrp="1"/>
          </p:cNvSpPr>
          <p:nvPr>
            <p:ph idx="1"/>
          </p:nvPr>
        </p:nvSpPr>
        <p:spPr/>
        <p:txBody>
          <a:bodyPr>
            <a:normAutofit lnSpcReduction="10000"/>
          </a:bodyPr>
          <a:lstStyle/>
          <a:p>
            <a:pPr marL="0" indent="0" algn="just">
              <a:lnSpc>
                <a:spcPct val="80000"/>
              </a:lnSpc>
              <a:buNone/>
            </a:pPr>
            <a:r>
              <a:rPr lang="tr-TR" altLang="tr-TR" dirty="0" smtClean="0"/>
              <a:t>Kökler manaları bakımından ikiye ayrılırlar. Bir kısmı soyut somut, canlı cansız varlıkları; bir kısmı ise bu varlıkların hareketlerini karşılarlar. Varlığı adlandıran köklere isim kökleri, hareketleri adlandıran köklere de fiil kökleri denir. </a:t>
            </a:r>
          </a:p>
          <a:p>
            <a:pPr marL="0" indent="0" algn="just">
              <a:lnSpc>
                <a:spcPct val="80000"/>
              </a:lnSpc>
              <a:buNone/>
            </a:pPr>
            <a:r>
              <a:rPr lang="tr-TR" altLang="tr-TR" dirty="0" smtClean="0"/>
              <a:t>Evrende, esasta varlık ve hareket olmak üzere iki unsur vardır. Bu iki unsurdan birincisi canlı cansız, soyut somut bütün varlıklar, kavramlar, özellikler, şahıslar, olaylar, özetle tek tek var olan, mekan ve zaman içinde bir yer işgal eden nesnelerdir.</a:t>
            </a:r>
          </a:p>
          <a:p>
            <a:pPr marL="0" indent="0" algn="just">
              <a:buNone/>
            </a:pPr>
            <a:r>
              <a:rPr lang="tr-TR" altLang="tr-TR" dirty="0" smtClean="0"/>
              <a:t>İkinci unsur ise bu nesnelerin zaman ve mekan içindeki her türlü hareketleri , oluşları, yapış ve kılışlarıdır. İşte isim kökleri nesnelerin kendilerinin, fiil kökleri ise nesnelerin hareketlerinin dildeki karşılıklarıdır.</a:t>
            </a:r>
          </a:p>
          <a:p>
            <a:pPr marL="0" indent="0" algn="just">
              <a:lnSpc>
                <a:spcPct val="80000"/>
              </a:lnSpc>
              <a:buNone/>
            </a:pPr>
            <a:endParaRPr lang="tr-TR" altLang="tr-TR" dirty="0" smtClean="0"/>
          </a:p>
          <a:p>
            <a:pPr marL="0" indent="0" algn="just">
              <a:lnSpc>
                <a:spcPct val="80000"/>
              </a:lnSpc>
              <a:buNone/>
            </a:pPr>
            <a:endParaRPr lang="tr-TR" altLang="tr-TR" dirty="0" smtClean="0"/>
          </a:p>
          <a:p>
            <a:pPr marL="0" indent="0" algn="just">
              <a:lnSpc>
                <a:spcPct val="80000"/>
              </a:lnSpc>
              <a:buNone/>
            </a:pPr>
            <a:endParaRPr lang="tr-TR" altLang="tr-TR" dirty="0" smtClean="0"/>
          </a:p>
          <a:p>
            <a:endParaRPr lang="tr-TR" dirty="0"/>
          </a:p>
        </p:txBody>
      </p:sp>
    </p:spTree>
    <p:extLst>
      <p:ext uri="{BB962C8B-B14F-4D97-AF65-F5344CB8AC3E}">
        <p14:creationId xmlns:p14="http://schemas.microsoft.com/office/powerpoint/2010/main" val="310135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altLang="tr-TR" dirty="0" smtClean="0"/>
              <a:t>Bir hareket yalnız bir nesnenin değil, bir çok nesnelerin hareketidir. Yani nesneler birbirlerinden ayrıdırlar, fakat hareketleri ortaktır. Ayrı ayrı nesneler aynı hareketleri yaparlar. Bir nesne şümulü içine yalnız kendisini; bir hareket ise şümulü içine bir çok nesneleri alır. </a:t>
            </a:r>
          </a:p>
          <a:p>
            <a:pPr marL="0" indent="0" algn="just">
              <a:buNone/>
            </a:pPr>
            <a:r>
              <a:rPr lang="tr-TR" altLang="tr-TR" dirty="0" smtClean="0"/>
              <a:t>Bu yüzden nesnelerde bir somutluk, hareketlerde bir soyutluk vardır. Nesneler belirli, hareketler belirsizdirler. Bir nesne kendi kendisini ifadeye yeter. Fakat bir hareket bir nesneye bağlanmadan kendi kendisini ifade edemez.</a:t>
            </a:r>
          </a:p>
          <a:p>
            <a:pPr marL="0" indent="0">
              <a:buNone/>
            </a:pPr>
            <a:r>
              <a:rPr lang="tr-TR" altLang="tr-TR" dirty="0" smtClean="0"/>
              <a:t>İşte nesnelerin sınırlı ve belirli, hareketlerin ise kapsamlı ve belirsiz unsurlar olması onların dildeki karşılıkları olan isim ve fiil köklerini anlam bakımından çok farklı bir duruma sokar. </a:t>
            </a:r>
          </a:p>
          <a:p>
            <a:pPr marL="0" indent="0">
              <a:buNone/>
            </a:pPr>
            <a:r>
              <a:rPr lang="tr-TR" altLang="tr-TR" dirty="0" smtClean="0"/>
              <a:t>Bir isim kökü tek bir nesneyi ifade ederken, bir fiil kökü bir çok nesneler arasında ortak olan bir hareketi ifade eder. İsim kökünün ifade ettiği nesne tek başına düşünülebilir. Fakat fiil kökünün ifade ettiği hareket bir nesneye bağlanmadan tek başına belirgin bir şekilde düşünülemez.</a:t>
            </a:r>
          </a:p>
          <a:p>
            <a:pPr marL="0" indent="0">
              <a:buNone/>
            </a:pPr>
            <a:endParaRPr lang="tr-TR" altLang="tr-TR" dirty="0" smtClean="0"/>
          </a:p>
          <a:p>
            <a:endParaRPr lang="tr-TR" dirty="0"/>
          </a:p>
        </p:txBody>
      </p:sp>
    </p:spTree>
    <p:extLst>
      <p:ext uri="{BB962C8B-B14F-4D97-AF65-F5344CB8AC3E}">
        <p14:creationId xmlns:p14="http://schemas.microsoft.com/office/powerpoint/2010/main" val="4217184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t>KULLANIŞ FARKI </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altLang="tr-TR" dirty="0" smtClean="0"/>
              <a:t>İsimler tek başlarına söz olarak kullanılabilirler. Fiiller ise kullanılma sahasına tek başlarına çıkamazlar. Elbette nesnelere, şahsa, zamana bağlanarak işlev görürler ki bu bağlanış da fiillere bir takım ekler getirmek suretiyle olur. </a:t>
            </a:r>
          </a:p>
          <a:p>
            <a:pPr marL="0" indent="0" algn="just">
              <a:buNone/>
            </a:pPr>
            <a:r>
              <a:rPr lang="tr-TR" altLang="tr-TR" dirty="0" smtClean="0"/>
              <a:t>Hiçbir nesneye bağlanmadan soyut olarak hareketleri ifade etmek gerektiğinde fiil kökleri tek başlarına kök halinde kullanılmazlar. Yanlarına ek alarak kökten büyük sözler halinde ortaya çıkarlar.</a:t>
            </a:r>
          </a:p>
          <a:p>
            <a:pPr marL="0" indent="0" algn="just">
              <a:buNone/>
            </a:pPr>
            <a:r>
              <a:rPr lang="tr-TR" altLang="tr-TR" dirty="0" smtClean="0"/>
              <a:t>Tanımlarda köklerin tek başına kullanılabilen veya anlamı bulunan dil birlikleri olduğu söylenir. Görülüyor ki fiil kökleri tek başlarına kullanılamıyorlar. Onlar ancak tek başlarına anlamlı dil birlikleridir. </a:t>
            </a:r>
          </a:p>
          <a:p>
            <a:pPr marL="0" indent="0" algn="just">
              <a:buNone/>
            </a:pPr>
            <a:r>
              <a:rPr lang="tr-TR" altLang="tr-TR" dirty="0" smtClean="0"/>
              <a:t>Yani isim kökleri aynı zamanda en basit, daha doğrusu en küçük sözlerdir. Fakat fiil kökleri ses ve eklerden büyük olmakla beraber sözden küçük dil birlikleridir.</a:t>
            </a:r>
          </a:p>
          <a:p>
            <a:pPr marL="0" indent="0" algn="just">
              <a:buNone/>
            </a:pPr>
            <a:endParaRPr lang="tr-TR" altLang="tr-TR" dirty="0" smtClean="0"/>
          </a:p>
          <a:p>
            <a:pPr marL="0" indent="0" algn="just">
              <a:buNone/>
            </a:pPr>
            <a:endParaRPr lang="tr-TR" altLang="tr-TR" dirty="0" smtClean="0"/>
          </a:p>
          <a:p>
            <a:endParaRPr lang="tr-TR" dirty="0"/>
          </a:p>
        </p:txBody>
      </p:sp>
    </p:spTree>
    <p:extLst>
      <p:ext uri="{BB962C8B-B14F-4D97-AF65-F5344CB8AC3E}">
        <p14:creationId xmlns:p14="http://schemas.microsoft.com/office/powerpoint/2010/main" val="3770589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altLang="tr-TR" dirty="0" smtClean="0"/>
              <a:t>Köklerden türeyen bu geniş köklere söz gövdesi adı verilir. Gövde de bir çeşit kök olduğu için anlam ve kullanış bakımından tamamıyla kök gibidir. Yalnız şekil bakımından kökten farklı ve ondan büyük bir dil birliğidir. İşte gövde adını verdiğimiz bu kökten yapılmış kökler, bu geniş kökler her iki çeşit </a:t>
            </a:r>
            <a:r>
              <a:rPr lang="tr-TR" altLang="tr-TR" dirty="0" err="1" smtClean="0"/>
              <a:t>kökten,yani</a:t>
            </a:r>
            <a:r>
              <a:rPr lang="tr-TR" altLang="tr-TR" dirty="0" smtClean="0"/>
              <a:t> hem isim, hem de fiil köklerinden yapılırlar.</a:t>
            </a:r>
          </a:p>
          <a:p>
            <a:pPr marL="0" indent="0">
              <a:buNone/>
              <a:defRPr/>
            </a:pPr>
            <a:r>
              <a:rPr lang="tr-TR" dirty="0"/>
              <a:t>Kök ve eklerden meydana gelmiş sözlerde isim olsun, fiil olsun kökler açık olarak görünürler. Kökün açık olarak görünmesi demek eklerden sıyrılmış haliyle de bir anlam ifade etmesi; isim kökü ise tek </a:t>
            </a:r>
            <a:r>
              <a:rPr lang="tr-TR" dirty="0" err="1"/>
              <a:t>baına</a:t>
            </a:r>
            <a:r>
              <a:rPr lang="tr-TR" dirty="0"/>
              <a:t>, fiil kökü ise diğer fiil kökleri gibi ekler alarak kullanılması demektir. </a:t>
            </a:r>
          </a:p>
          <a:p>
            <a:pPr marL="0" indent="0">
              <a:buNone/>
              <a:defRPr/>
            </a:pPr>
            <a:r>
              <a:rPr lang="tr-TR" dirty="0"/>
              <a:t>Mesela baş-</a:t>
            </a:r>
            <a:r>
              <a:rPr lang="tr-TR" dirty="0" err="1"/>
              <a:t>lık</a:t>
            </a:r>
            <a:r>
              <a:rPr lang="tr-TR" dirty="0"/>
              <a:t>, süt-</a:t>
            </a:r>
            <a:r>
              <a:rPr lang="tr-TR" dirty="0" err="1"/>
              <a:t>çü</a:t>
            </a:r>
            <a:r>
              <a:rPr lang="tr-TR" dirty="0"/>
              <a:t>, bağ-</a:t>
            </a:r>
            <a:r>
              <a:rPr lang="tr-TR" dirty="0" err="1"/>
              <a:t>lamak</a:t>
            </a:r>
            <a:r>
              <a:rPr lang="tr-TR" dirty="0"/>
              <a:t>, sözlerinde baş, süt, bağ isim kökleri açık olarak görünmekte ve tek başlarına da kullanılmaktadırlar; aynı şekilde geç-</a:t>
            </a:r>
            <a:r>
              <a:rPr lang="tr-TR" dirty="0" err="1"/>
              <a:t>miş</a:t>
            </a:r>
            <a:r>
              <a:rPr lang="tr-TR" dirty="0"/>
              <a:t>, bil-</a:t>
            </a:r>
            <a:r>
              <a:rPr lang="tr-TR" dirty="0" err="1"/>
              <a:t>gi</a:t>
            </a:r>
            <a:r>
              <a:rPr lang="tr-TR" dirty="0"/>
              <a:t>, sev-</a:t>
            </a:r>
            <a:r>
              <a:rPr lang="tr-TR" dirty="0" err="1"/>
              <a:t>dirmek</a:t>
            </a:r>
            <a:r>
              <a:rPr lang="tr-TR" dirty="0"/>
              <a:t> sözlerinde geç-,bil-, sev- fiil kökleri açıkça belli olmakta ve tek başlarına bir anlam ifade ederek her hangi bir fiil kökü gibi kullanılmaktadırlar</a:t>
            </a:r>
            <a:r>
              <a:rPr lang="tr-TR" dirty="0" smtClean="0"/>
              <a:t>.</a:t>
            </a:r>
            <a:endParaRPr lang="tr-TR" altLang="tr-TR" dirty="0" smtClean="0"/>
          </a:p>
          <a:p>
            <a:endParaRPr lang="tr-TR" dirty="0"/>
          </a:p>
        </p:txBody>
      </p:sp>
    </p:spTree>
    <p:extLst>
      <p:ext uri="{BB962C8B-B14F-4D97-AF65-F5344CB8AC3E}">
        <p14:creationId xmlns:p14="http://schemas.microsoft.com/office/powerpoint/2010/main" val="3825617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altLang="tr-TR" dirty="0" smtClean="0"/>
              <a:t>Fakat bazen bir isim veya fiil kökü kendisinden türemiş bir veya birkaç söz içinde bulunduğu halde tek başına kullanılmaz veya bir anlam ifade etmez. Böyle sözlerde isim veya fiil kökleri unutulmuş ve kullanılma sahasında kalmış oldukları için açık olarak görünmez ve ilk bakışta belli olmazlar.</a:t>
            </a:r>
          </a:p>
          <a:p>
            <a:pPr marL="0" indent="0" algn="just">
              <a:buNone/>
            </a:pPr>
            <a:r>
              <a:rPr lang="tr-TR" altLang="tr-TR" dirty="0" smtClean="0"/>
              <a:t>Böyle kökleri ancak türemiş sözleri birbiriyle mukayese ederek ekleri ayıklamak suretiyle bulabiliriz. Mesela bek-</a:t>
            </a:r>
            <a:r>
              <a:rPr lang="tr-TR" altLang="tr-TR" dirty="0" err="1" smtClean="0"/>
              <a:t>çi</a:t>
            </a:r>
            <a:r>
              <a:rPr lang="tr-TR" altLang="tr-TR" dirty="0" smtClean="0"/>
              <a:t>, ve bek-</a:t>
            </a:r>
            <a:r>
              <a:rPr lang="tr-TR" altLang="tr-TR" dirty="0" err="1" smtClean="0"/>
              <a:t>lemek</a:t>
            </a:r>
            <a:r>
              <a:rPr lang="tr-TR" altLang="tr-TR" dirty="0" smtClean="0"/>
              <a:t> sözlerinin bek isim kök, </a:t>
            </a:r>
            <a:r>
              <a:rPr lang="tr-TR" altLang="tr-TR" dirty="0" err="1" smtClean="0"/>
              <a:t>tüke</a:t>
            </a:r>
            <a:r>
              <a:rPr lang="tr-TR" altLang="tr-TR" dirty="0" smtClean="0"/>
              <a:t>-n-</a:t>
            </a:r>
            <a:r>
              <a:rPr lang="tr-TR" altLang="tr-TR" dirty="0" err="1" smtClean="0"/>
              <a:t>mek</a:t>
            </a:r>
            <a:r>
              <a:rPr lang="tr-TR" altLang="tr-TR" dirty="0" smtClean="0"/>
              <a:t> ve </a:t>
            </a:r>
            <a:r>
              <a:rPr lang="tr-TR" altLang="tr-TR" dirty="0" err="1" smtClean="0"/>
              <a:t>tüke</a:t>
            </a:r>
            <a:r>
              <a:rPr lang="tr-TR" altLang="tr-TR" dirty="0" smtClean="0"/>
              <a:t>-t-</a:t>
            </a:r>
            <a:r>
              <a:rPr lang="tr-TR" altLang="tr-TR" dirty="0" err="1" smtClean="0"/>
              <a:t>mek</a:t>
            </a:r>
            <a:r>
              <a:rPr lang="tr-TR" altLang="tr-TR" dirty="0" smtClean="0"/>
              <a:t> sözlerinin </a:t>
            </a:r>
            <a:r>
              <a:rPr lang="tr-TR" altLang="tr-TR" dirty="0" err="1" smtClean="0"/>
              <a:t>tüke</a:t>
            </a:r>
            <a:r>
              <a:rPr lang="tr-TR" altLang="tr-TR" dirty="0" smtClean="0"/>
              <a:t>- fiil kökü böyle unutulmuş köklerdendir.</a:t>
            </a:r>
          </a:p>
          <a:p>
            <a:pPr marL="0" indent="0" algn="just">
              <a:buNone/>
            </a:pPr>
            <a:r>
              <a:rPr lang="tr-TR" altLang="tr-TR" dirty="0" smtClean="0"/>
              <a:t>İsim kökleri söz içinde olduğu gibi (göz-</a:t>
            </a:r>
            <a:r>
              <a:rPr lang="tr-TR" altLang="tr-TR" dirty="0" err="1" smtClean="0"/>
              <a:t>lük,iş</a:t>
            </a:r>
            <a:r>
              <a:rPr lang="tr-TR" altLang="tr-TR" dirty="0" smtClean="0"/>
              <a:t>-</a:t>
            </a:r>
            <a:r>
              <a:rPr lang="tr-TR" altLang="tr-TR" dirty="0" err="1" smtClean="0"/>
              <a:t>çi</a:t>
            </a:r>
            <a:r>
              <a:rPr lang="tr-TR" altLang="tr-TR" dirty="0" smtClean="0"/>
              <a:t>, kan-a-</a:t>
            </a:r>
            <a:r>
              <a:rPr lang="tr-TR" altLang="tr-TR" dirty="0" err="1" smtClean="0"/>
              <a:t>mak</a:t>
            </a:r>
            <a:r>
              <a:rPr lang="tr-TR" altLang="tr-TR" dirty="0" smtClean="0"/>
              <a:t>, ev-den, iç-li) tek başlarına da kullanıldıkları için (mesela, göz+, iş, kan, ev, iç, el, </a:t>
            </a:r>
            <a:r>
              <a:rPr lang="tr-TR" altLang="tr-TR" dirty="0" err="1" smtClean="0"/>
              <a:t>ağaç,ot,ay,yıl</a:t>
            </a:r>
            <a:r>
              <a:rPr lang="tr-TR" altLang="tr-TR" dirty="0" smtClean="0"/>
              <a:t>) yazıda da söz olarak tek başlarına müstakil bir hüviyet içinde gösterilirler: kan, taş, gök, su, yüz, saç, ev, gün gibi.</a:t>
            </a:r>
          </a:p>
          <a:p>
            <a:pPr marL="0" indent="0" algn="just">
              <a:buNone/>
            </a:pPr>
            <a:r>
              <a:rPr lang="tr-TR" altLang="tr-TR" dirty="0" smtClean="0"/>
              <a:t>Fakat fiil kökleri ancak söz içinde kullanılma sahasına çıktıkları (bil-en, sev-</a:t>
            </a:r>
            <a:r>
              <a:rPr lang="tr-TR" altLang="tr-TR" dirty="0" err="1" smtClean="0"/>
              <a:t>gi</a:t>
            </a:r>
            <a:r>
              <a:rPr lang="tr-TR" altLang="tr-TR" dirty="0" smtClean="0"/>
              <a:t>, yaz-ı-yor, al-</a:t>
            </a:r>
            <a:r>
              <a:rPr lang="tr-TR" altLang="tr-TR" dirty="0" err="1" smtClean="0"/>
              <a:t>mış</a:t>
            </a:r>
            <a:r>
              <a:rPr lang="tr-TR" altLang="tr-TR" dirty="0" smtClean="0"/>
              <a:t> misallerinde olduğu gibi) ve tek başlarına kullanılmadıkları için yazıda bir söz gibi müstakil olarak gösterilemezler.</a:t>
            </a:r>
          </a:p>
        </p:txBody>
      </p:sp>
    </p:spTree>
    <p:extLst>
      <p:ext uri="{BB962C8B-B14F-4D97-AF65-F5344CB8AC3E}">
        <p14:creationId xmlns:p14="http://schemas.microsoft.com/office/powerpoint/2010/main" val="1917082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altLang="tr-TR" dirty="0" smtClean="0"/>
              <a:t>Onun için fiil köklerini yazarken onların bağımsız olmadıklarını bir işaretle belirtmek gerekir. Bu işaret fiil köklerinin sonuna konulan bir çizgiden ibarettir: </a:t>
            </a:r>
            <a:r>
              <a:rPr lang="tr-TR" altLang="tr-TR" i="1" dirty="0" smtClean="0"/>
              <a:t>bil-,yap-,ol-,aç-,dik-</a:t>
            </a:r>
            <a:r>
              <a:rPr lang="tr-TR" altLang="tr-TR" dirty="0" smtClean="0"/>
              <a:t> gibi. Sonlarındaki çizgi fiil köklerinin ancak ekle kullanılabileceğini, sondan eklerle birleşeceğini gösteren ek çizgisidir. </a:t>
            </a:r>
          </a:p>
          <a:p>
            <a:pPr marL="0" indent="0" algn="just">
              <a:buNone/>
            </a:pPr>
            <a:r>
              <a:rPr lang="tr-TR" altLang="tr-TR" dirty="0" smtClean="0"/>
              <a:t>Bu çizgi olmadığı taktirde ortada soyut hareketlerin karşılığı olan fiil kökleri değil, bir varlığa bağlı fiil şekilleri kalır: bil!, yap!, </a:t>
            </a:r>
            <a:r>
              <a:rPr lang="tr-TR" altLang="tr-TR" dirty="0" err="1" smtClean="0"/>
              <a:t>ol!,aç</a:t>
            </a:r>
            <a:r>
              <a:rPr lang="tr-TR" altLang="tr-TR" dirty="0" smtClean="0"/>
              <a:t>!, dik!, gibi. Çünkü </a:t>
            </a:r>
            <a:r>
              <a:rPr lang="tr-TR" altLang="tr-TR" dirty="0" err="1" smtClean="0"/>
              <a:t>Türkçe’de</a:t>
            </a:r>
            <a:r>
              <a:rPr lang="tr-TR" altLang="tr-TR" dirty="0" smtClean="0"/>
              <a:t> emir ikinci şahıs eksiz de yapılmaktadır. Fakat fiil kökü ile emir şekli birbirinden ayrı şeylerdir.</a:t>
            </a:r>
          </a:p>
          <a:p>
            <a:pPr marL="0" indent="0" algn="just">
              <a:buNone/>
            </a:pPr>
            <a:r>
              <a:rPr lang="tr-TR" altLang="tr-TR" dirty="0" smtClean="0"/>
              <a:t>Soyut hareketlerin karşılığı olarak fiil köklerinin tek başlarına kullanılmadıklarını belirtmek için şu kadarını söyleyelim ki tek başına kullanılmayan fiil kökleri soyut hareketlerin karşılığı olarak ancak sonlarına ek almak ve bir isim gövdesi haline gelmek suretiyle kullanılma sahasına çıkarlar: bil-</a:t>
            </a:r>
            <a:r>
              <a:rPr lang="tr-TR" altLang="tr-TR" dirty="0" err="1" smtClean="0"/>
              <a:t>mek</a:t>
            </a:r>
            <a:r>
              <a:rPr lang="tr-TR" altLang="tr-TR" dirty="0" smtClean="0"/>
              <a:t>, yap-</a:t>
            </a:r>
            <a:r>
              <a:rPr lang="tr-TR" altLang="tr-TR" dirty="0" err="1" smtClean="0"/>
              <a:t>mak</a:t>
            </a:r>
            <a:r>
              <a:rPr lang="tr-TR" altLang="tr-TR" dirty="0" smtClean="0"/>
              <a:t> gibi. </a:t>
            </a:r>
          </a:p>
          <a:p>
            <a:pPr marL="0" indent="0" algn="just">
              <a:buNone/>
            </a:pPr>
            <a:endParaRPr lang="tr-TR" altLang="tr-TR" dirty="0" smtClean="0"/>
          </a:p>
          <a:p>
            <a:pPr marL="0" indent="0" algn="just">
              <a:buNone/>
            </a:pPr>
            <a:endParaRPr lang="tr-TR" altLang="tr-TR" dirty="0" smtClean="0"/>
          </a:p>
          <a:p>
            <a:endParaRPr lang="tr-TR" dirty="0"/>
          </a:p>
        </p:txBody>
      </p:sp>
    </p:spTree>
    <p:extLst>
      <p:ext uri="{BB962C8B-B14F-4D97-AF65-F5344CB8AC3E}">
        <p14:creationId xmlns:p14="http://schemas.microsoft.com/office/powerpoint/2010/main" val="471061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t>EKLER</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altLang="tr-TR" dirty="0" smtClean="0"/>
              <a:t>Söz yapısında görülen, tek başına anlamı olmayan ve kullanılmayan, ancak köklerle birleşmek suretiyle kullanılan ve söz veya dil bilgisi anlamıyla ilgili bir vazife gören biçim birimlerdir. Örnek: kitap-</a:t>
            </a:r>
            <a:r>
              <a:rPr lang="tr-TR" altLang="tr-TR" dirty="0" err="1" smtClean="0"/>
              <a:t>lık</a:t>
            </a:r>
            <a:r>
              <a:rPr lang="tr-TR" altLang="tr-TR" dirty="0" smtClean="0"/>
              <a:t>; okul-a; git-ti-k vb. «-</a:t>
            </a:r>
            <a:r>
              <a:rPr lang="tr-TR" altLang="tr-TR" dirty="0" err="1" smtClean="0"/>
              <a:t>lık</a:t>
            </a:r>
            <a:r>
              <a:rPr lang="tr-TR" altLang="tr-TR" dirty="0" smtClean="0"/>
              <a:t> isimden isim yapma ekidir.»</a:t>
            </a:r>
          </a:p>
          <a:p>
            <a:pPr algn="just"/>
            <a:r>
              <a:rPr lang="tr-TR" altLang="tr-TR" dirty="0" smtClean="0"/>
              <a:t>Bir kısım nesne ve hareketlerin karşılanması için kökler başka biçim birimlerle genişletilir. Ayrıca nesnelerin çeşitli durumları; hareketlerin nesnelere bağlı çeşitli şekilleri vardır. Bu durumları ve şekilleri karşılamak için de kökler çeşitli biçim birimlerle desteklenir.</a:t>
            </a:r>
          </a:p>
          <a:p>
            <a:pPr algn="just"/>
            <a:r>
              <a:rPr lang="tr-TR" altLang="tr-TR" dirty="0" smtClean="0"/>
              <a:t>İşte köklerle birleşmek suretiyle yeni nesne, kavram veya hareketlerin karşılıkları olan adlandırmaları oluşturan veya var olan kök veya gövdelere eklenmek suretiyle onları belirli durumlara ve şekillere sokan biçim birimlere «ek» denir.</a:t>
            </a:r>
          </a:p>
          <a:p>
            <a:pPr algn="just"/>
            <a:endParaRPr lang="tr-TR" altLang="tr-TR" dirty="0" smtClean="0"/>
          </a:p>
          <a:p>
            <a:pPr algn="just"/>
            <a:endParaRPr lang="tr-TR" altLang="tr-TR" dirty="0" smtClean="0"/>
          </a:p>
          <a:p>
            <a:endParaRPr lang="tr-TR" dirty="0"/>
          </a:p>
        </p:txBody>
      </p:sp>
    </p:spTree>
    <p:extLst>
      <p:ext uri="{BB962C8B-B14F-4D97-AF65-F5344CB8AC3E}">
        <p14:creationId xmlns:p14="http://schemas.microsoft.com/office/powerpoint/2010/main" val="3705298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tr-TR" altLang="tr-TR" smtClean="0"/>
          </a:p>
        </p:txBody>
      </p:sp>
      <p:sp>
        <p:nvSpPr>
          <p:cNvPr id="24579" name="Rectangle 3"/>
          <p:cNvSpPr>
            <a:spLocks noGrp="1" noChangeArrowheads="1"/>
          </p:cNvSpPr>
          <p:nvPr>
            <p:ph type="body" idx="1"/>
          </p:nvPr>
        </p:nvSpPr>
        <p:spPr/>
        <p:txBody>
          <a:bodyPr>
            <a:normAutofit fontScale="92500" lnSpcReduction="10000"/>
          </a:bodyPr>
          <a:lstStyle/>
          <a:p>
            <a:pPr algn="just" eaLnBrk="1" hangingPunct="1"/>
            <a:r>
              <a:rPr lang="tr-TR" altLang="tr-TR" sz="2400" dirty="0" smtClean="0"/>
              <a:t>Kök </a:t>
            </a:r>
            <a:r>
              <a:rPr lang="tr-TR" altLang="tr-TR" sz="2400" dirty="0"/>
              <a:t>veya gövdelerden yeni sözler türetmek veya var olan sözlerin kullanış sahasına çıkmasını sağlamak için eklemeli dillerde öncelikli olarak ekleme yöntemine (eklere) başvurulur.</a:t>
            </a:r>
          </a:p>
          <a:p>
            <a:pPr algn="just" eaLnBrk="1" hangingPunct="1"/>
            <a:r>
              <a:rPr lang="tr-TR" altLang="tr-TR" sz="2400" dirty="0"/>
              <a:t>Bu sebeple eklemeleri dillerde eklerin öncelikli ve özel bir önemi vardır</a:t>
            </a:r>
            <a:r>
              <a:rPr lang="tr-TR" altLang="tr-TR" sz="2400" dirty="0" smtClean="0"/>
              <a:t>.</a:t>
            </a:r>
          </a:p>
          <a:p>
            <a:pPr algn="just"/>
            <a:r>
              <a:rPr lang="tr-TR" altLang="tr-TR" sz="2400" dirty="0" smtClean="0"/>
              <a:t>Öncelikli olarak ekleme yöntemine başvuran dillerde bir söz kökünden çok sayıda söz türetmek mümkündür.</a:t>
            </a:r>
          </a:p>
          <a:p>
            <a:pPr algn="just"/>
            <a:r>
              <a:rPr lang="tr-TR" altLang="tr-TR" sz="2400" dirty="0" smtClean="0"/>
              <a:t>bil-x20fiye=20isimX20iiye=400isimX20ify=8000fiilX20fiye= 160000isim</a:t>
            </a:r>
          </a:p>
          <a:p>
            <a:pPr algn="just"/>
            <a:r>
              <a:rPr lang="tr-TR" altLang="tr-TR" sz="2400" dirty="0" smtClean="0"/>
              <a:t>Ekler tek başlarına kullanılmayan dil birlikleri olduğu için yazıda da sözler gibi bağımsız kimlikle değil, özel işaretlerle gösterilir. </a:t>
            </a:r>
          </a:p>
          <a:p>
            <a:pPr algn="just"/>
            <a:r>
              <a:rPr lang="tr-TR" altLang="tr-TR" sz="2400" dirty="0" smtClean="0"/>
              <a:t>Bu işaret fiillerde olduğu gibi birleşme yerine konulan + veya – işaretleridir.</a:t>
            </a:r>
          </a:p>
          <a:p>
            <a:r>
              <a:rPr lang="tr-TR" altLang="tr-TR" sz="2400" dirty="0" smtClean="0"/>
              <a:t>İsimlere gelen eklerden önce + işareti, fiillere gelen eklerden önce – işareti konur.</a:t>
            </a:r>
          </a:p>
          <a:p>
            <a:r>
              <a:rPr lang="tr-TR" altLang="tr-TR" sz="2400" dirty="0" smtClean="0"/>
              <a:t>Örnek: </a:t>
            </a:r>
            <a:r>
              <a:rPr lang="tr-TR" altLang="tr-TR" sz="2400" dirty="0" err="1" smtClean="0"/>
              <a:t>odun+cu</a:t>
            </a:r>
            <a:r>
              <a:rPr lang="tr-TR" altLang="tr-TR" sz="2400" dirty="0" smtClean="0"/>
              <a:t>, </a:t>
            </a:r>
            <a:r>
              <a:rPr lang="tr-TR" altLang="tr-TR" sz="2400" dirty="0" err="1" smtClean="0"/>
              <a:t>sıra+nın</a:t>
            </a:r>
            <a:r>
              <a:rPr lang="tr-TR" altLang="tr-TR" sz="2400" dirty="0" smtClean="0"/>
              <a:t>; sev-</a:t>
            </a:r>
            <a:r>
              <a:rPr lang="tr-TR" altLang="tr-TR" sz="2400" dirty="0" err="1" smtClean="0"/>
              <a:t>gi</a:t>
            </a:r>
            <a:r>
              <a:rPr lang="tr-TR" altLang="tr-TR" sz="2400" dirty="0" smtClean="0"/>
              <a:t>, kır-ı-l-</a:t>
            </a:r>
            <a:r>
              <a:rPr lang="tr-TR" altLang="tr-TR" sz="2400" dirty="0" err="1" smtClean="0"/>
              <a:t>dı</a:t>
            </a:r>
            <a:r>
              <a:rPr lang="tr-TR" altLang="tr-TR" sz="2400" dirty="0" smtClean="0"/>
              <a:t> vb.</a:t>
            </a:r>
          </a:p>
          <a:p>
            <a:pPr algn="just"/>
            <a:endParaRPr lang="tr-TR" altLang="tr-TR" sz="2400" dirty="0" smtClean="0"/>
          </a:p>
          <a:p>
            <a:pPr algn="just" eaLnBrk="1" hangingPunct="1"/>
            <a:endParaRPr lang="tr-TR" altLang="tr-TR" sz="2400" dirty="0"/>
          </a:p>
        </p:txBody>
      </p:sp>
    </p:spTree>
    <p:extLst>
      <p:ext uri="{BB962C8B-B14F-4D97-AF65-F5344CB8AC3E}">
        <p14:creationId xmlns:p14="http://schemas.microsoft.com/office/powerpoint/2010/main" val="53208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normAutofit lnSpcReduction="10000"/>
          </a:bodyPr>
          <a:lstStyle/>
          <a:p>
            <a:pPr algn="just"/>
            <a:r>
              <a:rPr lang="tr-TR" altLang="tr-TR" dirty="0" smtClean="0"/>
              <a:t>Ses yapısı bakımından birbirinin aynısı olan ekler çoktur. Bu birden fazla sesli eklerde çok az olup ünlülerin sayılı ve ek olarak kullanılan ünsüzlerin de sınırlı bulunması dolayısıyla özellikle tek sesli ekler arasında görülür.</a:t>
            </a:r>
          </a:p>
          <a:p>
            <a:pPr algn="just"/>
            <a:r>
              <a:rPr lang="tr-TR" altLang="tr-TR" dirty="0" smtClean="0"/>
              <a:t>Bu sebeple birbirinden ayrı birkaç ekin ses bakımından aynı olabileceği unutulmamalıdır. </a:t>
            </a:r>
          </a:p>
          <a:p>
            <a:endParaRPr lang="tr-TR" dirty="0"/>
          </a:p>
        </p:txBody>
      </p:sp>
      <p:sp>
        <p:nvSpPr>
          <p:cNvPr id="7" name="İçerik Yer Tutucusu 6"/>
          <p:cNvSpPr>
            <a:spLocks noGrp="1"/>
          </p:cNvSpPr>
          <p:nvPr>
            <p:ph sz="half" idx="2"/>
          </p:nvPr>
        </p:nvSpPr>
        <p:spPr/>
        <p:txBody>
          <a:bodyPr>
            <a:normAutofit lnSpcReduction="10000"/>
          </a:bodyPr>
          <a:lstStyle/>
          <a:p>
            <a:pPr fontAlgn="t"/>
            <a:r>
              <a:rPr lang="tr-TR" dirty="0" smtClean="0"/>
              <a:t>yaz-ı </a:t>
            </a:r>
            <a:r>
              <a:rPr lang="tr-TR" dirty="0"/>
              <a:t>(</a:t>
            </a:r>
            <a:r>
              <a:rPr lang="tr-TR" dirty="0" err="1"/>
              <a:t>fiye</a:t>
            </a:r>
            <a:r>
              <a:rPr lang="tr-TR" dirty="0"/>
              <a:t>)</a:t>
            </a:r>
          </a:p>
          <a:p>
            <a:pPr fontAlgn="t"/>
            <a:r>
              <a:rPr lang="tr-TR" dirty="0"/>
              <a:t>gör-e (</a:t>
            </a:r>
            <a:r>
              <a:rPr lang="tr-TR" dirty="0" err="1"/>
              <a:t>zfe</a:t>
            </a:r>
            <a:r>
              <a:rPr lang="tr-TR" dirty="0"/>
              <a:t>) bil-di</a:t>
            </a:r>
          </a:p>
          <a:p>
            <a:pPr fontAlgn="t"/>
            <a:r>
              <a:rPr lang="tr-TR" dirty="0" err="1"/>
              <a:t>kitab</a:t>
            </a:r>
            <a:r>
              <a:rPr lang="tr-TR" dirty="0"/>
              <a:t>-ı (</a:t>
            </a:r>
            <a:r>
              <a:rPr lang="tr-TR" dirty="0" err="1"/>
              <a:t>belirtmr</a:t>
            </a:r>
            <a:r>
              <a:rPr lang="tr-TR" dirty="0"/>
              <a:t> </a:t>
            </a:r>
            <a:r>
              <a:rPr lang="tr-TR" dirty="0" err="1"/>
              <a:t>h.e</a:t>
            </a:r>
            <a:r>
              <a:rPr lang="tr-TR" dirty="0"/>
              <a:t>) gördüm</a:t>
            </a:r>
          </a:p>
          <a:p>
            <a:pPr fontAlgn="t"/>
            <a:r>
              <a:rPr lang="tr-TR" dirty="0"/>
              <a:t>ev-e (yön .</a:t>
            </a:r>
            <a:r>
              <a:rPr lang="tr-TR" dirty="0" err="1"/>
              <a:t>h.e</a:t>
            </a:r>
            <a:r>
              <a:rPr lang="tr-TR" dirty="0"/>
              <a:t>.) gitti.</a:t>
            </a:r>
          </a:p>
          <a:p>
            <a:pPr fontAlgn="t"/>
            <a:r>
              <a:rPr lang="tr-TR" dirty="0"/>
              <a:t>onun </a:t>
            </a:r>
            <a:r>
              <a:rPr lang="tr-TR" dirty="0" err="1"/>
              <a:t>kitab</a:t>
            </a:r>
            <a:r>
              <a:rPr lang="tr-TR" dirty="0"/>
              <a:t>-ı (iyelik 3tke)</a:t>
            </a:r>
          </a:p>
          <a:p>
            <a:pPr fontAlgn="t"/>
            <a:r>
              <a:rPr lang="tr-TR" dirty="0"/>
              <a:t>gel-e (istek e.)-sin</a:t>
            </a:r>
          </a:p>
          <a:p>
            <a:pPr fontAlgn="t"/>
            <a:r>
              <a:rPr lang="tr-TR" dirty="0"/>
              <a:t>onların </a:t>
            </a:r>
            <a:r>
              <a:rPr lang="tr-TR" dirty="0" err="1"/>
              <a:t>kitab</a:t>
            </a:r>
            <a:r>
              <a:rPr lang="tr-TR" dirty="0"/>
              <a:t>-ı (iyelik 3çke)</a:t>
            </a:r>
          </a:p>
          <a:p>
            <a:r>
              <a:rPr lang="tr-TR" dirty="0"/>
              <a:t>kaz-ı- (</a:t>
            </a:r>
            <a:r>
              <a:rPr lang="tr-TR" dirty="0" err="1"/>
              <a:t>ffye</a:t>
            </a:r>
            <a:r>
              <a:rPr lang="tr-TR" dirty="0"/>
              <a:t>)</a:t>
            </a:r>
          </a:p>
          <a:p>
            <a:pPr fontAlgn="t"/>
            <a:r>
              <a:rPr lang="tr-TR" dirty="0"/>
              <a:t>yaz-ı-l-</a:t>
            </a:r>
            <a:r>
              <a:rPr lang="tr-TR" dirty="0" err="1"/>
              <a:t>dı</a:t>
            </a:r>
            <a:r>
              <a:rPr lang="tr-TR" dirty="0"/>
              <a:t> (</a:t>
            </a:r>
            <a:r>
              <a:rPr lang="tr-TR" dirty="0" err="1"/>
              <a:t>ks</a:t>
            </a:r>
            <a:r>
              <a:rPr lang="tr-TR" dirty="0"/>
              <a:t>)</a:t>
            </a:r>
          </a:p>
          <a:p>
            <a:endParaRPr lang="tr-TR" dirty="0"/>
          </a:p>
        </p:txBody>
      </p:sp>
    </p:spTree>
    <p:extLst>
      <p:ext uri="{BB962C8B-B14F-4D97-AF65-F5344CB8AC3E}">
        <p14:creationId xmlns:p14="http://schemas.microsoft.com/office/powerpoint/2010/main" val="1848645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DİL BİLGİSİ </a:t>
            </a:r>
            <a:r>
              <a:rPr lang="tr-TR" b="1" dirty="0" smtClean="0"/>
              <a:t>YÖNTEMLERİ</a:t>
            </a:r>
            <a:endParaRPr lang="tr-TR" dirty="0"/>
          </a:p>
        </p:txBody>
      </p:sp>
      <p:sp>
        <p:nvSpPr>
          <p:cNvPr id="3" name="İçerik Yer Tutucusu 2"/>
          <p:cNvSpPr>
            <a:spLocks noGrp="1"/>
          </p:cNvSpPr>
          <p:nvPr>
            <p:ph idx="1"/>
          </p:nvPr>
        </p:nvSpPr>
        <p:spPr/>
        <p:txBody>
          <a:bodyPr>
            <a:normAutofit fontScale="77500" lnSpcReduction="20000"/>
          </a:bodyPr>
          <a:lstStyle/>
          <a:p>
            <a:r>
              <a:rPr lang="tr-TR" b="1" dirty="0"/>
              <a:t>EKLEME YÖNTEMİ</a:t>
            </a:r>
            <a:endParaRPr lang="tr-TR" b="1" i="1" dirty="0"/>
          </a:p>
          <a:p>
            <a:r>
              <a:rPr lang="tr-TR" dirty="0"/>
              <a:t>Dil bilgilik görevinin, köke veya gövdeye eklerin ulanarak bildirilmesine ekleme</a:t>
            </a:r>
            <a:r>
              <a:rPr lang="tr-TR" i="1" dirty="0"/>
              <a:t> </a:t>
            </a:r>
            <a:r>
              <a:rPr lang="tr-TR" dirty="0"/>
              <a:t>yöntemi adı verilir. Ekleme dil bilgisi yöntemleri içinde en yaygın olanıdır. Bu yöntemden özellikle Türk dilinde oldukça sık yararlanılır. Ekleme yöntemi aracılığıyla, Türk dillerinde hem türetme, hem de çekim gerçekleştirilir. </a:t>
            </a:r>
          </a:p>
          <a:p>
            <a:r>
              <a:rPr lang="tr-TR" dirty="0"/>
              <a:t>Ekleme yöntemi, Türk dilleri dışında Hint-Avrupa dilleri ile Kafkas dillerinde de kullanılır. Ancak eklerin söz yapısındaki düzen ve işlevi bütün dillerde aynı değildir. </a:t>
            </a:r>
          </a:p>
          <a:p>
            <a:r>
              <a:rPr lang="tr-TR" dirty="0"/>
              <a:t>Türk dillerindeki anlam ve biçim türeten ekler esasta tek göreve sahiptir. Yani, bir ek, aynı anda birden fazla dil bilgilik anlam değil, yalnızca bir dil bilgilik anlamı ifade eder. Ancak, Türk dilinde aynı anda birden fazla dil bilgisi işlevi bulunan eklerin olmadığını söylemek de mümkün değildir. Fakat, aynı anda birden fazla dil bilgisi işlevi üstlenen böylesi ekler Türk dillerinde oldukça azdır. Her ekin yalnızca bir dil bilgilik anlam üstlenmesi, Türk dillerindeki eklere has özelliklerden biridir.</a:t>
            </a:r>
          </a:p>
          <a:p>
            <a:r>
              <a:rPr lang="tr-TR" dirty="0"/>
              <a:t>Eklemeli dillerde,  yeni sözler türetmek veya sözü kullanış sahasına çıkarmak için öncelikle ekleme yöntemine başvurulur.</a:t>
            </a:r>
          </a:p>
          <a:p>
            <a:endParaRPr lang="tr-TR" dirty="0"/>
          </a:p>
        </p:txBody>
      </p:sp>
    </p:spTree>
    <p:extLst>
      <p:ext uri="{BB962C8B-B14F-4D97-AF65-F5344CB8AC3E}">
        <p14:creationId xmlns:p14="http://schemas.microsoft.com/office/powerpoint/2010/main" val="2482241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altLang="tr-TR" b="1" dirty="0" smtClean="0"/>
              <a:t>Eklerin Kökeni</a:t>
            </a:r>
          </a:p>
        </p:txBody>
      </p:sp>
      <p:sp>
        <p:nvSpPr>
          <p:cNvPr id="29699" name="Rectangle 3"/>
          <p:cNvSpPr>
            <a:spLocks noGrp="1" noChangeArrowheads="1"/>
          </p:cNvSpPr>
          <p:nvPr>
            <p:ph type="body" idx="1"/>
          </p:nvPr>
        </p:nvSpPr>
        <p:spPr/>
        <p:txBody>
          <a:bodyPr>
            <a:normAutofit/>
          </a:bodyPr>
          <a:lstStyle/>
          <a:p>
            <a:pPr algn="just" eaLnBrk="1" hangingPunct="1"/>
            <a:r>
              <a:rPr lang="tr-TR" altLang="tr-TR" sz="2400" dirty="0"/>
              <a:t>Türkçedeki ekler köken bakımından ikiye ayrılır</a:t>
            </a:r>
            <a:r>
              <a:rPr lang="tr-TR" altLang="tr-TR" sz="2400" dirty="0" smtClean="0"/>
              <a:t>. Bir </a:t>
            </a:r>
            <a:r>
              <a:rPr lang="tr-TR" altLang="tr-TR" sz="2400" dirty="0"/>
              <a:t>kısmı başlangıçtan beri görülen biçim birimlerdir. Bunlara asıl ekler de denir. </a:t>
            </a:r>
            <a:r>
              <a:rPr lang="tr-TR" altLang="tr-TR" sz="2400" dirty="0" smtClean="0"/>
              <a:t> Örnek</a:t>
            </a:r>
            <a:r>
              <a:rPr lang="tr-TR" altLang="tr-TR" sz="2400" dirty="0"/>
              <a:t>: FFYE -l-, İİYE +</a:t>
            </a:r>
            <a:r>
              <a:rPr lang="tr-TR" altLang="tr-TR" sz="2400" dirty="0" err="1"/>
              <a:t>lIk</a:t>
            </a:r>
            <a:r>
              <a:rPr lang="tr-TR" altLang="tr-TR" sz="2400" dirty="0"/>
              <a:t>, bulunma hali eki -DA vb.</a:t>
            </a:r>
          </a:p>
          <a:p>
            <a:pPr algn="just" eaLnBrk="1" hangingPunct="1"/>
            <a:r>
              <a:rPr lang="tr-TR" altLang="tr-TR" sz="2400" dirty="0" smtClean="0"/>
              <a:t>Eklerin </a:t>
            </a:r>
            <a:r>
              <a:rPr lang="tr-TR" altLang="tr-TR" sz="2400" dirty="0"/>
              <a:t>bir kısmı ise dilin belirli devirleri içinde ya birden fazla ekin birleşmesi veya bir sözün ekleşmesi sonucunda oluşmuşlardır. </a:t>
            </a:r>
            <a:r>
              <a:rPr lang="tr-TR" altLang="tr-TR" sz="2400" dirty="0" smtClean="0"/>
              <a:t>Eklerin </a:t>
            </a:r>
            <a:r>
              <a:rPr lang="tr-TR" altLang="tr-TR" sz="2400" dirty="0"/>
              <a:t>birleşmesiyle oluşan eklere örnek olarak ZFE –</a:t>
            </a:r>
            <a:r>
              <a:rPr lang="tr-TR" altLang="tr-TR" sz="2400" dirty="0" err="1"/>
              <a:t>ınca</a:t>
            </a:r>
            <a:r>
              <a:rPr lang="tr-TR" altLang="tr-TR" sz="2400" dirty="0"/>
              <a:t> &lt; –</a:t>
            </a:r>
            <a:r>
              <a:rPr lang="tr-TR" altLang="tr-TR" sz="2400" dirty="0" err="1"/>
              <a:t>gın-ça</a:t>
            </a:r>
            <a:r>
              <a:rPr lang="tr-TR" altLang="tr-TR" sz="2400" dirty="0"/>
              <a:t>; İFYE +lan- &lt; +la-n- </a:t>
            </a:r>
            <a:r>
              <a:rPr lang="tr-TR" altLang="tr-TR" sz="2400" dirty="0" err="1"/>
              <a:t>vb</a:t>
            </a:r>
            <a:r>
              <a:rPr lang="tr-TR" altLang="tr-TR" sz="2400" dirty="0"/>
              <a:t> verilebilir</a:t>
            </a:r>
            <a:r>
              <a:rPr lang="tr-TR" altLang="tr-TR" sz="2400" dirty="0" smtClean="0"/>
              <a:t>.</a:t>
            </a:r>
          </a:p>
          <a:p>
            <a:pPr algn="just"/>
            <a:r>
              <a:rPr lang="tr-TR" altLang="tr-TR" sz="2400" dirty="0" smtClean="0"/>
              <a:t>Sözlerin ekleşmesiyle oluşan eklere örnek olarak ŞZE –(ı)yor, bildirme III şahıs eki «-</a:t>
            </a:r>
            <a:r>
              <a:rPr lang="tr-TR" altLang="tr-TR" sz="2400" dirty="0" err="1" smtClean="0"/>
              <a:t>dır</a:t>
            </a:r>
            <a:r>
              <a:rPr lang="tr-TR" altLang="tr-TR" sz="2400" dirty="0" smtClean="0"/>
              <a:t>» verilebilir. Örnekler: gel-e </a:t>
            </a:r>
            <a:r>
              <a:rPr lang="tr-TR" altLang="tr-TR" sz="2400" dirty="0" err="1" smtClean="0"/>
              <a:t>yorı</a:t>
            </a:r>
            <a:r>
              <a:rPr lang="tr-TR" altLang="tr-TR" sz="2400" dirty="0" smtClean="0"/>
              <a:t>-r &gt; </a:t>
            </a:r>
            <a:r>
              <a:rPr lang="tr-TR" altLang="tr-TR" sz="2400" dirty="0" err="1" smtClean="0"/>
              <a:t>geleyor</a:t>
            </a:r>
            <a:r>
              <a:rPr lang="tr-TR" altLang="tr-TR" sz="2400" dirty="0" smtClean="0"/>
              <a:t>&gt; gel-</a:t>
            </a:r>
            <a:r>
              <a:rPr lang="tr-TR" altLang="tr-TR" sz="2400" dirty="0" err="1" smtClean="0"/>
              <a:t>iyor</a:t>
            </a:r>
            <a:r>
              <a:rPr lang="tr-TR" altLang="tr-TR" sz="2400" dirty="0" smtClean="0"/>
              <a:t> &gt; gel-ir-em; Kişi </a:t>
            </a:r>
            <a:r>
              <a:rPr lang="tr-TR" altLang="tr-TR" sz="2400" dirty="0" err="1" smtClean="0"/>
              <a:t>turur</a:t>
            </a:r>
            <a:r>
              <a:rPr lang="tr-TR" altLang="tr-TR" sz="2400" dirty="0" smtClean="0"/>
              <a:t>&gt; kişi dur&gt; kişi-</a:t>
            </a:r>
            <a:r>
              <a:rPr lang="tr-TR" altLang="tr-TR" sz="2400" dirty="0" err="1" smtClean="0"/>
              <a:t>dir</a:t>
            </a:r>
            <a:endParaRPr lang="tr-TR" altLang="tr-TR" sz="2400" dirty="0"/>
          </a:p>
          <a:p>
            <a:pPr algn="just" eaLnBrk="1" hangingPunct="1"/>
            <a:endParaRPr lang="tr-TR" altLang="tr-TR" sz="2400" dirty="0"/>
          </a:p>
        </p:txBody>
      </p:sp>
    </p:spTree>
    <p:extLst>
      <p:ext uri="{BB962C8B-B14F-4D97-AF65-F5344CB8AC3E}">
        <p14:creationId xmlns:p14="http://schemas.microsoft.com/office/powerpoint/2010/main" val="22620070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Eklerin Sınıflandırılması</a:t>
            </a:r>
            <a:endParaRPr lang="tr-TR" dirty="0"/>
          </a:p>
        </p:txBody>
      </p:sp>
      <p:sp>
        <p:nvSpPr>
          <p:cNvPr id="3" name="İçerik Yer Tutucusu 2"/>
          <p:cNvSpPr>
            <a:spLocks noGrp="1"/>
          </p:cNvSpPr>
          <p:nvPr>
            <p:ph idx="1"/>
          </p:nvPr>
        </p:nvSpPr>
        <p:spPr/>
        <p:txBody>
          <a:bodyPr/>
          <a:lstStyle/>
          <a:p>
            <a:r>
              <a:rPr lang="tr-TR" altLang="tr-TR" dirty="0" smtClean="0"/>
              <a:t>Ekleri işlevlerine göre genel olarak yapım ekleri ve çekim ekleri olmak üzere iki ana gruba ayrılır.</a:t>
            </a:r>
          </a:p>
          <a:p>
            <a:endParaRPr lang="tr-TR" dirty="0"/>
          </a:p>
        </p:txBody>
      </p:sp>
    </p:spTree>
    <p:extLst>
      <p:ext uri="{BB962C8B-B14F-4D97-AF65-F5344CB8AC3E}">
        <p14:creationId xmlns:p14="http://schemas.microsoft.com/office/powerpoint/2010/main" val="3857160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3342097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BÜKÜN YÖNTEMİ</a:t>
            </a:r>
            <a:endParaRPr lang="tr-TR" b="1" i="1" dirty="0"/>
          </a:p>
          <a:p>
            <a:r>
              <a:rPr lang="tr-TR" dirty="0"/>
              <a:t>Bükün dil bilgisi görevleri bildirmenin genel yöntemlerinden biridir. Kökün ses yapısının değişmesiyle dil bilgilik anlamı bildirme yöntemi bükün olarak adlandırılır. Bu yöntem bazı dil ailelerine özgüdür. Bu yöntem özellikle Sami dillerine (Arap, İbrani vb.) özgü bir yöntemdir. Mesela, Arap dilinde söz kökü ünsüzlerden oluşur. Söz, bu ünsüzlerin arasına ünlülerin girmesiyle dil bilgilik anlamı ve biçimi ifade eder. Mesela, Arapça üç ünsüzden oluşan </a:t>
            </a:r>
            <a:r>
              <a:rPr lang="tr-TR" i="1" dirty="0" err="1"/>
              <a:t>ktb</a:t>
            </a:r>
            <a:r>
              <a:rPr lang="tr-TR" b="1" dirty="0"/>
              <a:t> </a:t>
            </a:r>
            <a:r>
              <a:rPr lang="tr-TR" dirty="0"/>
              <a:t>kökü “yazmak” anlamına gelir. Bu kökten türeyen </a:t>
            </a:r>
            <a:r>
              <a:rPr lang="tr-TR" i="1" dirty="0" err="1"/>
              <a:t>kâtib</a:t>
            </a:r>
            <a:r>
              <a:rPr lang="tr-TR" b="1" dirty="0"/>
              <a:t> </a:t>
            </a:r>
            <a:r>
              <a:rPr lang="tr-TR" dirty="0"/>
              <a:t>“yazan”, </a:t>
            </a:r>
            <a:r>
              <a:rPr lang="tr-TR" i="1" dirty="0" err="1"/>
              <a:t>kitab</a:t>
            </a:r>
            <a:r>
              <a:rPr lang="tr-TR" b="1" dirty="0"/>
              <a:t> </a:t>
            </a:r>
            <a:r>
              <a:rPr lang="tr-TR" dirty="0"/>
              <a:t>“kitap”, </a:t>
            </a:r>
            <a:r>
              <a:rPr lang="tr-TR" i="1" dirty="0" err="1"/>
              <a:t>kütüb</a:t>
            </a:r>
            <a:r>
              <a:rPr lang="tr-TR" dirty="0"/>
              <a:t> “kitaplar”, </a:t>
            </a:r>
            <a:r>
              <a:rPr lang="tr-TR" i="1" dirty="0"/>
              <a:t>ketebe</a:t>
            </a:r>
            <a:r>
              <a:rPr lang="tr-TR" dirty="0"/>
              <a:t> “yazdı”, </a:t>
            </a:r>
            <a:r>
              <a:rPr lang="tr-TR" i="1" dirty="0"/>
              <a:t>kitabe</a:t>
            </a:r>
            <a:r>
              <a:rPr lang="tr-TR" dirty="0"/>
              <a:t>  “yazıldı”, </a:t>
            </a:r>
            <a:r>
              <a:rPr lang="tr-TR" i="1" dirty="0" err="1"/>
              <a:t>uktub</a:t>
            </a:r>
            <a:r>
              <a:rPr lang="tr-TR" b="1" dirty="0"/>
              <a:t> </a:t>
            </a:r>
            <a:r>
              <a:rPr lang="tr-TR" dirty="0"/>
              <a:t>“yaz”, </a:t>
            </a:r>
            <a:r>
              <a:rPr lang="tr-TR" i="1" dirty="0" err="1"/>
              <a:t>ektub</a:t>
            </a:r>
            <a:r>
              <a:rPr lang="tr-TR" b="1" dirty="0"/>
              <a:t> </a:t>
            </a:r>
            <a:r>
              <a:rPr lang="tr-TR" dirty="0"/>
              <a:t>“yazdım” anlamındadır. Bu örneklerden, Arap dilinde kökteki ünsüzler arasına ünlülerin girmesi ve kök değişmelerinin (bükün) eklerin işleviyle örtüştüğü görülür. Arap dilinde sözlere ekler de ulanır. Ancak bu dilde bükün yönteminin işlekliği daha canlıdır.</a:t>
            </a:r>
          </a:p>
          <a:p>
            <a:r>
              <a:rPr lang="tr-TR" dirty="0"/>
              <a:t>Dil biliminde bazı diller için </a:t>
            </a:r>
            <a:r>
              <a:rPr lang="tr-TR" dirty="0" err="1"/>
              <a:t>bükünlü</a:t>
            </a:r>
            <a:r>
              <a:rPr lang="tr-TR" dirty="0"/>
              <a:t> diller teriminin kullanılması, o dillerin öncelikli olarak bükün yönteminden yararlanmasından dolayıdır. Ancak böylesi dillerde yalnızca bükün yönteminden değil, ekleme ve diğer yöntemlerden de yararlanılır</a:t>
            </a:r>
            <a:r>
              <a:rPr lang="tr-TR" dirty="0" smtClean="0"/>
              <a:t>.</a:t>
            </a:r>
            <a:endParaRPr lang="tr-TR" dirty="0"/>
          </a:p>
        </p:txBody>
      </p:sp>
    </p:spTree>
    <p:extLst>
      <p:ext uri="{BB962C8B-B14F-4D97-AF65-F5344CB8AC3E}">
        <p14:creationId xmlns:p14="http://schemas.microsoft.com/office/powerpoint/2010/main" val="924424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TEKRAR YÖNTEMİ</a:t>
            </a:r>
            <a:endParaRPr lang="tr-TR" b="1" i="1" dirty="0"/>
          </a:p>
          <a:p>
            <a:r>
              <a:rPr lang="tr-TR" dirty="0"/>
              <a:t>Tekrar da, dil bilgilik anlamları bildirmek için yararlanılan yöntemlerden biridir. Tekrar, Türk dilinde yaygın olan ve sıkça başvurulan bir yöntemdir. Araştırmacılar çift sözleri ikizleşme ve ikilemeler olmak üzere iki büyük gruba bölerek incelemektedir.</a:t>
            </a:r>
          </a:p>
          <a:p>
            <a:r>
              <a:rPr lang="tr-TR" dirty="0"/>
              <a:t>İkizleşme belli bir sözün iki defa tekrarlanması veya o sözün bir veya birkaç sesinin değiştirilip tekrarlanması suretiyle elde edilir. Mesela, </a:t>
            </a:r>
            <a:r>
              <a:rPr lang="tr-TR" i="1" dirty="0"/>
              <a:t>yüksek yüksek, göre göre, konuşa konuşa, yüz yüze, karşı karşıya, ev ev, beşer beşer, çay </a:t>
            </a:r>
            <a:r>
              <a:rPr lang="tr-TR" i="1" dirty="0" err="1"/>
              <a:t>may</a:t>
            </a:r>
            <a:r>
              <a:rPr lang="tr-TR" i="1" dirty="0"/>
              <a:t> </a:t>
            </a:r>
            <a:r>
              <a:rPr lang="tr-TR" dirty="0"/>
              <a:t>vb.</a:t>
            </a:r>
          </a:p>
          <a:p>
            <a:r>
              <a:rPr lang="tr-TR" dirty="0"/>
              <a:t>İkizleşme bir sözün aynen tekrarlanmasıyla; ikileme ise farklı iki sözün tekrarıyla oluşturulur. Mesela, </a:t>
            </a:r>
            <a:r>
              <a:rPr lang="tr-TR" i="1" dirty="0"/>
              <a:t>ana baba, dağ taş, yol yordam, eş dost, giyim kuşam, aşağı yukarı, alış veriş, kırıp döküp, ölçüp biçip </a:t>
            </a:r>
            <a:r>
              <a:rPr lang="tr-TR" dirty="0"/>
              <a:t>vb. </a:t>
            </a:r>
          </a:p>
          <a:p>
            <a:r>
              <a:rPr lang="tr-TR" dirty="0"/>
              <a:t>Tekrarların bildirdiği anlamlar çeşit çeşit olup, bunlardan </a:t>
            </a:r>
            <a:r>
              <a:rPr lang="tr-TR" dirty="0" err="1"/>
              <a:t>bazılarıları</a:t>
            </a:r>
            <a:r>
              <a:rPr lang="tr-TR" dirty="0"/>
              <a:t> şunlardır: 1. Genelleme: 2. Sınırlama  3. Tahmin 4. Süreklilik  5. Derecelendirme </a:t>
            </a:r>
            <a:r>
              <a:rPr lang="tr-TR" dirty="0" err="1"/>
              <a:t>vb</a:t>
            </a:r>
            <a:endParaRPr lang="tr-TR" dirty="0"/>
          </a:p>
        </p:txBody>
      </p:sp>
    </p:spTree>
    <p:extLst>
      <p:ext uri="{BB962C8B-B14F-4D97-AF65-F5344CB8AC3E}">
        <p14:creationId xmlns:p14="http://schemas.microsoft.com/office/powerpoint/2010/main" val="4047943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smtClean="0"/>
              <a:t>YARDIMCI </a:t>
            </a:r>
            <a:r>
              <a:rPr lang="tr-TR" b="1" dirty="0"/>
              <a:t>SÖZLER YÖNTEMİ</a:t>
            </a:r>
            <a:endParaRPr lang="tr-TR" b="1" i="1" dirty="0"/>
          </a:p>
          <a:p>
            <a:r>
              <a:rPr lang="tr-TR" dirty="0"/>
              <a:t>Bütün dillerde yardımcı sözler diye adlandırılan bir söz türü vardır. Anlam bakımdan değerlendirildiğinde, yardımcı sözlerin bağımsız olmadıkları ve eklere benzer bir görev üstlendikleri görülür. Yardımcı sözlerdeki </a:t>
            </a:r>
            <a:r>
              <a:rPr lang="tr-TR" dirty="0" err="1"/>
              <a:t>sözcül</a:t>
            </a:r>
            <a:r>
              <a:rPr lang="tr-TR" dirty="0"/>
              <a:t> anlam dil bilgilik işleve sinmiştir.</a:t>
            </a:r>
            <a:r>
              <a:rPr lang="tr-TR" b="1" i="1" dirty="0"/>
              <a:t> </a:t>
            </a:r>
            <a:r>
              <a:rPr lang="tr-TR" dirty="0"/>
              <a:t>Yardımcı sözlerin </a:t>
            </a:r>
            <a:r>
              <a:rPr lang="tr-TR" dirty="0" err="1"/>
              <a:t>sözcül</a:t>
            </a:r>
            <a:r>
              <a:rPr lang="tr-TR" dirty="0"/>
              <a:t> anlamı  ile dil bilgilik anlamı birbirini tamamlar. </a:t>
            </a:r>
          </a:p>
          <a:p>
            <a:r>
              <a:rPr lang="tr-TR" dirty="0"/>
              <a:t>Yardımcı sözlerin </a:t>
            </a:r>
            <a:r>
              <a:rPr lang="tr-TR" dirty="0" err="1"/>
              <a:t>sözcül</a:t>
            </a:r>
            <a:r>
              <a:rPr lang="tr-TR" dirty="0"/>
              <a:t> yönüne göre dil bilgilik yönü daha güçlüdür. Bundan dolayı da, dillerde farklı dil bilgilik işlevleri ifade etmek için kullanılırlar. Yardımcı sözlerin farklı dil bilgilik anlamlar üstlenmeleri çeşitlerinin fazlalığıyla ilgilidir. Başka bir ifadeyle, yardımcı sözler de, üstlendikleri dil bilgilik anlamlar da çok çeşitlidir.</a:t>
            </a:r>
          </a:p>
          <a:p>
            <a:endParaRPr lang="tr-TR" dirty="0"/>
          </a:p>
        </p:txBody>
      </p:sp>
    </p:spTree>
    <p:extLst>
      <p:ext uri="{BB962C8B-B14F-4D97-AF65-F5344CB8AC3E}">
        <p14:creationId xmlns:p14="http://schemas.microsoft.com/office/powerpoint/2010/main" val="147188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YER DÜZENİ YÖNTEMİ</a:t>
            </a:r>
            <a:endParaRPr lang="tr-TR" b="1" i="1" dirty="0"/>
          </a:p>
          <a:p>
            <a:r>
              <a:rPr lang="tr-TR" dirty="0"/>
              <a:t>Sözlerin cümledeki yer düzeninin, onların cümlenin hangi öğesi olduğunu belirlemesi mümkündür. Bu yöntem, dil bilgilik anlamları bildirirken, aynı zamanda süsleyici yöntem olarak da işlev görür. Söz türetici biçimleri bulunmayan veya kısıtlı olan dillerde sözlerin yer düzeni çok önemlidir.</a:t>
            </a:r>
          </a:p>
          <a:p>
            <a:r>
              <a:rPr lang="tr-TR" dirty="0"/>
              <a:t>Çin ve İngiliz dillerinde sözlerin yer düzeni, dil bilgisi yöntemleri içinde öncelikli yararlanılan yöntemlerden biridir. Mesela, İngilizce </a:t>
            </a:r>
            <a:r>
              <a:rPr lang="tr-TR" i="1" dirty="0" err="1"/>
              <a:t>the</a:t>
            </a:r>
            <a:r>
              <a:rPr lang="tr-TR" i="1" dirty="0"/>
              <a:t> </a:t>
            </a:r>
            <a:r>
              <a:rPr lang="tr-TR" i="1" dirty="0" err="1"/>
              <a:t>father</a:t>
            </a:r>
            <a:r>
              <a:rPr lang="tr-TR" i="1" dirty="0"/>
              <a:t> </a:t>
            </a:r>
            <a:r>
              <a:rPr lang="tr-TR" i="1" dirty="0" err="1"/>
              <a:t>loves</a:t>
            </a:r>
            <a:r>
              <a:rPr lang="tr-TR" i="1" dirty="0"/>
              <a:t> </a:t>
            </a:r>
            <a:r>
              <a:rPr lang="tr-TR" i="1" dirty="0" err="1"/>
              <a:t>the</a:t>
            </a:r>
            <a:r>
              <a:rPr lang="tr-TR" i="1" dirty="0"/>
              <a:t> son</a:t>
            </a:r>
            <a:r>
              <a:rPr lang="tr-TR" dirty="0"/>
              <a:t> “baba </a:t>
            </a:r>
            <a:r>
              <a:rPr lang="tr-TR" dirty="0" err="1"/>
              <a:t>oğulu</a:t>
            </a:r>
            <a:r>
              <a:rPr lang="tr-TR" dirty="0"/>
              <a:t> sever” cümlesinde özne olan  </a:t>
            </a:r>
            <a:r>
              <a:rPr lang="tr-TR" i="1" dirty="0" err="1"/>
              <a:t>father</a:t>
            </a:r>
            <a:r>
              <a:rPr lang="tr-TR" dirty="0"/>
              <a:t> (baba) sözü ile nesne olan </a:t>
            </a:r>
            <a:r>
              <a:rPr lang="tr-TR" i="1" dirty="0"/>
              <a:t>son</a:t>
            </a:r>
            <a:r>
              <a:rPr lang="tr-TR" dirty="0"/>
              <a:t> (çocuk, oğul) sözü birbirinden sadece yer bakımından ayrılır. Özne ile nesnenin yerleri değişince, cümle farklı bir anlama sahip olur. Mesela, </a:t>
            </a:r>
            <a:r>
              <a:rPr lang="tr-TR" i="1" dirty="0" err="1"/>
              <a:t>the</a:t>
            </a:r>
            <a:r>
              <a:rPr lang="tr-TR" i="1" dirty="0"/>
              <a:t> son </a:t>
            </a:r>
            <a:r>
              <a:rPr lang="tr-TR" i="1" dirty="0" err="1"/>
              <a:t>loves</a:t>
            </a:r>
            <a:r>
              <a:rPr lang="tr-TR" i="1" dirty="0"/>
              <a:t> </a:t>
            </a:r>
            <a:r>
              <a:rPr lang="tr-TR" i="1" dirty="0" err="1"/>
              <a:t>the</a:t>
            </a:r>
            <a:r>
              <a:rPr lang="tr-TR" i="1" dirty="0"/>
              <a:t> </a:t>
            </a:r>
            <a:r>
              <a:rPr lang="tr-TR" i="1" dirty="0" err="1"/>
              <a:t>father</a:t>
            </a:r>
            <a:r>
              <a:rPr lang="tr-TR" dirty="0"/>
              <a:t> cümlesi “oğul babayı sever” anlamına gelir. </a:t>
            </a:r>
            <a:r>
              <a:rPr lang="tr-TR" i="1" dirty="0" err="1"/>
              <a:t>Father</a:t>
            </a:r>
            <a:r>
              <a:rPr lang="tr-TR" dirty="0"/>
              <a:t> sözü birinci cümlede yüklemin önünde bulunduğu için özne olurken; ikinci cümlede yüklemden sonra geldiği için nesne olmuştur. Kısaca, bu örnekte dil bilgilik anlamlar, ekler aracılığıyla değil, sözlerin cümledeki yerine göre ifade edilir.</a:t>
            </a:r>
          </a:p>
          <a:p>
            <a:endParaRPr lang="tr-TR" dirty="0"/>
          </a:p>
        </p:txBody>
      </p:sp>
    </p:spTree>
    <p:extLst>
      <p:ext uri="{BB962C8B-B14F-4D97-AF65-F5344CB8AC3E}">
        <p14:creationId xmlns:p14="http://schemas.microsoft.com/office/powerpoint/2010/main" val="1458719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smtClean="0"/>
              <a:t>ÖBEK YÖNTEMİ</a:t>
            </a:r>
            <a:endParaRPr lang="tr-TR" b="1" i="1" dirty="0" smtClean="0"/>
          </a:p>
          <a:p>
            <a:r>
              <a:rPr lang="tr-TR" dirty="0" smtClean="0"/>
              <a:t>Bu yönteme göre, bağımsız adlandırmalardan öbek oluşturularak yeni adlandırmalar veya dilbilgisi kategorileri meydana getirilir. Yani, öbek yöntemi hem söz türetme hem de gramer kategorisi için kullanılan bir yöntemdir. Birleşik sözler sınıfına hem anlam, hem biçim, hem de söz dizimi bütünlüğüyle tanımlanan, akciğer, anayol, cankurtaran, demiryolu vb. gibi sözler girer.</a:t>
            </a:r>
          </a:p>
          <a:p>
            <a:r>
              <a:rPr lang="tr-TR" b="1" dirty="0" smtClean="0"/>
              <a:t>VURGU VE EZGİ YÖNTEMİ</a:t>
            </a:r>
            <a:endParaRPr lang="tr-TR" b="1" i="1" dirty="0" smtClean="0"/>
          </a:p>
          <a:p>
            <a:r>
              <a:rPr lang="tr-TR" dirty="0" smtClean="0"/>
              <a:t>Vurgu gezici ise, bu da dil bilgisi yöntemi olarak işlev görebilir. Rus dilinde vurgunun farklı heceleri üzerinde yapılması suretiyle sözün anlam ve biçiminin değişime uğrar. Mesela, </a:t>
            </a:r>
            <a:r>
              <a:rPr lang="tr-TR" i="1" dirty="0" err="1" smtClean="0"/>
              <a:t>мукά</a:t>
            </a:r>
            <a:r>
              <a:rPr lang="tr-TR" dirty="0" smtClean="0"/>
              <a:t> “azap” - </a:t>
            </a:r>
            <a:r>
              <a:rPr lang="tr-TR" i="1" dirty="0" err="1" smtClean="0"/>
              <a:t>мỳк</a:t>
            </a:r>
            <a:r>
              <a:rPr lang="tr-TR" dirty="0" smtClean="0"/>
              <a:t>α “un”, </a:t>
            </a:r>
            <a:r>
              <a:rPr lang="tr-TR" i="1" dirty="0" smtClean="0"/>
              <a:t>зάмок</a:t>
            </a:r>
            <a:r>
              <a:rPr lang="tr-TR" dirty="0" smtClean="0"/>
              <a:t>  “şato” - зαмόк “kilit”; </a:t>
            </a:r>
            <a:r>
              <a:rPr lang="tr-TR" i="1" dirty="0" smtClean="0"/>
              <a:t>прόпαсть </a:t>
            </a:r>
            <a:r>
              <a:rPr lang="tr-TR" dirty="0" smtClean="0"/>
              <a:t>“uçurum, uzaklık” </a:t>
            </a:r>
            <a:r>
              <a:rPr lang="tr-TR" i="1" dirty="0" smtClean="0"/>
              <a:t>- пропάсть</a:t>
            </a:r>
            <a:r>
              <a:rPr lang="tr-TR" dirty="0" smtClean="0"/>
              <a:t> “yok olmak” gibi.</a:t>
            </a:r>
          </a:p>
          <a:p>
            <a:r>
              <a:rPr lang="tr-TR" dirty="0" smtClean="0"/>
              <a:t>Durağan vurguya sahip dillerde böylesi durumlarla pek karşılaşılmaz; karşılaşılsa bile çok seyrektir. Türkçede “ordu” ve “aydın” gibi sınırlı sayıdaki sözde vurgunun yeri değiştirilmek suretiyle anlam </a:t>
            </a:r>
            <a:r>
              <a:rPr lang="tr-TR" dirty="0" err="1" smtClean="0"/>
              <a:t>farklışatırılmaktadır</a:t>
            </a:r>
            <a:r>
              <a:rPr lang="tr-TR" dirty="0" smtClean="0"/>
              <a:t>.</a:t>
            </a:r>
          </a:p>
          <a:p>
            <a:endParaRPr lang="tr-TR" dirty="0"/>
          </a:p>
        </p:txBody>
      </p:sp>
    </p:spTree>
    <p:extLst>
      <p:ext uri="{BB962C8B-B14F-4D97-AF65-F5344CB8AC3E}">
        <p14:creationId xmlns:p14="http://schemas.microsoft.com/office/powerpoint/2010/main" val="200703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Biçimbirim</a:t>
            </a:r>
            <a:endParaRPr lang="tr-TR" b="1" dirty="0"/>
          </a:p>
        </p:txBody>
      </p:sp>
      <p:sp>
        <p:nvSpPr>
          <p:cNvPr id="3" name="İçerik Yer Tutucusu 2"/>
          <p:cNvSpPr>
            <a:spLocks noGrp="1"/>
          </p:cNvSpPr>
          <p:nvPr>
            <p:ph idx="1"/>
          </p:nvPr>
        </p:nvSpPr>
        <p:spPr/>
        <p:txBody>
          <a:bodyPr>
            <a:normAutofit fontScale="92500" lnSpcReduction="20000"/>
          </a:bodyPr>
          <a:lstStyle/>
          <a:p>
            <a:r>
              <a:rPr lang="tr-TR" altLang="tr-TR" dirty="0" smtClean="0"/>
              <a:t>Yapısı bakımından ele alınınca sözlerde anlamlı ve görevli birtakım birimlerin olduğu göze çarpar: Örnek: göz-lük, gör-üş, aç-ı-k, ev-i-m, gel-</a:t>
            </a:r>
            <a:r>
              <a:rPr lang="tr-TR" altLang="tr-TR" dirty="0" err="1" smtClean="0"/>
              <a:t>ecek</a:t>
            </a:r>
            <a:r>
              <a:rPr lang="tr-TR" altLang="tr-TR" dirty="0" smtClean="0"/>
              <a:t> vb.</a:t>
            </a:r>
          </a:p>
          <a:p>
            <a:r>
              <a:rPr lang="tr-TR" altLang="tr-TR" dirty="0" smtClean="0"/>
              <a:t>Kelimelerin anlam yapısının parçaları olan bu birimler tek sesli, tek heceli veya birden fazla heceli olabilir.  Örnek: o-</a:t>
            </a:r>
            <a:r>
              <a:rPr lang="tr-TR" altLang="tr-TR" dirty="0" err="1" smtClean="0"/>
              <a:t>nun</a:t>
            </a:r>
            <a:r>
              <a:rPr lang="tr-TR" altLang="tr-TR" dirty="0" smtClean="0"/>
              <a:t>, su-</a:t>
            </a:r>
            <a:r>
              <a:rPr lang="tr-TR" altLang="tr-TR" dirty="0" err="1" smtClean="0"/>
              <a:t>lar</a:t>
            </a:r>
            <a:r>
              <a:rPr lang="tr-TR" altLang="tr-TR" dirty="0" smtClean="0"/>
              <a:t>, karanlık-ta b.</a:t>
            </a:r>
          </a:p>
          <a:p>
            <a:r>
              <a:rPr lang="tr-TR" altLang="tr-TR" dirty="0" smtClean="0"/>
              <a:t>Anlamlı birimler tek başlarına kullanılabilir veya bir anlam ifade edebilir.</a:t>
            </a:r>
          </a:p>
          <a:p>
            <a:r>
              <a:rPr lang="tr-TR" altLang="tr-TR" dirty="0" smtClean="0"/>
              <a:t>Görevli birimler ise ancak anlamlı birimlerle birleşerek kullanışa çıkabilir. Tek başlarına kullanışa çıkamazlar.</a:t>
            </a:r>
          </a:p>
          <a:p>
            <a:r>
              <a:rPr lang="tr-TR" altLang="tr-TR" dirty="0" smtClean="0"/>
              <a:t>Kelimelerin iç yapısının parçaları olan bu dil birimlere biçim birim (morfem) denir. </a:t>
            </a:r>
          </a:p>
          <a:p>
            <a:r>
              <a:rPr lang="tr-TR" altLang="tr-TR" dirty="0" smtClean="0"/>
              <a:t>Kelime yapısında görülen ve anlam taşıyan biçim birimlere </a:t>
            </a:r>
            <a:r>
              <a:rPr lang="tr-TR" altLang="tr-TR" i="1" dirty="0" smtClean="0"/>
              <a:t>kök biçim birim (asıl biçim birim) veya kısaca kök denir.</a:t>
            </a:r>
            <a:endParaRPr lang="tr-TR" altLang="tr-TR" dirty="0" smtClean="0"/>
          </a:p>
          <a:p>
            <a:endParaRPr lang="tr-TR" altLang="tr-TR" dirty="0" smtClean="0"/>
          </a:p>
          <a:p>
            <a:endParaRPr lang="tr-TR" altLang="tr-TR" dirty="0" smtClean="0"/>
          </a:p>
          <a:p>
            <a:endParaRPr lang="tr-TR" altLang="tr-TR" dirty="0" smtClean="0"/>
          </a:p>
          <a:p>
            <a:endParaRPr lang="tr-TR" dirty="0"/>
          </a:p>
        </p:txBody>
      </p:sp>
    </p:spTree>
    <p:extLst>
      <p:ext uri="{BB962C8B-B14F-4D97-AF65-F5344CB8AC3E}">
        <p14:creationId xmlns:p14="http://schemas.microsoft.com/office/powerpoint/2010/main" val="1209015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altLang="tr-TR" dirty="0" smtClean="0"/>
              <a:t>Tek başına kullanılmayan ancak köklerle birleşmek suretiyle bir görev ifade eden birimlere ise </a:t>
            </a:r>
            <a:r>
              <a:rPr lang="tr-TR" altLang="tr-TR" i="1" dirty="0" smtClean="0"/>
              <a:t>ek biçim birim (yardımcı biçim birim) </a:t>
            </a:r>
            <a:r>
              <a:rPr lang="tr-TR" altLang="tr-TR" dirty="0" smtClean="0"/>
              <a:t>veya kısaca </a:t>
            </a:r>
            <a:r>
              <a:rPr lang="tr-TR" altLang="tr-TR" i="1" dirty="0" smtClean="0"/>
              <a:t>ek</a:t>
            </a:r>
            <a:r>
              <a:rPr lang="tr-TR" altLang="tr-TR" dirty="0" smtClean="0"/>
              <a:t> denir.</a:t>
            </a:r>
          </a:p>
          <a:p>
            <a:r>
              <a:rPr lang="tr-TR" altLang="tr-TR" dirty="0" smtClean="0"/>
              <a:t>Kök biçim birim söz yapısının asıl birimidir. Ek biçim birimler ise kök biçim birimlere bağlı biçim birimlerdir. </a:t>
            </a:r>
          </a:p>
          <a:p>
            <a:r>
              <a:rPr lang="tr-TR" altLang="tr-TR" dirty="0" smtClean="0"/>
              <a:t>Ek biçim birimler sözler arasında grup </a:t>
            </a:r>
            <a:r>
              <a:rPr lang="tr-TR" altLang="tr-TR" dirty="0" err="1" smtClean="0"/>
              <a:t>grup</a:t>
            </a:r>
            <a:r>
              <a:rPr lang="tr-TR" altLang="tr-TR" dirty="0" smtClean="0"/>
              <a:t> ortaktır. Örnek: ev-</a:t>
            </a:r>
            <a:r>
              <a:rPr lang="tr-TR" altLang="tr-TR" dirty="0" err="1" smtClean="0"/>
              <a:t>ler</a:t>
            </a:r>
            <a:r>
              <a:rPr lang="tr-TR" altLang="tr-TR" dirty="0" smtClean="0"/>
              <a:t>, at-</a:t>
            </a:r>
            <a:r>
              <a:rPr lang="tr-TR" altLang="tr-TR" dirty="0" err="1" smtClean="0"/>
              <a:t>lar</a:t>
            </a:r>
            <a:r>
              <a:rPr lang="tr-TR" altLang="tr-TR" dirty="0" smtClean="0"/>
              <a:t>, kitap-</a:t>
            </a:r>
            <a:r>
              <a:rPr lang="tr-TR" altLang="tr-TR" dirty="0" err="1" smtClean="0"/>
              <a:t>lar</a:t>
            </a:r>
            <a:r>
              <a:rPr lang="tr-TR" altLang="tr-TR" dirty="0" smtClean="0"/>
              <a:t>; ev-i-m, at-ı-m, kitap-ı-m vb.</a:t>
            </a:r>
          </a:p>
          <a:p>
            <a:r>
              <a:rPr lang="tr-TR" altLang="tr-TR" dirty="0" smtClean="0"/>
              <a:t>Kök biçim birimlerin asıl, ek biçim birimlerin bağlı olması, onları ses yapısı bakımından da birbirinden farklı duruma sokar.</a:t>
            </a:r>
          </a:p>
          <a:p>
            <a:r>
              <a:rPr lang="tr-TR" altLang="tr-TR" dirty="0" smtClean="0"/>
              <a:t>Kökler bağlı olunan biçim birimler oldukları için tek şekillidirler. Eklerin ise bağlı olan unsurlar olarak çeşitli uyumlar çerçevesinde köklere göre ses yapıları değişkendir. Örnek: kal-</a:t>
            </a:r>
            <a:r>
              <a:rPr lang="tr-TR" altLang="tr-TR" dirty="0" err="1" smtClean="0"/>
              <a:t>dı</a:t>
            </a:r>
            <a:r>
              <a:rPr lang="tr-TR" altLang="tr-TR" dirty="0" smtClean="0"/>
              <a:t>, gel-di, yor-</a:t>
            </a:r>
            <a:r>
              <a:rPr lang="tr-TR" altLang="tr-TR" dirty="0" err="1" smtClean="0"/>
              <a:t>du</a:t>
            </a:r>
            <a:r>
              <a:rPr lang="tr-TR" altLang="tr-TR" dirty="0" smtClean="0"/>
              <a:t>, gör-</a:t>
            </a:r>
            <a:r>
              <a:rPr lang="tr-TR" altLang="tr-TR" dirty="0" err="1" smtClean="0"/>
              <a:t>dü</a:t>
            </a:r>
            <a:r>
              <a:rPr lang="tr-TR" altLang="tr-TR" dirty="0" smtClean="0"/>
              <a:t>, yap-</a:t>
            </a:r>
            <a:r>
              <a:rPr lang="tr-TR" altLang="tr-TR" dirty="0" err="1" smtClean="0"/>
              <a:t>tı</a:t>
            </a:r>
            <a:r>
              <a:rPr lang="tr-TR" altLang="tr-TR" dirty="0" smtClean="0"/>
              <a:t>, yet-ti, tut-tu, üt-</a:t>
            </a:r>
            <a:r>
              <a:rPr lang="tr-TR" altLang="tr-TR" dirty="0" err="1" smtClean="0"/>
              <a:t>tü</a:t>
            </a:r>
            <a:r>
              <a:rPr lang="tr-TR" altLang="tr-TR" dirty="0" smtClean="0"/>
              <a:t> vb.</a:t>
            </a:r>
          </a:p>
          <a:p>
            <a:endParaRPr lang="tr-TR" altLang="tr-TR" dirty="0" smtClean="0"/>
          </a:p>
          <a:p>
            <a:endParaRPr lang="tr-TR" altLang="tr-TR" dirty="0" smtClean="0"/>
          </a:p>
          <a:p>
            <a:endParaRPr lang="tr-TR" dirty="0"/>
          </a:p>
        </p:txBody>
      </p:sp>
    </p:spTree>
    <p:extLst>
      <p:ext uri="{BB962C8B-B14F-4D97-AF65-F5344CB8AC3E}">
        <p14:creationId xmlns:p14="http://schemas.microsoft.com/office/powerpoint/2010/main" val="14334745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2833</Words>
  <Application>Microsoft Office PowerPoint</Application>
  <PresentationFormat>Geniş ekran</PresentationFormat>
  <Paragraphs>116</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BİÇİMBİLİM</vt:lpstr>
      <vt:lpstr>DİL BİLGİSİ YÖNTEMLERİ</vt:lpstr>
      <vt:lpstr>PowerPoint Sunusu</vt:lpstr>
      <vt:lpstr>PowerPoint Sunusu</vt:lpstr>
      <vt:lpstr>PowerPoint Sunusu</vt:lpstr>
      <vt:lpstr>PowerPoint Sunusu</vt:lpstr>
      <vt:lpstr>PowerPoint Sunusu</vt:lpstr>
      <vt:lpstr>Biçimbirim</vt:lpstr>
      <vt:lpstr>PowerPoint Sunusu</vt:lpstr>
      <vt:lpstr>KÖKLER</vt:lpstr>
      <vt:lpstr>İSİM KÖKLERİ – FİİL KÖKLERİ</vt:lpstr>
      <vt:lpstr>PowerPoint Sunusu</vt:lpstr>
      <vt:lpstr>KULLANIŞ FARKI </vt:lpstr>
      <vt:lpstr>PowerPoint Sunusu</vt:lpstr>
      <vt:lpstr>PowerPoint Sunusu</vt:lpstr>
      <vt:lpstr>PowerPoint Sunusu</vt:lpstr>
      <vt:lpstr>EKLER</vt:lpstr>
      <vt:lpstr>PowerPoint Sunusu</vt:lpstr>
      <vt:lpstr>PowerPoint Sunusu</vt:lpstr>
      <vt:lpstr>Eklerin Kökeni</vt:lpstr>
      <vt:lpstr>Eklerin Sınıflandırılması</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BİÇİM BİLİM</dc:title>
  <dc:creator>kutbilge</dc:creator>
  <cp:lastModifiedBy>kutbilge</cp:lastModifiedBy>
  <cp:revision>10</cp:revision>
  <dcterms:created xsi:type="dcterms:W3CDTF">2018-02-23T13:12:26Z</dcterms:created>
  <dcterms:modified xsi:type="dcterms:W3CDTF">2018-03-08T10:40:05Z</dcterms:modified>
</cp:coreProperties>
</file>