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3/22/2019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7030A0"/>
                </a:solidFill>
              </a:rPr>
              <a:t>TÜRK DIŞ POLİTİKASI (</a:t>
            </a:r>
            <a:r>
              <a:rPr lang="en-US" sz="3600" dirty="0" err="1">
                <a:solidFill>
                  <a:srgbClr val="7030A0"/>
                </a:solidFill>
              </a:rPr>
              <a:t>Güz</a:t>
            </a:r>
            <a:r>
              <a:rPr lang="en-US" sz="3600" dirty="0">
                <a:solidFill>
                  <a:srgbClr val="7030A0"/>
                </a:solidFill>
              </a:rPr>
              <a:t> 2018)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351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tr-TR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1</a:t>
            </a:r>
            <a:r>
              <a:rPr lang="tr-TR" sz="2800" smtClean="0">
                <a:solidFill>
                  <a:srgbClr val="7030A0"/>
                </a:solidFill>
              </a:rPr>
              <a:t>2</a:t>
            </a:r>
            <a:r>
              <a:rPr lang="en-US" sz="2800" smtClean="0">
                <a:solidFill>
                  <a:srgbClr val="7030A0"/>
                </a:solidFill>
              </a:rPr>
              <a:t>. </a:t>
            </a:r>
            <a:r>
              <a:rPr lang="en-US" sz="2800" dirty="0" err="1" smtClean="0">
                <a:solidFill>
                  <a:srgbClr val="7030A0"/>
                </a:solidFill>
              </a:rPr>
              <a:t>Hafta</a:t>
            </a:r>
            <a:r>
              <a:rPr lang="en-US" sz="2800" dirty="0" smtClean="0">
                <a:solidFill>
                  <a:srgbClr val="7030A0"/>
                </a:solidFill>
              </a:rPr>
              <a:t>: </a:t>
            </a:r>
            <a:r>
              <a:rPr lang="tr-TR" sz="2800" dirty="0" smtClean="0">
                <a:solidFill>
                  <a:srgbClr val="7030A0"/>
                </a:solidFill>
              </a:rPr>
              <a:t> AKP </a:t>
            </a:r>
            <a:r>
              <a:rPr lang="tr-TR" sz="2800" dirty="0">
                <a:solidFill>
                  <a:srgbClr val="7030A0"/>
                </a:solidFill>
              </a:rPr>
              <a:t>Döneminde Türk Dış Politikası</a:t>
            </a:r>
            <a:r>
              <a:rPr lang="tr-TR" dirty="0">
                <a:solidFill>
                  <a:srgbClr val="7030A0"/>
                </a:solidFill>
              </a:rPr>
              <a:t> </a:t>
            </a:r>
            <a:r>
              <a:rPr lang="tr-TR" dirty="0" smtClean="0">
                <a:solidFill>
                  <a:srgbClr val="7030A0"/>
                </a:solidFill>
              </a:rPr>
              <a:t>(II)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87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7030A0"/>
                </a:solidFill>
              </a:rPr>
              <a:t>2011 Sonrası Dönemde Türk Dış Politikası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Bir Kırılma Noktası Olarak Arap Baharı</a:t>
            </a:r>
          </a:p>
          <a:p>
            <a:pPr marL="82296" indent="0">
              <a:buNone/>
            </a:pPr>
            <a:r>
              <a:rPr lang="tr-TR" dirty="0" smtClean="0"/>
              <a:t>-Arap </a:t>
            </a:r>
            <a:r>
              <a:rPr lang="tr-TR" dirty="0" err="1" smtClean="0"/>
              <a:t>Baharı’nın</a:t>
            </a:r>
            <a:r>
              <a:rPr lang="tr-TR" dirty="0" smtClean="0"/>
              <a:t> nedenleri ve bölge siyaseti üzerindeki etkisi</a:t>
            </a:r>
          </a:p>
          <a:p>
            <a:pPr marL="82296" indent="0">
              <a:buNone/>
            </a:pPr>
            <a:r>
              <a:rPr lang="tr-TR" dirty="0" smtClean="0"/>
              <a:t>-ABD’nin bölgedeki yeni konjonktüre göre şekillenen dış politikası</a:t>
            </a:r>
          </a:p>
          <a:p>
            <a:pPr marL="82296" indent="0">
              <a:buNone/>
            </a:pPr>
            <a:r>
              <a:rPr lang="tr-TR" dirty="0" smtClean="0"/>
              <a:t>-Türk dış politikası ve Arap Baharı: Bir modelin çöküşü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50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2011 Sonrası Dönemde Türk Dış Politikası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Kuzey </a:t>
            </a:r>
            <a:r>
              <a:rPr lang="tr-TR" dirty="0" err="1" smtClean="0"/>
              <a:t>Afika’da</a:t>
            </a:r>
            <a:r>
              <a:rPr lang="tr-TR" dirty="0" smtClean="0"/>
              <a:t> Arap Baharı ve Türkiye</a:t>
            </a:r>
          </a:p>
          <a:p>
            <a:pPr marL="82296" indent="0">
              <a:buNone/>
            </a:pPr>
            <a:r>
              <a:rPr lang="tr-TR" dirty="0" smtClean="0"/>
              <a:t>-Tunus’la ilişkiler</a:t>
            </a:r>
          </a:p>
          <a:p>
            <a:pPr marL="82296" indent="0">
              <a:buNone/>
            </a:pPr>
            <a:r>
              <a:rPr lang="tr-TR" dirty="0" smtClean="0"/>
              <a:t>-Mısır’la İlişkiler: Muhammed </a:t>
            </a:r>
            <a:r>
              <a:rPr lang="tr-TR" dirty="0" err="1" smtClean="0"/>
              <a:t>Mursi</a:t>
            </a:r>
            <a:r>
              <a:rPr lang="tr-TR" dirty="0" smtClean="0"/>
              <a:t> döneminde kurulan yakın ilişkiler, 3 Temmuz 2013 darbesi ve Mısır’la ilişkilerin bozulması</a:t>
            </a:r>
          </a:p>
          <a:p>
            <a:pPr marL="82296" indent="0">
              <a:buNone/>
            </a:pPr>
            <a:r>
              <a:rPr lang="tr-TR" dirty="0" smtClean="0"/>
              <a:t>-Libya müdahalesi ve Türkiye’nin tutumu</a:t>
            </a:r>
          </a:p>
          <a:p>
            <a:pPr marL="82296" indent="0">
              <a:buNone/>
            </a:pPr>
            <a:r>
              <a:rPr lang="tr-TR" dirty="0" smtClean="0"/>
              <a:t>-Fas ve Cezayir’le ilişkiler</a:t>
            </a:r>
          </a:p>
          <a:p>
            <a:pPr marL="82296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4782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2011 Sonrası Dönemde Türk Dış Politikası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Suriye’yle İlişkiler: İşbirliğinden gerilime</a:t>
            </a:r>
          </a:p>
          <a:p>
            <a:pPr marL="82296" indent="0">
              <a:buNone/>
            </a:pPr>
            <a:r>
              <a:rPr lang="tr-TR" dirty="0" smtClean="0"/>
              <a:t>-Suriye iç savaşı ve Türkiye’nin Esad karşıtı politikası</a:t>
            </a:r>
          </a:p>
          <a:p>
            <a:pPr marL="82296" indent="0">
              <a:buNone/>
            </a:pPr>
            <a:r>
              <a:rPr lang="tr-TR" dirty="0" smtClean="0"/>
              <a:t>-Türkiye’nin Suriye muhalefetine verdiği destek</a:t>
            </a:r>
          </a:p>
          <a:p>
            <a:pPr marL="82296" indent="0">
              <a:buNone/>
            </a:pPr>
            <a:r>
              <a:rPr lang="tr-TR" dirty="0" smtClean="0"/>
              <a:t>-Suriye iç savaşı bağlamında ABD ve Rusya’yla ilişkiler</a:t>
            </a:r>
          </a:p>
          <a:p>
            <a:pPr marL="82296" indent="0">
              <a:buNone/>
            </a:pPr>
            <a:r>
              <a:rPr lang="tr-TR" dirty="0" smtClean="0"/>
              <a:t>-Suriye iç savaşı bağlamında bölge ülkeleriyle ilişkiler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74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2011 Sonrası Dönemde Türk Dış Politikası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Körfez Arap Ülkeleriyle İlişkiler</a:t>
            </a:r>
            <a:endParaRPr lang="tr-TR" dirty="0"/>
          </a:p>
          <a:p>
            <a:pPr marL="82296" indent="0">
              <a:buNone/>
            </a:pPr>
            <a:r>
              <a:rPr lang="tr-TR" dirty="0" smtClean="0"/>
              <a:t>-Türkiye-Suudi Arabistan İlişkileri: İşbirliğinden Gerilime</a:t>
            </a:r>
          </a:p>
          <a:p>
            <a:pPr marL="82296" indent="0">
              <a:buNone/>
            </a:pPr>
            <a:r>
              <a:rPr lang="tr-TR" dirty="0" smtClean="0"/>
              <a:t>Sorunlu alanlar: Suriye iç savaşı, Müslüman Kardeşler konusu, İran, Katar</a:t>
            </a:r>
          </a:p>
          <a:p>
            <a:pPr marL="82296" indent="0">
              <a:buNone/>
            </a:pPr>
            <a:r>
              <a:rPr lang="tr-TR" dirty="0" smtClean="0"/>
              <a:t>-Türkiye-Katar ilişkilerinin ivme kazanması: Suudi Arabistan ve BAE karşıtlığı, Müslüman Kardeşler desteği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5722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357</TotalTime>
  <Words>195</Words>
  <Application>Microsoft Office PowerPoint</Application>
  <PresentationFormat>Ekran Gösterisi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Gill Sans MT</vt:lpstr>
      <vt:lpstr>Verdana</vt:lpstr>
      <vt:lpstr>Wingdings</vt:lpstr>
      <vt:lpstr>Wingdings 2</vt:lpstr>
      <vt:lpstr>Solstice</vt:lpstr>
      <vt:lpstr>TÜRK DIŞ POLİTİKASI (Güz 2018)</vt:lpstr>
      <vt:lpstr>2011 Sonrası Dönemde Türk Dış Politikası</vt:lpstr>
      <vt:lpstr>2011 Sonrası Dönemde Türk Dış Politikası</vt:lpstr>
      <vt:lpstr>2011 Sonrası Dönemde Türk Dış Politikası</vt:lpstr>
      <vt:lpstr>2011 Sonrası Dönemde Türk Dış Politikası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yazar</cp:lastModifiedBy>
  <cp:revision>19</cp:revision>
  <dcterms:created xsi:type="dcterms:W3CDTF">2019-01-06T20:54:28Z</dcterms:created>
  <dcterms:modified xsi:type="dcterms:W3CDTF">2019-03-22T08:43:34Z</dcterms:modified>
</cp:coreProperties>
</file>