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64" r:id="rId2"/>
    <p:sldId id="258" r:id="rId3"/>
    <p:sldId id="265" r:id="rId4"/>
    <p:sldId id="266" r:id="rId5"/>
    <p:sldId id="268" r:id="rId6"/>
    <p:sldId id="269" r:id="rId7"/>
    <p:sldId id="270" r:id="rId8"/>
    <p:sldId id="271" r:id="rId9"/>
    <p:sldId id="272" r:id="rId10"/>
    <p:sldId id="273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6" autoAdjust="0"/>
    <p:restoredTop sz="94660"/>
  </p:normalViewPr>
  <p:slideViewPr>
    <p:cSldViewPr snapToGrid="0">
      <p:cViewPr varScale="1">
        <p:scale>
          <a:sx n="86" d="100"/>
          <a:sy n="86" d="100"/>
        </p:scale>
        <p:origin x="-65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A361C-51ED-476A-B4CB-B86B1E95B75D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CE9C12-E0E5-42AE-A4C6-560D77C049C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37482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Yuvarlatılmış Dikdörtgen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Yuvarlatılmış Dikdörtgen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Yuvarlatılmış Dikdörtgen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323EF0-A112-4ED8-B99D-916B5D27948A}" type="datetimeFigureOut">
              <a:rPr lang="tr-TR" smtClean="0"/>
              <a:pPr/>
              <a:t>12.2.2020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F229467-69F6-40A3-A5A4-F1D592B5B33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900" dirty="0">
                <a:latin typeface="Book Antiqua" pitchFamily="18" charset="0"/>
              </a:rPr>
              <a:t>TOPLUMSAL SORUNLAR</a:t>
            </a:r>
            <a:r>
              <a:rPr lang="tr-TR" dirty="0">
                <a:latin typeface="Book Antiqua" pitchFamily="18" charset="0"/>
              </a:rPr>
              <a:t/>
            </a:r>
            <a:br>
              <a:rPr lang="tr-TR" dirty="0">
                <a:latin typeface="Book Antiqua" pitchFamily="18" charset="0"/>
              </a:rPr>
            </a:br>
            <a:r>
              <a:rPr lang="tr-TR" sz="3600" i="1" dirty="0" smtClean="0">
                <a:latin typeface="Book Antiqua" pitchFamily="18" charset="0"/>
              </a:rPr>
              <a:t>Suç ve Sapkınlık</a:t>
            </a:r>
            <a:endParaRPr lang="tr-TR" i="1" dirty="0">
              <a:latin typeface="Book Antiqua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63168" y="3685031"/>
            <a:ext cx="10363200" cy="2396279"/>
          </a:xfrm>
        </p:spPr>
        <p:txBody>
          <a:bodyPr>
            <a:normAutofit/>
          </a:bodyPr>
          <a:lstStyle/>
          <a:p>
            <a:endParaRPr lang="tr-TR" dirty="0"/>
          </a:p>
          <a:p>
            <a:r>
              <a:rPr lang="tr-TR" b="1" dirty="0">
                <a:latin typeface="Book Antiqua" pitchFamily="18" charset="0"/>
              </a:rPr>
              <a:t>Prof. Dr. Erol Demir</a:t>
            </a:r>
          </a:p>
          <a:p>
            <a:r>
              <a:rPr lang="tr-TR" b="1" dirty="0">
                <a:latin typeface="Book Antiqua" pitchFamily="18" charset="0"/>
              </a:rPr>
              <a:t>Ankara Üniversitesi</a:t>
            </a:r>
          </a:p>
          <a:p>
            <a:r>
              <a:rPr lang="tr-TR" b="1" dirty="0">
                <a:latin typeface="Book Antiqua" pitchFamily="18" charset="0"/>
              </a:rPr>
              <a:t>Sosyoloji Bölümü</a:t>
            </a:r>
          </a:p>
          <a:p>
            <a:r>
              <a:rPr lang="tr-TR" b="1" dirty="0" err="1">
                <a:latin typeface="Book Antiqua" pitchFamily="18" charset="0"/>
              </a:rPr>
              <a:t>erol</a:t>
            </a:r>
            <a:r>
              <a:rPr lang="tr-TR" b="1" dirty="0">
                <a:latin typeface="Book Antiqua" pitchFamily="18" charset="0"/>
              </a:rPr>
              <a:t>.demir@</a:t>
            </a:r>
            <a:r>
              <a:rPr lang="tr-TR" b="1" dirty="0" err="1">
                <a:latin typeface="Book Antiqua" pitchFamily="18" charset="0"/>
              </a:rPr>
              <a:t>humanity</a:t>
            </a:r>
            <a:r>
              <a:rPr lang="tr-TR" b="1" dirty="0">
                <a:latin typeface="Book Antiqua" pitchFamily="18" charset="0"/>
              </a:rPr>
              <a:t>.</a:t>
            </a:r>
            <a:r>
              <a:rPr lang="tr-TR" b="1" dirty="0" err="1">
                <a:latin typeface="Book Antiqua" pitchFamily="18" charset="0"/>
              </a:rPr>
              <a:t>ankara</a:t>
            </a:r>
            <a:r>
              <a:rPr lang="tr-TR" b="1" dirty="0">
                <a:latin typeface="Book Antiqua" pitchFamily="18" charset="0"/>
              </a:rPr>
              <a:t>.edu.tr</a:t>
            </a:r>
          </a:p>
          <a:p>
            <a:endParaRPr lang="tr-TR" sz="2400" dirty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2099" y="-32656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 smtClean="0">
                <a:latin typeface="Book Antiqua" pitchFamily="18" charset="0"/>
              </a:rPr>
              <a:t>Suç ve Sapkınlık </a:t>
            </a:r>
            <a:r>
              <a:rPr lang="tr-TR" b="1" dirty="0" smtClean="0">
                <a:latin typeface="Book Antiqua" panose="02040602050305030304" pitchFamily="18" charset="0"/>
              </a:rPr>
              <a:t>– Türkiye’de Suç ve Suçluluk </a:t>
            </a:r>
            <a:endParaRPr lang="tr-TR" b="1" dirty="0">
              <a:latin typeface="Book Antiqua" panose="02040602050305030304" pitchFamily="18" charset="0"/>
            </a:endParaRPr>
          </a:p>
        </p:txBody>
      </p:sp>
      <p:pic>
        <p:nvPicPr>
          <p:cNvPr id="6" name="5 İçerik Yer Tutucusu" descr="suç ist.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97445" y="991518"/>
            <a:ext cx="8042313" cy="5866481"/>
          </a:xfrm>
        </p:spPr>
      </p:pic>
      <p:sp>
        <p:nvSpPr>
          <p:cNvPr id="7" name="6 Metin kutusu"/>
          <p:cNvSpPr txBox="1"/>
          <p:nvPr/>
        </p:nvSpPr>
        <p:spPr>
          <a:xfrm>
            <a:off x="9771961" y="6499952"/>
            <a:ext cx="9621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(TÜİK)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575598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76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 smtClean="0">
                <a:latin typeface="Book Antiqua" pitchFamily="18" charset="0"/>
              </a:rPr>
              <a:t>Suç ve Sapkınlık </a:t>
            </a:r>
            <a:r>
              <a:rPr lang="tr-TR" b="1" dirty="0" smtClean="0">
                <a:latin typeface="Book Antiqua" panose="02040602050305030304" pitchFamily="18" charset="0"/>
              </a:rPr>
              <a:t>– </a:t>
            </a:r>
            <a:r>
              <a:rPr lang="tr-TR" b="1" dirty="0">
                <a:latin typeface="Book Antiqua" panose="02040602050305030304" pitchFamily="18" charset="0"/>
              </a:rPr>
              <a:t>Ders İçeriği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19" y="2103755"/>
            <a:ext cx="9437050" cy="3823319"/>
          </a:xfrm>
        </p:spPr>
        <p:txBody>
          <a:bodyPr>
            <a:normAutofit fontScale="85000" lnSpcReduction="20000"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Sorunun ortaya konuşu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>
                <a:latin typeface="Book Antiqua" panose="02040602050305030304" pitchFamily="18" charset="0"/>
              </a:rPr>
              <a:t>Soruna ilişkin </a:t>
            </a:r>
            <a:r>
              <a:rPr lang="tr-TR" sz="2800" dirty="0" smtClean="0">
                <a:latin typeface="Book Antiqua" panose="02040602050305030304" pitchFamily="18" charset="0"/>
              </a:rPr>
              <a:t>yaklaşımlar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tr-TR" sz="2600" dirty="0" err="1" smtClean="0">
                <a:latin typeface="Book Antiqua" panose="02040602050305030304" pitchFamily="18" charset="0"/>
              </a:rPr>
              <a:t>Fonksiyonalist</a:t>
            </a:r>
            <a:endParaRPr lang="tr-TR" sz="2600" dirty="0">
              <a:latin typeface="Book Antiqua" panose="02040602050305030304" pitchFamily="18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tr-TR" sz="2600" dirty="0" smtClean="0">
                <a:latin typeface="Book Antiqua" panose="02040602050305030304" pitchFamily="18" charset="0"/>
              </a:rPr>
              <a:t>Çatışmacı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tr-TR" sz="2600" dirty="0" smtClean="0">
                <a:latin typeface="Book Antiqua" panose="02040602050305030304" pitchFamily="18" charset="0"/>
              </a:rPr>
              <a:t>Feminist</a:t>
            </a:r>
            <a:endParaRPr lang="tr-TR" sz="2600" dirty="0">
              <a:latin typeface="Book Antiqua" panose="02040602050305030304" pitchFamily="18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tr-TR" sz="2600" dirty="0" err="1">
                <a:latin typeface="Book Antiqua" panose="02040602050305030304" pitchFamily="18" charset="0"/>
              </a:rPr>
              <a:t>Etkileşimci</a:t>
            </a:r>
            <a:endParaRPr lang="tr-TR" sz="2600" dirty="0">
              <a:latin typeface="Book Antiqua" panose="0204060205030503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tr-TR" sz="2800" dirty="0" smtClean="0">
                <a:latin typeface="Book Antiqua" panose="02040602050305030304" pitchFamily="18" charset="0"/>
              </a:rPr>
              <a:t>Suç Türleri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tr-TR" sz="2600" dirty="0" smtClean="0">
                <a:latin typeface="Book Antiqua" panose="02040602050305030304" pitchFamily="18" charset="0"/>
              </a:rPr>
              <a:t>Şiddet suçu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tr-TR" sz="2600" dirty="0" smtClean="0">
                <a:latin typeface="Book Antiqua" panose="02040602050305030304" pitchFamily="18" charset="0"/>
              </a:rPr>
              <a:t>Mülkiyet suçu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tr-TR" sz="2600" dirty="0" smtClean="0">
                <a:latin typeface="Book Antiqua" panose="02040602050305030304" pitchFamily="18" charset="0"/>
              </a:rPr>
              <a:t>Çocuk suçluluğu</a:t>
            </a:r>
          </a:p>
          <a:p>
            <a:pPr lvl="1">
              <a:buClr>
                <a:srgbClr val="D34817"/>
              </a:buClr>
              <a:buFont typeface="Wingdings" panose="05000000000000000000" pitchFamily="2" charset="2"/>
              <a:buChar char="§"/>
            </a:pPr>
            <a:r>
              <a:rPr lang="tr-TR" sz="2800" dirty="0" smtClean="0">
                <a:solidFill>
                  <a:prstClr val="black"/>
                </a:solidFill>
                <a:latin typeface="Book Antiqua" panose="02040602050305030304" pitchFamily="18" charset="0"/>
              </a:rPr>
              <a:t>Türkiye’de Suç ve Suçluluk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tr-TR" sz="2600" dirty="0" smtClean="0">
              <a:latin typeface="Book Antiqua" panose="02040602050305030304" pitchFamily="18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endParaRPr lang="tr-TR" sz="2600" dirty="0" smtClean="0">
              <a:latin typeface="Book Antiqua" panose="02040602050305030304" pitchFamily="18" charset="0"/>
            </a:endParaRPr>
          </a:p>
          <a:p>
            <a:pPr lvl="1">
              <a:buNone/>
            </a:pP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5598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76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 smtClean="0">
                <a:latin typeface="Book Antiqua" pitchFamily="18" charset="0"/>
              </a:rPr>
              <a:t>Suç ve Sapkınlık </a:t>
            </a:r>
            <a:r>
              <a:rPr lang="tr-TR" b="1" dirty="0" smtClean="0">
                <a:latin typeface="Book Antiqua" panose="02040602050305030304" pitchFamily="18" charset="0"/>
              </a:rPr>
              <a:t>– Sorunun Ortaya Konuşu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19" y="2103756"/>
            <a:ext cx="9172136" cy="3460652"/>
          </a:xfrm>
        </p:spPr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tr-TR" sz="2800" dirty="0" smtClean="0">
                <a:latin typeface="Book Antiqua" panose="02040602050305030304" pitchFamily="18" charset="0"/>
              </a:rPr>
              <a:t>Biyolojik ve psikolojik yaklaşımlar suçluların bireysel ve içsel özelliklerine odaklanırken; sosyolojik kuramlar bu farklılıkların sebeplerine odaklanmakta ve daha geniş sosyal kuvvetlerin suç ve suçluluğu nasıl </a:t>
            </a:r>
            <a:r>
              <a:rPr lang="tr-TR" sz="2800" smtClean="0">
                <a:latin typeface="Book Antiqua" panose="02040602050305030304" pitchFamily="18" charset="0"/>
              </a:rPr>
              <a:t>etkilediğini incelemektedir.</a:t>
            </a:r>
            <a:endParaRPr lang="tr-TR" sz="28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5598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76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 smtClean="0">
                <a:latin typeface="Book Antiqua" pitchFamily="18" charset="0"/>
              </a:rPr>
              <a:t>Suç ve Sapkınlık </a:t>
            </a:r>
            <a:r>
              <a:rPr lang="tr-TR" b="1" dirty="0" smtClean="0">
                <a:latin typeface="Book Antiqua" panose="02040602050305030304" pitchFamily="18" charset="0"/>
              </a:rPr>
              <a:t>– </a:t>
            </a:r>
            <a:r>
              <a:rPr lang="tr-TR" b="1" dirty="0" err="1" smtClean="0">
                <a:latin typeface="Book Antiqua" panose="02040602050305030304" pitchFamily="18" charset="0"/>
              </a:rPr>
              <a:t>Fonksiyonalist</a:t>
            </a:r>
            <a:r>
              <a:rPr lang="tr-TR" b="1" dirty="0" smtClean="0">
                <a:latin typeface="Book Antiqua" panose="02040602050305030304" pitchFamily="18" charset="0"/>
              </a:rPr>
              <a:t> Yaklaşım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19" y="2103756"/>
            <a:ext cx="9172136" cy="3460652"/>
          </a:xfrm>
        </p:spPr>
        <p:txBody>
          <a:bodyPr>
            <a:normAutofit fontScale="92500" lnSpcReduction="10000"/>
          </a:bodyPr>
          <a:lstStyle/>
          <a:p>
            <a:pPr lvl="1">
              <a:buFont typeface="Wingdings" pitchFamily="2" charset="2"/>
              <a:buChar char="§"/>
            </a:pPr>
            <a:r>
              <a:rPr lang="tr-TR" sz="2800" dirty="0" err="1" smtClean="0">
                <a:latin typeface="Book Antiqua" panose="02040602050305030304" pitchFamily="18" charset="0"/>
              </a:rPr>
              <a:t>Fonksiyonalistler</a:t>
            </a:r>
            <a:r>
              <a:rPr lang="tr-TR" sz="2800" dirty="0" smtClean="0">
                <a:latin typeface="Book Antiqua" panose="02040602050305030304" pitchFamily="18" charset="0"/>
              </a:rPr>
              <a:t>, suçlu davranışının sebebi olarak iki açıklama önermektedir;</a:t>
            </a:r>
          </a:p>
          <a:p>
            <a:pPr lvl="2">
              <a:buFont typeface="Wingdings" pitchFamily="2" charset="2"/>
              <a:buChar char="§"/>
            </a:pPr>
            <a:r>
              <a:rPr lang="tr-TR" sz="2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Merton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: </a:t>
            </a:r>
            <a:r>
              <a:rPr lang="tr-TR" sz="2600" dirty="0" smtClean="0">
                <a:latin typeface="Book Antiqua" panose="02040602050305030304" pitchFamily="18" charset="0"/>
              </a:rPr>
              <a:t>Toplumda herkesin hedeflerine ulaşma konusunda eşit koşul ve kaynaklara sahip olmaması, ve bu yüzden </a:t>
            </a:r>
            <a:r>
              <a:rPr lang="tr-TR" sz="2600" u="sng" dirty="0" err="1" smtClean="0">
                <a:latin typeface="Book Antiqua" panose="02040602050305030304" pitchFamily="18" charset="0"/>
              </a:rPr>
              <a:t>anomi</a:t>
            </a:r>
            <a:r>
              <a:rPr lang="tr-TR" sz="2600" dirty="0" smtClean="0">
                <a:latin typeface="Book Antiqua" panose="02040602050305030304" pitchFamily="18" charset="0"/>
              </a:rPr>
              <a:t> </a:t>
            </a:r>
            <a:r>
              <a:rPr lang="tr-TR" sz="2600" dirty="0" err="1" smtClean="0">
                <a:latin typeface="Book Antiqua" panose="02040602050305030304" pitchFamily="18" charset="0"/>
              </a:rPr>
              <a:t>deneyimlemesi</a:t>
            </a:r>
            <a:r>
              <a:rPr lang="tr-TR" sz="2600" dirty="0" smtClean="0">
                <a:latin typeface="Book Antiqua" panose="02040602050305030304" pitchFamily="18" charset="0"/>
              </a:rPr>
              <a:t>.</a:t>
            </a:r>
          </a:p>
          <a:p>
            <a:pPr lvl="2">
              <a:buFont typeface="Wingdings" pitchFamily="2" charset="2"/>
              <a:buChar char="§"/>
            </a:pPr>
            <a:r>
              <a:rPr lang="tr-TR" sz="2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Hirschi</a:t>
            </a: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: </a:t>
            </a:r>
            <a:r>
              <a:rPr lang="tr-TR" sz="2600" dirty="0" smtClean="0">
                <a:latin typeface="Book Antiqua" panose="02040602050305030304" pitchFamily="18" charset="0"/>
              </a:rPr>
              <a:t>Toplum, bireyin davranışlarını </a:t>
            </a:r>
            <a:r>
              <a:rPr lang="tr-TR" sz="2600" u="sng" dirty="0" smtClean="0">
                <a:latin typeface="Book Antiqua" panose="02040602050305030304" pitchFamily="18" charset="0"/>
              </a:rPr>
              <a:t>bağ</a:t>
            </a:r>
            <a:r>
              <a:rPr lang="tr-TR" sz="2600" dirty="0" smtClean="0">
                <a:latin typeface="Book Antiqua" panose="02040602050305030304" pitchFamily="18" charset="0"/>
              </a:rPr>
              <a:t>lılık, adanmışlık sürekli meşguliyet, inançlar üzerinden kontrol etmektedir. Bu bağlar azaldığında suç görülmektedir. Dolayısıyla bu bağlar güçlü tutulmalıdır.</a:t>
            </a:r>
            <a:endParaRPr lang="tr-TR" sz="26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5598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76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 smtClean="0">
                <a:latin typeface="Book Antiqua" pitchFamily="18" charset="0"/>
              </a:rPr>
              <a:t>Suç ve Sapkınlık </a:t>
            </a:r>
            <a:r>
              <a:rPr lang="tr-TR" b="1" dirty="0" smtClean="0">
                <a:latin typeface="Book Antiqua" panose="02040602050305030304" pitchFamily="18" charset="0"/>
              </a:rPr>
              <a:t>– Çatışmacı Yaklaşım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19" y="2103756"/>
            <a:ext cx="9172136" cy="3460652"/>
          </a:xfrm>
        </p:spPr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tr-TR" sz="2600" dirty="0" smtClean="0">
                <a:latin typeface="Book Antiqua" panose="02040602050305030304" pitchFamily="18" charset="0"/>
              </a:rPr>
              <a:t>Çatışmacı yaklaşıma göre bir davranış kendiliğinden suç içermez; toplum onu bu şekilde tanımlar. Dolayısıyla suç biyolojik, psikolojik veya davranışsal bir olgu değildir; bireyin hukuki yaptırımlar tarafından  algılanma ve muamele görme biçimidir.</a:t>
            </a:r>
          </a:p>
          <a:p>
            <a:pPr lvl="1">
              <a:buFont typeface="Wingdings" pitchFamily="2" charset="2"/>
              <a:buChar char="§"/>
            </a:pPr>
            <a:r>
              <a:rPr lang="tr-TR" sz="2600" dirty="0" smtClean="0">
                <a:latin typeface="Book Antiqua" panose="02040602050305030304" pitchFamily="18" charset="0"/>
              </a:rPr>
              <a:t>Bu yaklaşıma göre ceza hukuku belirli grupların menfaat ve güçlerini korumak için vardır: </a:t>
            </a:r>
            <a:r>
              <a:rPr lang="tr-TR" sz="2600" dirty="0">
                <a:latin typeface="Book Antiqua" panose="02040602050305030304" pitchFamily="18" charset="0"/>
              </a:rPr>
              <a:t>C</a:t>
            </a:r>
            <a:r>
              <a:rPr lang="tr-TR" sz="2600" dirty="0" smtClean="0">
                <a:latin typeface="Book Antiqua" panose="02040602050305030304" pitchFamily="18" charset="0"/>
              </a:rPr>
              <a:t>eza adaleti sisteminin kendisi kasten eşitsizdir. </a:t>
            </a:r>
            <a:endParaRPr lang="tr-TR" sz="26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5598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76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 smtClean="0">
                <a:latin typeface="Book Antiqua" pitchFamily="18" charset="0"/>
              </a:rPr>
              <a:t>Suç ve Sapkınlık </a:t>
            </a:r>
            <a:r>
              <a:rPr lang="tr-TR" b="1" dirty="0" smtClean="0">
                <a:latin typeface="Book Antiqua" panose="02040602050305030304" pitchFamily="18" charset="0"/>
              </a:rPr>
              <a:t>– Feminist Yaklaşım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19" y="2103756"/>
            <a:ext cx="9172136" cy="3460652"/>
          </a:xfrm>
        </p:spPr>
        <p:txBody>
          <a:bodyPr>
            <a:normAutofit lnSpcReduction="10000"/>
          </a:bodyPr>
          <a:lstStyle/>
          <a:p>
            <a:pPr lvl="1">
              <a:buFont typeface="Wingdings" pitchFamily="2" charset="2"/>
              <a:buChar char="§"/>
            </a:pPr>
            <a:r>
              <a:rPr lang="tr-TR" sz="2600" dirty="0" smtClean="0">
                <a:latin typeface="Book Antiqua" panose="02040602050305030304" pitchFamily="18" charset="0"/>
              </a:rPr>
              <a:t>Toplumsal cinsiyet eşitsizliği kuramları, ataerkil güç ilişkilerinin suçlulukta var olan toplumsal cinsiyet farklılıklarını şekillendirdiğini ifade etmektedir. </a:t>
            </a:r>
            <a:r>
              <a:rPr lang="tr-TR" sz="2600" dirty="0" smtClean="0">
                <a:latin typeface="Book Antiqua" panose="02040602050305030304" pitchFamily="18" charset="0"/>
              </a:rPr>
              <a:t>Kadınlar </a:t>
            </a:r>
            <a:r>
              <a:rPr lang="tr-TR" sz="2600" dirty="0" smtClean="0">
                <a:latin typeface="Book Antiqua" panose="02040602050305030304" pitchFamily="18" charset="0"/>
              </a:rPr>
              <a:t>ekonomik marjinalleştirilme, mağduriyet sonucu veya hayatta kalabilmek için suç işlemektedir.</a:t>
            </a:r>
          </a:p>
          <a:p>
            <a:pPr lvl="1">
              <a:buFont typeface="Wingdings" pitchFamily="2" charset="2"/>
              <a:buChar char="§"/>
            </a:pPr>
            <a:r>
              <a:rPr lang="tr-TR" sz="2600" dirty="0" smtClean="0">
                <a:latin typeface="Book Antiqua" panose="02040602050305030304" pitchFamily="18" charset="0"/>
              </a:rPr>
              <a:t>Toplumsal cinsiyet eşitsizliği arttıkça kadın suçluluğunun da arttığı savunulmaktadır.</a:t>
            </a:r>
          </a:p>
          <a:p>
            <a:pPr lvl="1">
              <a:buFont typeface="Wingdings" pitchFamily="2" charset="2"/>
              <a:buChar char="§"/>
            </a:pPr>
            <a:r>
              <a:rPr lang="tr-TR" sz="2600" dirty="0" smtClean="0">
                <a:latin typeface="Book Antiqua" panose="02040602050305030304" pitchFamily="18" charset="0"/>
              </a:rPr>
              <a:t>Ceza yargılama programlarının da eril temellerini eleştirmektedir.</a:t>
            </a:r>
            <a:endParaRPr lang="tr-TR" sz="26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5598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76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 smtClean="0">
                <a:latin typeface="Book Antiqua" pitchFamily="18" charset="0"/>
              </a:rPr>
              <a:t>Suç ve Sapkınlık </a:t>
            </a:r>
            <a:r>
              <a:rPr lang="tr-TR" b="1" dirty="0" smtClean="0">
                <a:latin typeface="Book Antiqua" panose="02040602050305030304" pitchFamily="18" charset="0"/>
              </a:rPr>
              <a:t>– Etkileşimci Yaklaşım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19" y="2103756"/>
            <a:ext cx="9172136" cy="3460652"/>
          </a:xfrm>
        </p:spPr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tr-TR" sz="2600" dirty="0" smtClean="0">
                <a:latin typeface="Book Antiqua" panose="02040602050305030304" pitchFamily="18" charset="0"/>
              </a:rPr>
              <a:t>Belirli bireylerin ve davranışların suçlu olarak tanımlanma süreçlerine odaklanmaktadır.</a:t>
            </a:r>
          </a:p>
          <a:p>
            <a:pPr lvl="1">
              <a:buFont typeface="Wingdings" pitchFamily="2" charset="2"/>
              <a:buChar char="§"/>
            </a:pPr>
            <a:r>
              <a:rPr lang="tr-TR" sz="2600" dirty="0" smtClean="0">
                <a:latin typeface="Book Antiqua" panose="02040602050305030304" pitchFamily="18" charset="0"/>
              </a:rPr>
              <a:t>“Yaftalama Teorisi”: Sapkınlık ve suçluluk belirli davranış biçimlerinde bulunan bir özellik değildir; bu özellik bu davranışı doğrudan veya dolaylı olarak gözlemleyen seyirciler tarafından atfedilmektedir.</a:t>
            </a:r>
          </a:p>
          <a:p>
            <a:pPr lvl="1">
              <a:buFont typeface="Wingdings" pitchFamily="2" charset="2"/>
              <a:buChar char="§"/>
            </a:pPr>
            <a:endParaRPr lang="tr-TR" sz="26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5598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76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 smtClean="0">
                <a:latin typeface="Book Antiqua" pitchFamily="18" charset="0"/>
              </a:rPr>
              <a:t>Suç ve Sapkınlık </a:t>
            </a:r>
            <a:r>
              <a:rPr lang="tr-TR" b="1" dirty="0" smtClean="0">
                <a:latin typeface="Book Antiqua" panose="02040602050305030304" pitchFamily="18" charset="0"/>
              </a:rPr>
              <a:t>– Suç Türleri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19" y="2103756"/>
            <a:ext cx="9172136" cy="3460652"/>
          </a:xfrm>
        </p:spPr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Şiddet Suçu</a:t>
            </a:r>
            <a:r>
              <a:rPr lang="tr-TR" sz="2600" dirty="0" smtClean="0">
                <a:latin typeface="Book Antiqua" panose="02040602050305030304" pitchFamily="18" charset="0"/>
              </a:rPr>
              <a:t>: başkalarına karşı kuvvet veya kuvvet tehdidi içeren davranışlar. Ör. ağır saldırı, cinayet, tecavüz, hırsızlık.</a:t>
            </a:r>
          </a:p>
          <a:p>
            <a:pPr lvl="1">
              <a:buFont typeface="Wingdings" pitchFamily="2" charset="2"/>
              <a:buChar char="§"/>
            </a:pP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Mülkiyet Suçu</a:t>
            </a:r>
            <a:r>
              <a:rPr lang="tr-TR" sz="2600" dirty="0" smtClean="0">
                <a:latin typeface="Book Antiqua" panose="02040602050305030304" pitchFamily="18" charset="0"/>
              </a:rPr>
              <a:t>: başkalarına karşı kuvvet veya kuvvet tehdidi içermeden para veya mal mülk alma davranışı. </a:t>
            </a:r>
            <a:r>
              <a:rPr lang="tr-TR" sz="2600" smtClean="0">
                <a:latin typeface="Book Antiqua" panose="02040602050305030304" pitchFamily="18" charset="0"/>
              </a:rPr>
              <a:t>Ör. </a:t>
            </a:r>
            <a:r>
              <a:rPr lang="tr-TR" sz="2600" dirty="0" smtClean="0">
                <a:latin typeface="Book Antiqua" panose="02040602050305030304" pitchFamily="18" charset="0"/>
              </a:rPr>
              <a:t>hırsızlık, motorlu araç hırsızlığı, yangın çıkarma.</a:t>
            </a:r>
            <a:endParaRPr lang="tr-TR" sz="26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5598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xmlns="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7766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i="1" dirty="0" smtClean="0">
                <a:latin typeface="Book Antiqua" pitchFamily="18" charset="0"/>
              </a:rPr>
              <a:t>Suç ve Sapkınlık </a:t>
            </a:r>
            <a:r>
              <a:rPr lang="tr-TR" b="1" dirty="0" smtClean="0">
                <a:latin typeface="Book Antiqua" panose="02040602050305030304" pitchFamily="18" charset="0"/>
              </a:rPr>
              <a:t>– Suç Türleri</a:t>
            </a:r>
            <a:endParaRPr lang="tr-TR" b="1" dirty="0">
              <a:latin typeface="Book Antiqua" panose="02040602050305030304" pitchFamily="18" charset="0"/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xmlns="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19" y="2103756"/>
            <a:ext cx="9172136" cy="3460652"/>
          </a:xfrm>
        </p:spPr>
        <p:txBody>
          <a:bodyPr>
            <a:normAutofit/>
          </a:bodyPr>
          <a:lstStyle/>
          <a:p>
            <a:pPr lvl="1">
              <a:buFont typeface="Wingdings" pitchFamily="2" charset="2"/>
              <a:buChar char="§"/>
            </a:pPr>
            <a:r>
              <a:rPr lang="tr-TR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Çocuk Suçluluğu: </a:t>
            </a:r>
            <a:r>
              <a:rPr lang="tr-TR" sz="2600" dirty="0" smtClean="0">
                <a:latin typeface="Book Antiqua" panose="02040602050305030304" pitchFamily="18" charset="0"/>
              </a:rPr>
              <a:t>17 yaşa kadar olan çocuklara yönelik kanunları çiğneme davranışı. Belirli durumlarda çocuklar yetişkin olarak da yargılanabilmektedir.</a:t>
            </a:r>
          </a:p>
          <a:p>
            <a:pPr lvl="1">
              <a:buNone/>
            </a:pPr>
            <a:r>
              <a:rPr lang="tr-TR" sz="2600" dirty="0" smtClean="0">
                <a:latin typeface="Book Antiqua" panose="02040602050305030304" pitchFamily="18" charset="0"/>
              </a:rPr>
              <a:t>		En yaygın çocuk suçluluk örnekleri hırsızlık, motorlu taşıt hırsızlığı olabilmektedir. </a:t>
            </a:r>
            <a:endParaRPr lang="tr-TR" sz="26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755987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619</TotalTime>
  <Words>399</Words>
  <Application>Microsoft Office PowerPoint</Application>
  <PresentationFormat>Özel</PresentationFormat>
  <Paragraphs>43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Görünüş</vt:lpstr>
      <vt:lpstr>TOPLUMSAL SORUNLAR Suç ve Sapkınlık</vt:lpstr>
      <vt:lpstr>Suç ve Sapkınlık – Ders İçeriği</vt:lpstr>
      <vt:lpstr>Suç ve Sapkınlık – Sorunun Ortaya Konuşu</vt:lpstr>
      <vt:lpstr>Suç ve Sapkınlık – Fonksiyonalist Yaklaşım</vt:lpstr>
      <vt:lpstr>Suç ve Sapkınlık – Çatışmacı Yaklaşım</vt:lpstr>
      <vt:lpstr>Suç ve Sapkınlık – Feminist Yaklaşım</vt:lpstr>
      <vt:lpstr>Suç ve Sapkınlık – Etkileşimci Yaklaşım</vt:lpstr>
      <vt:lpstr>Suç ve Sapkınlık – Suç Türleri</vt:lpstr>
      <vt:lpstr>Suç ve Sapkınlık – Suç Türleri</vt:lpstr>
      <vt:lpstr>Suç ve Sapkınlık – Türkiye’de Suç ve Suçluluk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Kentleşme</dc:title>
  <dc:creator>bilgiseyerim</dc:creator>
  <cp:lastModifiedBy>FİZYNH</cp:lastModifiedBy>
  <cp:revision>367</cp:revision>
  <dcterms:created xsi:type="dcterms:W3CDTF">2018-03-24T09:54:46Z</dcterms:created>
  <dcterms:modified xsi:type="dcterms:W3CDTF">2020-02-12T08:32:01Z</dcterms:modified>
</cp:coreProperties>
</file>