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sldIdLst>
    <p:sldId id="256" r:id="rId4"/>
    <p:sldId id="285" r:id="rId5"/>
    <p:sldId id="371" r:id="rId6"/>
    <p:sldId id="372" r:id="rId7"/>
    <p:sldId id="373" r:id="rId8"/>
    <p:sldId id="381" r:id="rId9"/>
    <p:sldId id="278" r:id="rId10"/>
    <p:sldId id="277" r:id="rId11"/>
    <p:sldId id="259" r:id="rId12"/>
    <p:sldId id="267" r:id="rId13"/>
    <p:sldId id="266" r:id="rId14"/>
    <p:sldId id="265" r:id="rId15"/>
    <p:sldId id="261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3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C751DEF-D3FA-454E-BC0C-A27EE9B6E5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5B39091-2E31-4E80-BE09-C8028CC834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DBCFE0F-AB30-4DA2-AFBF-A0A9D434E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958AC-6575-47E9-8531-517C34B6D086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3548377-1699-4C98-A68B-A1E1DD69B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2890C3D-4C4A-47D2-8D73-4F4C5B4BF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C194C-3CC0-418A-8367-603316C367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3769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64DEE66-A53F-4BC8-932E-72072FD11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BBD540D-F955-4761-94C4-0ECBA7F904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544D723-449A-4A94-A7B1-556EF7137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958AC-6575-47E9-8531-517C34B6D086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A029B6C-FE75-4350-AF58-8806D9F36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1CB3A5-1B71-463D-8F09-3D69CAC2A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C194C-3CC0-418A-8367-603316C367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061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719A36F-91A3-4330-9954-3E42DF550B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5E0E398-9CBA-438D-9568-49795E5B32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661D56F-82C9-4068-928A-2967B2D7A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958AC-6575-47E9-8531-517C34B6D086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12FF8D4-9A91-429D-94B9-0457470D6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D6BE28E-3EDB-430F-BDA5-825F0D26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C194C-3CC0-418A-8367-603316C367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75186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3C2B-5C3D-4210-AE59-6CC6B431C6D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37D-CA67-4414-97FE-29FD6356DF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63044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3C2B-5C3D-4210-AE59-6CC6B431C6D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37D-CA67-4414-97FE-29FD6356DF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901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3C2B-5C3D-4210-AE59-6CC6B431C6D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37D-CA67-4414-97FE-29FD6356DF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03264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3C2B-5C3D-4210-AE59-6CC6B431C6D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37D-CA67-4414-97FE-29FD6356DF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2236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3C2B-5C3D-4210-AE59-6CC6B431C6D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37D-CA67-4414-97FE-29FD6356DF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09797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3C2B-5C3D-4210-AE59-6CC6B431C6D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37D-CA67-4414-97FE-29FD6356DF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87424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3C2B-5C3D-4210-AE59-6CC6B431C6D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37D-CA67-4414-97FE-29FD6356DF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49184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3C2B-5C3D-4210-AE59-6CC6B431C6D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37D-CA67-4414-97FE-29FD6356DF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5148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76A2398-12F2-4CC0-BCF0-500908CBC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0C15DA-79E9-4DC9-8A9B-C04DE963EC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6E4C073-18EA-41AF-BB00-CA0DF171A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958AC-6575-47E9-8531-517C34B6D086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DD66CFF-8DB3-4244-8B45-BCF61414F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E3A02EC-A136-4EAB-9040-632E99FB0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C194C-3CC0-418A-8367-603316C367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65869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3C2B-5C3D-4210-AE59-6CC6B431C6D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37D-CA67-4414-97FE-29FD6356DF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37548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3C2B-5C3D-4210-AE59-6CC6B431C6D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37D-CA67-4414-97FE-29FD6356DF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34428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3C2B-5C3D-4210-AE59-6CC6B431C6D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D37D-CA67-4414-97FE-29FD6356DF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83920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7813"/>
            <a:ext cx="10972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39">
            <a:extLst>
              <a:ext uri="{FF2B5EF4-FFF2-40B4-BE49-F238E27FC236}">
                <a16:creationId xmlns:a16="http://schemas.microsoft.com/office/drawing/2014/main" id="{9AFF3A50-BAD8-4670-A150-C87A68500E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0AAAA-E022-4E69-9E52-58380E35E0B7}" type="datetime1">
              <a:rPr lang="tr-TR"/>
              <a:pPr>
                <a:defRPr/>
              </a:pPr>
              <a:t>10.07.2025</a:t>
            </a:fld>
            <a:endParaRPr lang="tr-TR"/>
          </a:p>
        </p:txBody>
      </p:sp>
      <p:sp>
        <p:nvSpPr>
          <p:cNvPr id="6" name="Rectangle 40">
            <a:extLst>
              <a:ext uri="{FF2B5EF4-FFF2-40B4-BE49-F238E27FC236}">
                <a16:creationId xmlns:a16="http://schemas.microsoft.com/office/drawing/2014/main" id="{2F1C54A7-0ACD-422F-A597-33FC9FF90C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7" name="Rectangle 41">
            <a:extLst>
              <a:ext uri="{FF2B5EF4-FFF2-40B4-BE49-F238E27FC236}">
                <a16:creationId xmlns:a16="http://schemas.microsoft.com/office/drawing/2014/main" id="{B2A525DC-A8C6-45D7-AF1A-A10CC6FDE0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8FF5EE-F145-4F46-A485-F9F598BF0FFC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833805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DD02A6D-24DB-498C-A48D-B288FD362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FA2E0-BB9C-4269-BCD1-7FA47E3C2FB6}" type="datetime1">
              <a:rPr lang="tr-TR"/>
              <a:pPr>
                <a:defRPr/>
              </a:pPr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E88EDE9-FFDC-46F4-B2C1-4A48A5D11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AE70287-A894-42DA-8BE3-8D30CE203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2524B-F468-4756-987D-ABAE2F03F94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681865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D9817C3-75EB-497A-9BB2-2E9A71B71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1FDFB-5390-4F5B-AC3E-CC80BC3E4BD7}" type="datetime1">
              <a:rPr lang="tr-TR"/>
              <a:pPr>
                <a:defRPr/>
              </a:pPr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0AFEEF6-1D4D-44E5-981D-43FF93634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C6B55FB-1340-415E-ADCA-31798E68E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E65AA-F743-4D49-B9C3-AF5D9DD9F1E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899141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954DDD6-9C05-4D88-A0AB-597E45B5F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8B4CB-5141-412F-893D-4AF6869DFA3D}" type="datetime1">
              <a:rPr lang="tr-TR"/>
              <a:pPr>
                <a:defRPr/>
              </a:pPr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7E42953-1AFD-4FB6-A0DE-B89D23CE8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33F2594-71E3-4422-932B-805570942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9083E-656C-4B97-956B-8E07DD2BDCA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52997218"/>
      </p:ext>
    </p:extLst>
  </p:cSld>
  <p:clrMapOvr>
    <a:masterClrMapping/>
  </p:clrMapOvr>
  <p:hf hdr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4F2FD82F-470E-4A8E-BAA9-446A1D25F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6AD12-408D-4321-9702-80BAC6E99DE3}" type="datetime1">
              <a:rPr lang="tr-TR"/>
              <a:pPr>
                <a:defRPr/>
              </a:pPr>
              <a:t>10.07.2025</a:t>
            </a:fld>
            <a:endParaRPr 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DA359A5D-D889-4C13-B3B5-614B7A6A1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212B1162-438D-4AF6-A241-0EAAB436D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870E5-E88A-42D1-85EA-BE9751366B2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559249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3">
            <a:extLst>
              <a:ext uri="{FF2B5EF4-FFF2-40B4-BE49-F238E27FC236}">
                <a16:creationId xmlns:a16="http://schemas.microsoft.com/office/drawing/2014/main" id="{CC3F0F9C-564D-4FC0-B63F-7E8EDB452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5E4F3-7412-42B9-8128-B61F11ED2FCD}" type="datetime1">
              <a:rPr lang="tr-TR"/>
              <a:pPr>
                <a:defRPr/>
              </a:pPr>
              <a:t>10.07.2025</a:t>
            </a:fld>
            <a:endParaRPr lang="tr-TR"/>
          </a:p>
        </p:txBody>
      </p:sp>
      <p:sp>
        <p:nvSpPr>
          <p:cNvPr id="8" name="Alt Bilgi Yer Tutucusu 4">
            <a:extLst>
              <a:ext uri="{FF2B5EF4-FFF2-40B4-BE49-F238E27FC236}">
                <a16:creationId xmlns:a16="http://schemas.microsoft.com/office/drawing/2014/main" id="{8C9E788A-CC25-4B2C-BC6F-B073A055D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9" name="Slayt Numarası Yer Tutucusu 5">
            <a:extLst>
              <a:ext uri="{FF2B5EF4-FFF2-40B4-BE49-F238E27FC236}">
                <a16:creationId xmlns:a16="http://schemas.microsoft.com/office/drawing/2014/main" id="{AD6C2975-1A04-4FA4-B001-55DAF8933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D1437F-4BC2-4F11-8E21-3B3792056F3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006073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3">
            <a:extLst>
              <a:ext uri="{FF2B5EF4-FFF2-40B4-BE49-F238E27FC236}">
                <a16:creationId xmlns:a16="http://schemas.microsoft.com/office/drawing/2014/main" id="{3E701058-92BC-402E-9CE5-1F45334CF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50D93-A9D6-4C4D-BB02-765D02B7AA00}" type="datetime1">
              <a:rPr lang="tr-TR"/>
              <a:pPr>
                <a:defRPr/>
              </a:pPr>
              <a:t>10.07.2025</a:t>
            </a:fld>
            <a:endParaRPr lang="tr-TR"/>
          </a:p>
        </p:txBody>
      </p:sp>
      <p:sp>
        <p:nvSpPr>
          <p:cNvPr id="4" name="Alt Bilgi Yer Tutucusu 4">
            <a:extLst>
              <a:ext uri="{FF2B5EF4-FFF2-40B4-BE49-F238E27FC236}">
                <a16:creationId xmlns:a16="http://schemas.microsoft.com/office/drawing/2014/main" id="{1DF26D93-F6F5-477A-8E21-D3FDBA9C1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5" name="Slayt Numarası Yer Tutucusu 5">
            <a:extLst>
              <a:ext uri="{FF2B5EF4-FFF2-40B4-BE49-F238E27FC236}">
                <a16:creationId xmlns:a16="http://schemas.microsoft.com/office/drawing/2014/main" id="{E9248A62-5AF3-4801-A627-0AD3D3EF5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B2BC2-8A82-4971-8EB9-6F2847873E0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09746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2C05723-7591-4181-BD4F-B3B9C5F38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DBEB12F-C936-4D21-95CA-B1D0A23CE3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771C52E-C725-4544-936D-B3E8A665D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958AC-6575-47E9-8531-517C34B6D086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2175BCA-E6CA-423D-9BE1-8CA528D0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8099860-2AD6-49CE-8B8E-E6754C8A1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C194C-3CC0-418A-8367-603316C367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36322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>
            <a:extLst>
              <a:ext uri="{FF2B5EF4-FFF2-40B4-BE49-F238E27FC236}">
                <a16:creationId xmlns:a16="http://schemas.microsoft.com/office/drawing/2014/main" id="{45270F85-3AE9-41C3-BCA9-754BF1025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8EE43-C955-44A3-916F-99A431280FD2}" type="datetime1">
              <a:rPr lang="tr-TR"/>
              <a:pPr>
                <a:defRPr/>
              </a:pPr>
              <a:t>10.07.2025</a:t>
            </a:fld>
            <a:endParaRPr lang="tr-TR"/>
          </a:p>
        </p:txBody>
      </p:sp>
      <p:sp>
        <p:nvSpPr>
          <p:cNvPr id="3" name="Alt Bilgi Yer Tutucusu 4">
            <a:extLst>
              <a:ext uri="{FF2B5EF4-FFF2-40B4-BE49-F238E27FC236}">
                <a16:creationId xmlns:a16="http://schemas.microsoft.com/office/drawing/2014/main" id="{4B9BFE18-945B-4D52-804A-DA51A366C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4" name="Slayt Numarası Yer Tutucusu 5">
            <a:extLst>
              <a:ext uri="{FF2B5EF4-FFF2-40B4-BE49-F238E27FC236}">
                <a16:creationId xmlns:a16="http://schemas.microsoft.com/office/drawing/2014/main" id="{134B92F6-016C-4219-8A34-FF0E38F2A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69A52-6593-4596-B4FC-1AB4A00E1BF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2246244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FBD69A29-8FF5-440B-A9BB-0AF2425FB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D636E-054A-4361-AF2C-2E2609123F10}" type="datetime1">
              <a:rPr lang="tr-TR"/>
              <a:pPr>
                <a:defRPr/>
              </a:pPr>
              <a:t>10.07.2025</a:t>
            </a:fld>
            <a:endParaRPr 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B6E3BA68-4556-4FEF-BB0D-E31A04673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211EFC4D-26F2-47D3-AA33-9F15F130D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F43FD-58CF-4B59-B98A-C3E9AC65C46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813645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6D9BCAA2-0B01-49A7-8DA1-1CED81C23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91A75-3DB5-4F3F-9027-88CB64C084A3}" type="datetime1">
              <a:rPr lang="tr-TR"/>
              <a:pPr>
                <a:defRPr/>
              </a:pPr>
              <a:t>10.07.2025</a:t>
            </a:fld>
            <a:endParaRPr 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6A0DD10A-E695-41C7-BA98-B9A52C115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7FA022F9-DD5F-453B-8BF8-154924016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BAD0E-57E7-4772-979F-E63939CCF07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0292791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42A6B4-13C7-4E59-84F9-35FEC093A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38FDC-38D1-4BAB-8DDC-8256B3EF46BC}" type="datetime1">
              <a:rPr lang="tr-TR"/>
              <a:pPr>
                <a:defRPr/>
              </a:pPr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9907601-2EC8-4F40-80C2-F304B6A2F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3686F04-EFBA-43B0-871C-1FA02DEB3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6794C-0001-44FD-A4B0-6C3DCE638BD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77234260"/>
      </p:ext>
    </p:extLst>
  </p:cSld>
  <p:clrMapOvr>
    <a:masterClrMapping/>
  </p:clrMapOvr>
  <p:hf hdr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4E2F894-42C5-4F90-8D59-E91DFF7CC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E2FE4-A959-483A-BDAA-E1F99D06D961}" type="datetime1">
              <a:rPr lang="tr-TR"/>
              <a:pPr>
                <a:defRPr/>
              </a:pPr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78A6573-9612-4E01-80BE-08A5CB422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35610AC-51A8-47DD-8D4A-AF6336E9C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7DB11-6802-44DD-8FD6-FA482F9CEF2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262139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7813"/>
            <a:ext cx="10972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Küçük Resim Yer Tutucusu"/>
          <p:cNvSpPr>
            <a:spLocks noGrp="1"/>
          </p:cNvSpPr>
          <p:nvPr>
            <p:ph type="clipArt" sz="half" idx="2"/>
          </p:nvPr>
        </p:nvSpPr>
        <p:spPr>
          <a:xfrm>
            <a:off x="6197600" y="1600201"/>
            <a:ext cx="5384800" cy="4530725"/>
          </a:xfrm>
        </p:spPr>
        <p:txBody>
          <a:bodyPr rtlCol="0">
            <a:normAutofit/>
          </a:bodyPr>
          <a:lstStyle/>
          <a:p>
            <a:pPr lvl="0"/>
            <a:endParaRPr lang="tr-TR" noProof="0"/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1FEA1E6F-BEB3-407D-A893-A5DF8ACEC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B8393-FE01-4A55-8DDA-9A5AE00BF71A}" type="datetime1">
              <a:rPr lang="tr-TR"/>
              <a:pPr>
                <a:defRPr/>
              </a:pPr>
              <a:t>10.07.2025</a:t>
            </a:fld>
            <a:endParaRPr 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855E2CFF-9579-405D-84E5-B232C99A6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26F628E1-0184-44CA-81D7-DBD753D0C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529C3-57AB-47F7-BDB6-F8F4CB34396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126367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7813"/>
            <a:ext cx="10972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EC1C4E75-6D41-4FB8-901A-2D3AB38C3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5673-2492-4C06-97DA-DCDF0D126120}" type="datetime1">
              <a:rPr lang="tr-TR"/>
              <a:pPr>
                <a:defRPr/>
              </a:pPr>
              <a:t>10.07.2025</a:t>
            </a:fld>
            <a:endParaRPr 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5D87A969-CC6E-406F-A285-2C318B621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402D2595-58F2-4AE9-93CE-7F7BBE74C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1BA8D-3620-48F8-8F33-D094E55AC4E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22049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87D17E1-F64C-4C4D-B897-12793A34B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14319E-6F72-4030-9C31-016A8930CB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F0AE450-F135-410F-8C21-F1A445D629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B2CC885-430F-42D7-BCC6-C469DEC21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958AC-6575-47E9-8531-517C34B6D086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A868067-9446-4BD1-97D2-C75FEBAE3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DF0CFC7-61EE-49E0-B439-00C54E20B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C194C-3CC0-418A-8367-603316C367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4840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AF9D8F-0462-4172-AAD8-0BA74DBE5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D82F4E3-A6DD-45E0-B94A-3146CD2C1F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52AB9F5-E99A-4C8C-BF33-A7335DA99F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0BFB6500-6114-4D96-B8D2-975778907A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666E9FE-CDB5-4308-8121-E12EA767F3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B45BA3AC-B54F-4FD0-A18D-557C6111D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958AC-6575-47E9-8531-517C34B6D086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5968596-B844-4DB0-A3C9-0548566B3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4B037C4-C770-4D4D-A0B9-2B11961C4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C194C-3CC0-418A-8367-603316C367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7876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B90065-7D5D-4486-8335-AA66CB1E9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A68AAF7-4647-4582-9900-80874B2FD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958AC-6575-47E9-8531-517C34B6D086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E4382BF1-C2B0-45B8-BEF3-3CDE2AEAD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8A4231-61CD-418D-AA7D-ADA5F1AB2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C194C-3CC0-418A-8367-603316C367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0403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7F4624E-1D9E-473C-8622-CF8AE0016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958AC-6575-47E9-8531-517C34B6D086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529EA30-9B50-453C-9FCF-827424DD0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FAE339A-75B6-443A-B39B-1573FB522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C194C-3CC0-418A-8367-603316C367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8121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185284-FDA4-45D6-9D2D-0BF4B9761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60BA01F-5E56-4965-93D5-D1076D8E9E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D6669A5-DF85-4693-BB6C-E7584C851E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357DCD1-9796-4E5C-899E-058EA7CAE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958AC-6575-47E9-8531-517C34B6D086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18B056A-F1FB-49A9-BB52-9760C0AF1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FAA44EF-AC6D-47F4-81B0-E3DC042CE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C194C-3CC0-418A-8367-603316C367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2620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F20F4-A192-49CB-BC8F-3D78921C0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63DADBE9-5F74-4214-9E97-DB78B9CD0A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60EE760-EF3C-4E7C-A48F-F6E72B6C44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58BDE9C-7F91-4C5F-B4E0-EED95C40F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958AC-6575-47E9-8531-517C34B6D086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86C96ED-2E1B-48CF-A5A5-76AF49DC2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F13CBBA-E8C4-4EDB-BD00-3EB8BCB00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C194C-3CC0-418A-8367-603316C367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0243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748A3C9F-39FF-44BE-A0E0-175A81F9D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14F5A7B-8824-46D1-A7AF-5986C123F9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4FDCB3F-B0A7-4F43-9A3E-6AF909E523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958AC-6575-47E9-8531-517C34B6D086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5AA182B-CB19-4B97-909E-18499DC5FC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1D3084-7B83-4FCF-8FB1-EDA2A54EB5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C194C-3CC0-418A-8367-603316C367B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1038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A3C2B-5C3D-4210-AE59-6CC6B431C6D7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4D37D-CA67-4414-97FE-29FD6356DF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019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aşlık Yer Tutucusu 1">
            <a:extLst>
              <a:ext uri="{FF2B5EF4-FFF2-40B4-BE49-F238E27FC236}">
                <a16:creationId xmlns:a16="http://schemas.microsoft.com/office/drawing/2014/main" id="{FF72ED82-5381-47F9-87CD-AFE9423BF0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stilini düzenlemek için tıklayın</a:t>
            </a:r>
          </a:p>
        </p:txBody>
      </p:sp>
      <p:sp>
        <p:nvSpPr>
          <p:cNvPr id="1027" name="Metin Yer Tutucusu 2">
            <a:extLst>
              <a:ext uri="{FF2B5EF4-FFF2-40B4-BE49-F238E27FC236}">
                <a16:creationId xmlns:a16="http://schemas.microsoft.com/office/drawing/2014/main" id="{859AAB1D-81EC-41D4-A73D-DAD996314E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tıklayın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EA14BB2-7C7B-4177-BEA1-8F8037D3D2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C4F8793-BBCB-4850-9F7B-C238F1266ABE}" type="datetime1">
              <a:rPr lang="tr-TR"/>
              <a:pPr>
                <a:defRPr/>
              </a:pPr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F294DB8-FDFE-4E55-87F9-7E6B51BA4A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tr-TR"/>
              <a:t>Biyokimya AD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65A53CF-98E9-4D01-A34D-26C9AFA213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4D7EE0D-A933-4C42-BA57-6E8EA226E05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11837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hf hdr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703721"/>
            <a:ext cx="9144000" cy="1543719"/>
          </a:xfrm>
        </p:spPr>
        <p:txBody>
          <a:bodyPr/>
          <a:lstStyle/>
          <a:p>
            <a:r>
              <a:rPr lang="tr-TR" dirty="0" err="1"/>
              <a:t>Fizyopatoloji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35017" y="2709672"/>
            <a:ext cx="9144000" cy="912069"/>
          </a:xfrm>
        </p:spPr>
        <p:txBody>
          <a:bodyPr>
            <a:normAutofit/>
          </a:bodyPr>
          <a:lstStyle/>
          <a:p>
            <a:r>
              <a:rPr lang="tr-TR" sz="3600" dirty="0"/>
              <a:t>Böbrek Parametreleri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C148AEAC-9DDC-472F-805A-E566C199A7BA}"/>
              </a:ext>
            </a:extLst>
          </p:cNvPr>
          <p:cNvSpPr txBox="1"/>
          <p:nvPr/>
        </p:nvSpPr>
        <p:spPr>
          <a:xfrm>
            <a:off x="4938503" y="3714641"/>
            <a:ext cx="2314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Doç. Dr. Efe KURTDEDE</a:t>
            </a:r>
          </a:p>
        </p:txBody>
      </p:sp>
    </p:spTree>
    <p:extLst>
      <p:ext uri="{BB962C8B-B14F-4D97-AF65-F5344CB8AC3E}">
        <p14:creationId xmlns:p14="http://schemas.microsoft.com/office/powerpoint/2010/main" val="34678199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7538" y="404814"/>
            <a:ext cx="9816612" cy="5976937"/>
          </a:xfrm>
        </p:spPr>
        <p:txBody>
          <a:bodyPr/>
          <a:lstStyle/>
          <a:p>
            <a:pPr eaLnBrk="1" hangingPunct="1">
              <a:lnSpc>
                <a:spcPct val="170000"/>
              </a:lnSpc>
              <a:buFont typeface="Wingdings" panose="05000000000000000000" pitchFamily="2" charset="2"/>
              <a:buNone/>
              <a:defRPr/>
            </a:pPr>
            <a:r>
              <a:rPr lang="tr-TR" sz="2400" b="1" dirty="0" err="1">
                <a:latin typeface="Comic Sans MS" pitchFamily="66" charset="0"/>
              </a:rPr>
              <a:t>Miyoglobinüri</a:t>
            </a:r>
            <a:r>
              <a:rPr lang="tr-TR" sz="2400" b="1" dirty="0">
                <a:latin typeface="Comic Sans MS" pitchFamily="66" charset="0"/>
              </a:rPr>
              <a:t> nedenleri:</a:t>
            </a:r>
          </a:p>
          <a:p>
            <a:pPr eaLnBrk="1" hangingPunct="1">
              <a:lnSpc>
                <a:spcPct val="170000"/>
              </a:lnSpc>
              <a:defRPr/>
            </a:pPr>
            <a:r>
              <a:rPr lang="tr-TR" sz="2400" dirty="0">
                <a:latin typeface="Comic Sans MS" pitchFamily="66" charset="0"/>
              </a:rPr>
              <a:t>fiziksel: travma, kasların kompresyonu, kas damarlarının </a:t>
            </a:r>
            <a:r>
              <a:rPr lang="tr-TR" sz="2400" dirty="0" err="1">
                <a:latin typeface="Comic Sans MS" pitchFamily="66" charset="0"/>
              </a:rPr>
              <a:t>oklüzyonu</a:t>
            </a:r>
            <a:r>
              <a:rPr lang="tr-TR" sz="2400" dirty="0">
                <a:latin typeface="Comic Sans MS" pitchFamily="66" charset="0"/>
              </a:rPr>
              <a:t>, elektrik yanığı, </a:t>
            </a:r>
            <a:r>
              <a:rPr lang="tr-TR" sz="2400" dirty="0" err="1">
                <a:latin typeface="Comic Sans MS" pitchFamily="66" charset="0"/>
              </a:rPr>
              <a:t>hipertermi</a:t>
            </a:r>
            <a:endParaRPr lang="tr-TR" sz="2400" dirty="0">
              <a:latin typeface="Comic Sans MS" pitchFamily="66" charset="0"/>
            </a:endParaRPr>
          </a:p>
          <a:p>
            <a:pPr eaLnBrk="1" hangingPunct="1">
              <a:lnSpc>
                <a:spcPct val="170000"/>
              </a:lnSpc>
              <a:defRPr/>
            </a:pPr>
            <a:r>
              <a:rPr lang="tr-TR" sz="2400" dirty="0" err="1">
                <a:latin typeface="Comic Sans MS" pitchFamily="66" charset="0"/>
              </a:rPr>
              <a:t>nonfiziksel</a:t>
            </a:r>
            <a:r>
              <a:rPr lang="tr-TR" sz="2400" dirty="0">
                <a:latin typeface="Comic Sans MS" pitchFamily="66" charset="0"/>
              </a:rPr>
              <a:t> nedenler: </a:t>
            </a:r>
            <a:r>
              <a:rPr lang="tr-TR" sz="2400" dirty="0" err="1">
                <a:latin typeface="Comic Sans MS" pitchFamily="66" charset="0"/>
              </a:rPr>
              <a:t>metabolik</a:t>
            </a:r>
            <a:r>
              <a:rPr lang="tr-TR" sz="2400" dirty="0">
                <a:latin typeface="Comic Sans MS" pitchFamily="66" charset="0"/>
              </a:rPr>
              <a:t> </a:t>
            </a:r>
            <a:r>
              <a:rPr lang="tr-TR" sz="2400" dirty="0" err="1">
                <a:latin typeface="Comic Sans MS" pitchFamily="66" charset="0"/>
              </a:rPr>
              <a:t>miyopatiler</a:t>
            </a:r>
            <a:r>
              <a:rPr lang="tr-TR" sz="2400" dirty="0">
                <a:latin typeface="Comic Sans MS" pitchFamily="66" charset="0"/>
              </a:rPr>
              <a:t>, ilaç ve toksinler, </a:t>
            </a:r>
            <a:r>
              <a:rPr lang="tr-TR" sz="2400" dirty="0" err="1">
                <a:latin typeface="Comic Sans MS" pitchFamily="66" charset="0"/>
              </a:rPr>
              <a:t>infeksiyonlar</a:t>
            </a:r>
            <a:r>
              <a:rPr lang="tr-TR" sz="2400" dirty="0">
                <a:latin typeface="Comic Sans MS" pitchFamily="66" charset="0"/>
              </a:rPr>
              <a:t>, elektrolit bozuklukları, endokrin hastalıklar, </a:t>
            </a:r>
            <a:r>
              <a:rPr lang="tr-TR" sz="2400" dirty="0" err="1">
                <a:latin typeface="Comic Sans MS" pitchFamily="66" charset="0"/>
              </a:rPr>
              <a:t>sepsis</a:t>
            </a:r>
            <a:endParaRPr lang="tr-TR" sz="2400" dirty="0">
              <a:latin typeface="Comic Sans MS" pitchFamily="66" charset="0"/>
            </a:endParaRPr>
          </a:p>
          <a:p>
            <a:pPr eaLnBrk="1" hangingPunct="1">
              <a:lnSpc>
                <a:spcPct val="170000"/>
              </a:lnSpc>
              <a:defRPr/>
            </a:pPr>
            <a:r>
              <a:rPr lang="tr-TR" sz="2400" dirty="0">
                <a:latin typeface="Comic Sans MS" pitchFamily="66" charset="0"/>
              </a:rPr>
              <a:t>operasyon sırasındaki uzun süreli pozisyonlar (aşırı </a:t>
            </a:r>
            <a:r>
              <a:rPr lang="tr-TR" sz="2400" dirty="0" err="1">
                <a:latin typeface="Comic Sans MS" pitchFamily="66" charset="0"/>
              </a:rPr>
              <a:t>litotomi</a:t>
            </a:r>
            <a:r>
              <a:rPr lang="tr-TR" sz="2400" dirty="0">
                <a:latin typeface="Comic Sans MS" pitchFamily="66" charset="0"/>
              </a:rPr>
              <a:t>, </a:t>
            </a:r>
            <a:r>
              <a:rPr lang="tr-TR" sz="2400" dirty="0" err="1">
                <a:latin typeface="Comic Sans MS" pitchFamily="66" charset="0"/>
              </a:rPr>
              <a:t>pron</a:t>
            </a:r>
            <a:r>
              <a:rPr lang="tr-TR" sz="2400" dirty="0">
                <a:latin typeface="Comic Sans MS" pitchFamily="66" charset="0"/>
              </a:rPr>
              <a:t>) ve </a:t>
            </a:r>
            <a:r>
              <a:rPr lang="tr-TR" sz="2400" dirty="0" err="1">
                <a:latin typeface="Comic Sans MS" pitchFamily="66" charset="0"/>
              </a:rPr>
              <a:t>malign</a:t>
            </a:r>
            <a:r>
              <a:rPr lang="tr-TR" sz="2400" dirty="0">
                <a:latin typeface="Comic Sans MS" pitchFamily="66" charset="0"/>
              </a:rPr>
              <a:t> </a:t>
            </a:r>
            <a:r>
              <a:rPr lang="tr-TR" sz="2400" dirty="0" err="1">
                <a:latin typeface="Comic Sans MS" pitchFamily="66" charset="0"/>
              </a:rPr>
              <a:t>hipertermi</a:t>
            </a:r>
            <a:endParaRPr lang="tr-TR" sz="2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1002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1481" y="333376"/>
            <a:ext cx="9827132" cy="6264275"/>
          </a:xfrm>
        </p:spPr>
        <p:txBody>
          <a:bodyPr/>
          <a:lstStyle/>
          <a:p>
            <a:pPr eaLnBrk="1" hangingPunct="1">
              <a:lnSpc>
                <a:spcPct val="165000"/>
              </a:lnSpc>
              <a:buFont typeface="Wingdings" panose="05000000000000000000" pitchFamily="2" charset="2"/>
              <a:buNone/>
              <a:defRPr/>
            </a:pPr>
            <a:r>
              <a:rPr lang="tr-TR" sz="2000" b="1" dirty="0" err="1">
                <a:latin typeface="Comic Sans MS" pitchFamily="66" charset="0"/>
              </a:rPr>
              <a:t>Hemoglobinüri</a:t>
            </a:r>
            <a:r>
              <a:rPr lang="tr-TR" sz="2000" b="1" dirty="0">
                <a:latin typeface="Comic Sans MS" pitchFamily="66" charset="0"/>
              </a:rPr>
              <a:t>:</a:t>
            </a:r>
          </a:p>
          <a:p>
            <a:pPr eaLnBrk="1" hangingPunct="1">
              <a:lnSpc>
                <a:spcPct val="165000"/>
              </a:lnSpc>
              <a:defRPr/>
            </a:pPr>
            <a:r>
              <a:rPr lang="tr-TR" sz="2000" dirty="0" err="1">
                <a:latin typeface="Comic Sans MS" pitchFamily="66" charset="0"/>
              </a:rPr>
              <a:t>Miyoglobine</a:t>
            </a:r>
            <a:r>
              <a:rPr lang="tr-TR" sz="2000" dirty="0">
                <a:latin typeface="Comic Sans MS" pitchFamily="66" charset="0"/>
              </a:rPr>
              <a:t> göre daha az </a:t>
            </a:r>
            <a:r>
              <a:rPr lang="tr-TR" sz="2000" dirty="0" err="1">
                <a:latin typeface="Comic Sans MS" pitchFamily="66" charset="0"/>
              </a:rPr>
              <a:t>toksiktir</a:t>
            </a:r>
            <a:r>
              <a:rPr lang="tr-TR" sz="2000" dirty="0">
                <a:latin typeface="Comic Sans MS" pitchFamily="66" charset="0"/>
              </a:rPr>
              <a:t> fakat </a:t>
            </a:r>
            <a:r>
              <a:rPr lang="tr-TR" sz="2000" dirty="0" err="1">
                <a:latin typeface="Comic Sans MS" pitchFamily="66" charset="0"/>
              </a:rPr>
              <a:t>hemoliz</a:t>
            </a:r>
            <a:r>
              <a:rPr lang="tr-TR" sz="2000" dirty="0">
                <a:latin typeface="Comic Sans MS" pitchFamily="66" charset="0"/>
              </a:rPr>
              <a:t> yaygın olduğunda ABY gelişebilir.</a:t>
            </a:r>
          </a:p>
          <a:p>
            <a:pPr eaLnBrk="1" hangingPunct="1">
              <a:lnSpc>
                <a:spcPct val="165000"/>
              </a:lnSpc>
              <a:defRPr/>
            </a:pPr>
            <a:r>
              <a:rPr lang="tr-TR" sz="2000" dirty="0">
                <a:latin typeface="Comic Sans MS" pitchFamily="66" charset="0"/>
              </a:rPr>
              <a:t> Serbest hemoglobin moleküler büyüklüğü nedeniyle </a:t>
            </a:r>
            <a:r>
              <a:rPr lang="tr-TR" sz="2000" dirty="0" err="1">
                <a:latin typeface="Comic Sans MS" pitchFamily="66" charset="0"/>
              </a:rPr>
              <a:t>glomerüle</a:t>
            </a:r>
            <a:r>
              <a:rPr lang="tr-TR" sz="2000" dirty="0">
                <a:latin typeface="Comic Sans MS" pitchFamily="66" charset="0"/>
              </a:rPr>
              <a:t> az filtre olur. </a:t>
            </a:r>
          </a:p>
          <a:p>
            <a:pPr eaLnBrk="1" hangingPunct="1">
              <a:lnSpc>
                <a:spcPct val="165000"/>
              </a:lnSpc>
              <a:defRPr/>
            </a:pPr>
            <a:r>
              <a:rPr lang="tr-TR" sz="2000" dirty="0">
                <a:latin typeface="Comic Sans MS" pitchFamily="66" charset="0"/>
              </a:rPr>
              <a:t>Serumda </a:t>
            </a:r>
            <a:r>
              <a:rPr lang="tr-TR" sz="2000" dirty="0" err="1">
                <a:latin typeface="Comic Sans MS" pitchFamily="66" charset="0"/>
              </a:rPr>
              <a:t>haptoglobine</a:t>
            </a:r>
            <a:r>
              <a:rPr lang="tr-TR" sz="2000" dirty="0">
                <a:latin typeface="Comic Sans MS" pitchFamily="66" charset="0"/>
              </a:rPr>
              <a:t> bağlı olması da </a:t>
            </a:r>
            <a:r>
              <a:rPr lang="tr-TR" sz="2000" dirty="0" err="1">
                <a:latin typeface="Comic Sans MS" pitchFamily="66" charset="0"/>
              </a:rPr>
              <a:t>filtrasyonunu</a:t>
            </a:r>
            <a:r>
              <a:rPr lang="tr-TR" sz="2000" dirty="0">
                <a:latin typeface="Comic Sans MS" pitchFamily="66" charset="0"/>
              </a:rPr>
              <a:t> engeller. </a:t>
            </a:r>
          </a:p>
          <a:p>
            <a:pPr eaLnBrk="1" hangingPunct="1">
              <a:lnSpc>
                <a:spcPct val="165000"/>
              </a:lnSpc>
              <a:defRPr/>
            </a:pPr>
            <a:r>
              <a:rPr lang="tr-TR" sz="2000" dirty="0">
                <a:latin typeface="Comic Sans MS" pitchFamily="66" charset="0"/>
              </a:rPr>
              <a:t>İdrar </a:t>
            </a:r>
            <a:r>
              <a:rPr lang="tr-TR" sz="2000" dirty="0" err="1">
                <a:latin typeface="Comic Sans MS" pitchFamily="66" charset="0"/>
              </a:rPr>
              <a:t>pH’sı</a:t>
            </a:r>
            <a:r>
              <a:rPr lang="tr-TR" sz="2000" dirty="0">
                <a:latin typeface="Comic Sans MS" pitchFamily="66" charset="0"/>
              </a:rPr>
              <a:t> düşük olunca, </a:t>
            </a:r>
            <a:r>
              <a:rPr lang="tr-TR" sz="2000" dirty="0" err="1">
                <a:latin typeface="Comic Sans MS" pitchFamily="66" charset="0"/>
              </a:rPr>
              <a:t>methemoglobine</a:t>
            </a:r>
            <a:r>
              <a:rPr lang="tr-TR" sz="2000" dirty="0">
                <a:latin typeface="Comic Sans MS" pitchFamily="66" charset="0"/>
              </a:rPr>
              <a:t> </a:t>
            </a:r>
            <a:r>
              <a:rPr lang="tr-TR" sz="2000" dirty="0" err="1">
                <a:latin typeface="Comic Sans MS" pitchFamily="66" charset="0"/>
              </a:rPr>
              <a:t>otooksidasyonu</a:t>
            </a:r>
            <a:r>
              <a:rPr lang="tr-TR" sz="2000" dirty="0">
                <a:latin typeface="Comic Sans MS" pitchFamily="66" charset="0"/>
              </a:rPr>
              <a:t> azalır ve </a:t>
            </a:r>
            <a:r>
              <a:rPr lang="tr-TR" sz="2000" dirty="0" err="1">
                <a:latin typeface="Comic Sans MS" pitchFamily="66" charset="0"/>
              </a:rPr>
              <a:t>toksitesi</a:t>
            </a:r>
            <a:r>
              <a:rPr lang="tr-TR" sz="2000" dirty="0">
                <a:latin typeface="Comic Sans MS" pitchFamily="66" charset="0"/>
              </a:rPr>
              <a:t> artar.</a:t>
            </a:r>
          </a:p>
          <a:p>
            <a:pPr eaLnBrk="1" hangingPunct="1">
              <a:lnSpc>
                <a:spcPct val="165000"/>
              </a:lnSpc>
              <a:defRPr/>
            </a:pPr>
            <a:r>
              <a:rPr lang="tr-TR" sz="2000" dirty="0">
                <a:latin typeface="Comic Sans MS" pitchFamily="66" charset="0"/>
              </a:rPr>
              <a:t> </a:t>
            </a:r>
            <a:r>
              <a:rPr lang="tr-TR" sz="2000" dirty="0" err="1">
                <a:latin typeface="Comic Sans MS" pitchFamily="66" charset="0"/>
              </a:rPr>
              <a:t>İmmun</a:t>
            </a:r>
            <a:r>
              <a:rPr lang="tr-TR" sz="2000" dirty="0">
                <a:latin typeface="Comic Sans MS" pitchFamily="66" charset="0"/>
              </a:rPr>
              <a:t> </a:t>
            </a:r>
            <a:r>
              <a:rPr lang="tr-TR" sz="2000" dirty="0" err="1">
                <a:latin typeface="Comic Sans MS" pitchFamily="66" charset="0"/>
              </a:rPr>
              <a:t>hemolitik</a:t>
            </a:r>
            <a:r>
              <a:rPr lang="tr-TR" sz="2000" dirty="0">
                <a:latin typeface="Comic Sans MS" pitchFamily="66" charset="0"/>
              </a:rPr>
              <a:t> reaksiyonlar (yanlış kan, ilaçlar), mekanik </a:t>
            </a:r>
            <a:r>
              <a:rPr lang="tr-TR" sz="2000" dirty="0" err="1">
                <a:latin typeface="Comic Sans MS" pitchFamily="66" charset="0"/>
              </a:rPr>
              <a:t>hemolizler</a:t>
            </a:r>
            <a:r>
              <a:rPr lang="tr-TR" sz="2000" dirty="0">
                <a:latin typeface="Comic Sans MS" pitchFamily="66" charset="0"/>
              </a:rPr>
              <a:t> (</a:t>
            </a:r>
            <a:r>
              <a:rPr lang="tr-TR" sz="2000" dirty="0" err="1">
                <a:latin typeface="Comic Sans MS" pitchFamily="66" charset="0"/>
              </a:rPr>
              <a:t>prostetik</a:t>
            </a:r>
            <a:r>
              <a:rPr lang="tr-TR" sz="2000" dirty="0">
                <a:latin typeface="Comic Sans MS" pitchFamily="66" charset="0"/>
              </a:rPr>
              <a:t> kapak,  </a:t>
            </a:r>
            <a:r>
              <a:rPr lang="tr-TR" sz="2000" dirty="0" err="1">
                <a:latin typeface="Comic Sans MS" pitchFamily="66" charset="0"/>
              </a:rPr>
              <a:t>ekstrakorporeal</a:t>
            </a:r>
            <a:r>
              <a:rPr lang="tr-TR" sz="2000" dirty="0">
                <a:latin typeface="Comic Sans MS" pitchFamily="66" charset="0"/>
              </a:rPr>
              <a:t> dolaşım) ABY nedeni olabilir.</a:t>
            </a:r>
            <a:r>
              <a:rPr lang="tr-TR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755560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3660" y="333376"/>
            <a:ext cx="9833515" cy="6335713"/>
          </a:xfrm>
        </p:spPr>
        <p:txBody>
          <a:bodyPr/>
          <a:lstStyle/>
          <a:p>
            <a:pPr eaLnBrk="1" hangingPunct="1">
              <a:lnSpc>
                <a:spcPct val="135000"/>
              </a:lnSpc>
              <a:buFont typeface="Wingdings" panose="05000000000000000000" pitchFamily="2" charset="2"/>
              <a:buNone/>
              <a:defRPr/>
            </a:pPr>
            <a:r>
              <a:rPr lang="tr-TR" sz="2000" b="1" dirty="0" err="1">
                <a:latin typeface="Comic Sans MS" pitchFamily="66" charset="0"/>
              </a:rPr>
              <a:t>Radyokontrast</a:t>
            </a:r>
            <a:r>
              <a:rPr lang="tr-TR" sz="2000" b="1" dirty="0">
                <a:latin typeface="Comic Sans MS" pitchFamily="66" charset="0"/>
              </a:rPr>
              <a:t> </a:t>
            </a:r>
            <a:r>
              <a:rPr lang="tr-TR" sz="2000" b="1" dirty="0" err="1">
                <a:latin typeface="Comic Sans MS" pitchFamily="66" charset="0"/>
              </a:rPr>
              <a:t>nefropatisi</a:t>
            </a:r>
            <a:r>
              <a:rPr lang="tr-TR" sz="2000" b="1" dirty="0">
                <a:latin typeface="Comic Sans MS" pitchFamily="66" charset="0"/>
              </a:rPr>
              <a:t>:</a:t>
            </a:r>
          </a:p>
          <a:p>
            <a:pPr eaLnBrk="1" hangingPunct="1">
              <a:lnSpc>
                <a:spcPct val="135000"/>
              </a:lnSpc>
              <a:defRPr/>
            </a:pPr>
            <a:r>
              <a:rPr lang="tr-TR" sz="2000" dirty="0">
                <a:latin typeface="Comic Sans MS" pitchFamily="66" charset="0"/>
              </a:rPr>
              <a:t>Tipik olarak uygulamadan sonraki 24-48 saat içinde serum </a:t>
            </a:r>
            <a:r>
              <a:rPr lang="tr-TR" sz="2000" dirty="0" err="1">
                <a:latin typeface="Comic Sans MS" pitchFamily="66" charset="0"/>
              </a:rPr>
              <a:t>kreatinin</a:t>
            </a:r>
            <a:r>
              <a:rPr lang="tr-TR" sz="2000" dirty="0">
                <a:latin typeface="Comic Sans MS" pitchFamily="66" charset="0"/>
              </a:rPr>
              <a:t> değeri akut olarak yükselir. 3-5 günde pik yapar ve 7-10 günde normale döner. </a:t>
            </a:r>
          </a:p>
          <a:p>
            <a:pPr eaLnBrk="1" hangingPunct="1">
              <a:lnSpc>
                <a:spcPct val="135000"/>
              </a:lnSpc>
              <a:defRPr/>
            </a:pPr>
            <a:r>
              <a:rPr lang="tr-TR" sz="2000" dirty="0">
                <a:latin typeface="Comic Sans MS" pitchFamily="66" charset="0"/>
              </a:rPr>
              <a:t>Ağır </a:t>
            </a:r>
            <a:r>
              <a:rPr lang="tr-TR" sz="2000" dirty="0" err="1">
                <a:latin typeface="Comic Sans MS" pitchFamily="66" charset="0"/>
              </a:rPr>
              <a:t>nefrotoksitede</a:t>
            </a:r>
            <a:r>
              <a:rPr lang="tr-TR" sz="2000" dirty="0">
                <a:latin typeface="Comic Sans MS" pitchFamily="66" charset="0"/>
              </a:rPr>
              <a:t> serum </a:t>
            </a:r>
            <a:r>
              <a:rPr lang="tr-TR" sz="2000" dirty="0" err="1">
                <a:latin typeface="Comic Sans MS" pitchFamily="66" charset="0"/>
              </a:rPr>
              <a:t>kreatinin</a:t>
            </a:r>
            <a:r>
              <a:rPr lang="tr-TR" sz="2000" dirty="0">
                <a:latin typeface="Comic Sans MS" pitchFamily="66" charset="0"/>
              </a:rPr>
              <a:t> değeri 5-10 gün boyunca yükselmeye devam edebilir. </a:t>
            </a:r>
          </a:p>
          <a:p>
            <a:pPr eaLnBrk="1" hangingPunct="1">
              <a:lnSpc>
                <a:spcPct val="135000"/>
              </a:lnSpc>
              <a:defRPr/>
            </a:pPr>
            <a:r>
              <a:rPr lang="tr-TR" sz="2000" dirty="0">
                <a:latin typeface="Comic Sans MS" pitchFamily="66" charset="0"/>
              </a:rPr>
              <a:t>Genellikle </a:t>
            </a:r>
            <a:r>
              <a:rPr lang="tr-TR" sz="2000" dirty="0" err="1">
                <a:latin typeface="Comic Sans MS" pitchFamily="66" charset="0"/>
              </a:rPr>
              <a:t>nonoligürik</a:t>
            </a:r>
            <a:r>
              <a:rPr lang="tr-TR" sz="2000" dirty="0">
                <a:latin typeface="Comic Sans MS" pitchFamily="66" charset="0"/>
              </a:rPr>
              <a:t> seyreder. </a:t>
            </a:r>
          </a:p>
          <a:p>
            <a:pPr eaLnBrk="1" hangingPunct="1">
              <a:lnSpc>
                <a:spcPct val="135000"/>
              </a:lnSpc>
              <a:defRPr/>
            </a:pPr>
            <a:r>
              <a:rPr lang="tr-TR" sz="2000" dirty="0">
                <a:latin typeface="Comic Sans MS" pitchFamily="66" charset="0"/>
              </a:rPr>
              <a:t>İdrar analizinde </a:t>
            </a:r>
            <a:r>
              <a:rPr lang="tr-TR" sz="2000" dirty="0" err="1">
                <a:latin typeface="Comic Sans MS" pitchFamily="66" charset="0"/>
              </a:rPr>
              <a:t>granüler</a:t>
            </a:r>
            <a:r>
              <a:rPr lang="tr-TR" sz="2000" dirty="0">
                <a:latin typeface="Comic Sans MS" pitchFamily="66" charset="0"/>
              </a:rPr>
              <a:t> atıklar ve </a:t>
            </a:r>
            <a:r>
              <a:rPr lang="tr-TR" sz="2000" dirty="0" err="1">
                <a:latin typeface="Comic Sans MS" pitchFamily="66" charset="0"/>
              </a:rPr>
              <a:t>tübüler</a:t>
            </a:r>
            <a:r>
              <a:rPr lang="tr-TR" sz="2000" dirty="0">
                <a:latin typeface="Comic Sans MS" pitchFamily="66" charset="0"/>
              </a:rPr>
              <a:t> </a:t>
            </a:r>
            <a:r>
              <a:rPr lang="tr-TR" sz="2000" dirty="0" err="1">
                <a:latin typeface="Comic Sans MS" pitchFamily="66" charset="0"/>
              </a:rPr>
              <a:t>epiteliyal</a:t>
            </a:r>
            <a:r>
              <a:rPr lang="tr-TR" sz="2000" dirty="0">
                <a:latin typeface="Comic Sans MS" pitchFamily="66" charset="0"/>
              </a:rPr>
              <a:t> hücreleri görülür. </a:t>
            </a:r>
          </a:p>
          <a:p>
            <a:pPr eaLnBrk="1" hangingPunct="1">
              <a:lnSpc>
                <a:spcPct val="135000"/>
              </a:lnSpc>
              <a:defRPr/>
            </a:pPr>
            <a:r>
              <a:rPr lang="tr-TR" sz="2000" dirty="0">
                <a:latin typeface="Comic Sans MS" pitchFamily="66" charset="0"/>
              </a:rPr>
              <a:t>Kontrast madde idrardaki proteinler ile </a:t>
            </a:r>
            <a:r>
              <a:rPr lang="tr-TR" sz="2000" dirty="0" err="1">
                <a:latin typeface="Comic Sans MS" pitchFamily="66" charset="0"/>
              </a:rPr>
              <a:t>interfere</a:t>
            </a:r>
            <a:r>
              <a:rPr lang="tr-TR" sz="2000" dirty="0">
                <a:latin typeface="Comic Sans MS" pitchFamily="66" charset="0"/>
              </a:rPr>
              <a:t> olduğundan ilk 48 saat içinde idrar protein analizi yersizdir. </a:t>
            </a:r>
          </a:p>
          <a:p>
            <a:pPr eaLnBrk="1" hangingPunct="1">
              <a:lnSpc>
                <a:spcPct val="135000"/>
              </a:lnSpc>
              <a:defRPr/>
            </a:pPr>
            <a:r>
              <a:rPr lang="tr-TR" sz="2000" dirty="0">
                <a:latin typeface="Comic Sans MS" pitchFamily="66" charset="0"/>
              </a:rPr>
              <a:t>Çoğu olguda </a:t>
            </a:r>
            <a:r>
              <a:rPr lang="tr-TR" sz="2000" dirty="0" err="1">
                <a:latin typeface="Comic Sans MS" pitchFamily="66" charset="0"/>
              </a:rPr>
              <a:t>fraksiyonel</a:t>
            </a:r>
            <a:r>
              <a:rPr lang="tr-TR" sz="2000" dirty="0">
                <a:latin typeface="Comic Sans MS" pitchFamily="66" charset="0"/>
              </a:rPr>
              <a:t> sodyum ıtrahı azalmıştır.</a:t>
            </a:r>
            <a:r>
              <a:rPr lang="tr-TR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435548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4825" y="404814"/>
            <a:ext cx="8713788" cy="5976937"/>
          </a:xfrm>
        </p:spPr>
        <p:txBody>
          <a:bodyPr/>
          <a:lstStyle/>
          <a:p>
            <a:pPr eaLnBrk="1" hangingPunct="1">
              <a:lnSpc>
                <a:spcPct val="160000"/>
              </a:lnSpc>
              <a:buFont typeface="Wingdings" panose="05000000000000000000" pitchFamily="2" charset="2"/>
              <a:buNone/>
              <a:defRPr/>
            </a:pPr>
            <a:r>
              <a:rPr lang="tr-TR" sz="2400" b="1" dirty="0">
                <a:latin typeface="Comic Sans MS" pitchFamily="66" charset="0"/>
              </a:rPr>
              <a:t>Akut </a:t>
            </a:r>
            <a:r>
              <a:rPr lang="tr-TR" sz="2400" b="1" dirty="0" err="1">
                <a:latin typeface="Comic Sans MS" pitchFamily="66" charset="0"/>
              </a:rPr>
              <a:t>toksik</a:t>
            </a:r>
            <a:r>
              <a:rPr lang="tr-TR" sz="2400" b="1" dirty="0">
                <a:latin typeface="Comic Sans MS" pitchFamily="66" charset="0"/>
              </a:rPr>
              <a:t> </a:t>
            </a:r>
            <a:r>
              <a:rPr lang="tr-TR" sz="2400" b="1" dirty="0" err="1">
                <a:latin typeface="Comic Sans MS" pitchFamily="66" charset="0"/>
              </a:rPr>
              <a:t>renal</a:t>
            </a:r>
            <a:r>
              <a:rPr lang="tr-TR" sz="2400" b="1" dirty="0">
                <a:latin typeface="Comic Sans MS" pitchFamily="66" charset="0"/>
              </a:rPr>
              <a:t> </a:t>
            </a:r>
            <a:r>
              <a:rPr lang="tr-TR" sz="2400" b="1" dirty="0" err="1">
                <a:latin typeface="Comic Sans MS" pitchFamily="66" charset="0"/>
              </a:rPr>
              <a:t>disfonksiyon</a:t>
            </a:r>
            <a:r>
              <a:rPr lang="tr-TR" sz="2400" b="1" dirty="0">
                <a:latin typeface="Comic Sans MS" pitchFamily="66" charset="0"/>
              </a:rPr>
              <a:t> için risk faktörleri:</a:t>
            </a:r>
          </a:p>
          <a:p>
            <a:pPr eaLnBrk="1" hangingPunct="1">
              <a:lnSpc>
                <a:spcPct val="160000"/>
              </a:lnSpc>
              <a:defRPr/>
            </a:pPr>
            <a:r>
              <a:rPr lang="tr-TR" sz="2400" dirty="0">
                <a:latin typeface="Comic Sans MS" pitchFamily="66" charset="0"/>
              </a:rPr>
              <a:t>önceden </a:t>
            </a:r>
            <a:r>
              <a:rPr lang="tr-TR" sz="2400" dirty="0" err="1">
                <a:latin typeface="Comic Sans MS" pitchFamily="66" charset="0"/>
              </a:rPr>
              <a:t>renal</a:t>
            </a:r>
            <a:r>
              <a:rPr lang="tr-TR" sz="2400" dirty="0">
                <a:latin typeface="Comic Sans MS" pitchFamily="66" charset="0"/>
              </a:rPr>
              <a:t> </a:t>
            </a:r>
            <a:r>
              <a:rPr lang="tr-TR" sz="2400" dirty="0" err="1">
                <a:latin typeface="Comic Sans MS" pitchFamily="66" charset="0"/>
              </a:rPr>
              <a:t>disfonksiyon</a:t>
            </a:r>
            <a:r>
              <a:rPr lang="tr-TR" sz="2400" dirty="0">
                <a:latin typeface="Comic Sans MS" pitchFamily="66" charset="0"/>
              </a:rPr>
              <a:t> varlığı</a:t>
            </a:r>
          </a:p>
          <a:p>
            <a:pPr eaLnBrk="1" hangingPunct="1">
              <a:lnSpc>
                <a:spcPct val="160000"/>
              </a:lnSpc>
              <a:defRPr/>
            </a:pPr>
            <a:r>
              <a:rPr lang="tr-TR" sz="2400" dirty="0">
                <a:latin typeface="Comic Sans MS" pitchFamily="66" charset="0"/>
              </a:rPr>
              <a:t>ileri yaş</a:t>
            </a:r>
          </a:p>
          <a:p>
            <a:pPr eaLnBrk="1" hangingPunct="1">
              <a:lnSpc>
                <a:spcPct val="160000"/>
              </a:lnSpc>
              <a:defRPr/>
            </a:pPr>
            <a:r>
              <a:rPr lang="tr-TR" sz="2400" dirty="0" err="1">
                <a:latin typeface="Comic Sans MS" pitchFamily="66" charset="0"/>
              </a:rPr>
              <a:t>kardiyovasküler</a:t>
            </a:r>
            <a:r>
              <a:rPr lang="tr-TR" sz="2400" dirty="0">
                <a:latin typeface="Comic Sans MS" pitchFamily="66" charset="0"/>
              </a:rPr>
              <a:t> hastalıklar</a:t>
            </a:r>
          </a:p>
          <a:p>
            <a:pPr eaLnBrk="1" hangingPunct="1">
              <a:lnSpc>
                <a:spcPct val="160000"/>
              </a:lnSpc>
              <a:defRPr/>
            </a:pPr>
            <a:r>
              <a:rPr lang="tr-TR" sz="2400" dirty="0">
                <a:latin typeface="Comic Sans MS" pitchFamily="66" charset="0"/>
              </a:rPr>
              <a:t>Diyabet </a:t>
            </a:r>
            <a:r>
              <a:rPr lang="tr-TR" sz="2400" dirty="0" err="1">
                <a:latin typeface="Comic Sans MS" pitchFamily="66" charset="0"/>
              </a:rPr>
              <a:t>Mellitus</a:t>
            </a:r>
            <a:endParaRPr lang="tr-TR" sz="2400" dirty="0">
              <a:latin typeface="Comic Sans MS" pitchFamily="66" charset="0"/>
            </a:endParaRPr>
          </a:p>
          <a:p>
            <a:pPr eaLnBrk="1" hangingPunct="1">
              <a:lnSpc>
                <a:spcPct val="160000"/>
              </a:lnSpc>
              <a:defRPr/>
            </a:pPr>
            <a:r>
              <a:rPr lang="tr-TR" sz="2400" dirty="0" err="1">
                <a:latin typeface="Comic Sans MS" pitchFamily="66" charset="0"/>
              </a:rPr>
              <a:t>Hipovolemi</a:t>
            </a:r>
            <a:endParaRPr lang="tr-TR" sz="2400" dirty="0">
              <a:latin typeface="Comic Sans MS" pitchFamily="66" charset="0"/>
            </a:endParaRPr>
          </a:p>
          <a:p>
            <a:pPr eaLnBrk="1" hangingPunct="1">
              <a:lnSpc>
                <a:spcPct val="160000"/>
              </a:lnSpc>
              <a:defRPr/>
            </a:pPr>
            <a:r>
              <a:rPr lang="tr-TR" sz="2400" dirty="0">
                <a:latin typeface="Comic Sans MS" pitchFamily="66" charset="0"/>
              </a:rPr>
              <a:t>Sarılık</a:t>
            </a:r>
          </a:p>
          <a:p>
            <a:pPr eaLnBrk="1" hangingPunct="1">
              <a:lnSpc>
                <a:spcPct val="160000"/>
              </a:lnSpc>
              <a:defRPr/>
            </a:pPr>
            <a:r>
              <a:rPr lang="tr-TR" sz="2400" dirty="0">
                <a:latin typeface="Comic Sans MS" pitchFamily="66" charset="0"/>
              </a:rPr>
              <a:t>Birkaç </a:t>
            </a:r>
            <a:r>
              <a:rPr lang="tr-TR" sz="2400" dirty="0" err="1">
                <a:latin typeface="Comic Sans MS" pitchFamily="66" charset="0"/>
              </a:rPr>
              <a:t>nefrotoksik</a:t>
            </a:r>
            <a:r>
              <a:rPr lang="tr-TR" sz="2400" dirty="0">
                <a:latin typeface="Comic Sans MS" pitchFamily="66" charset="0"/>
              </a:rPr>
              <a:t> ajanın birlikte kullanılması</a:t>
            </a:r>
          </a:p>
        </p:txBody>
      </p:sp>
    </p:spTree>
    <p:extLst>
      <p:ext uri="{BB962C8B-B14F-4D97-AF65-F5344CB8AC3E}">
        <p14:creationId xmlns:p14="http://schemas.microsoft.com/office/powerpoint/2010/main" val="2078279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C560DAC-0AF4-4DAA-BC36-896FA8E9C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65571E0-959F-42D4-8CBF-F7414FE37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70000" lnSpcReduction="20000"/>
          </a:bodyPr>
          <a:lstStyle/>
          <a:p>
            <a:r>
              <a:rPr lang="tr-TR" dirty="0"/>
              <a:t>Akut böbrek yetmezliği  </a:t>
            </a:r>
          </a:p>
          <a:p>
            <a:r>
              <a:rPr lang="tr-TR" dirty="0"/>
              <a:t>Kronik böbrek yetmezliği- - anemi- kemik bozuklukları (</a:t>
            </a:r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err="1"/>
              <a:t>osteodistrofi</a:t>
            </a:r>
            <a:r>
              <a:rPr lang="tr-TR" dirty="0"/>
              <a:t>)</a:t>
            </a:r>
          </a:p>
          <a:p>
            <a:r>
              <a:rPr lang="tr-TR" dirty="0" err="1"/>
              <a:t>Hipertansif</a:t>
            </a:r>
            <a:r>
              <a:rPr lang="tr-TR" dirty="0"/>
              <a:t> böbrek hastalıkları </a:t>
            </a:r>
            <a:r>
              <a:rPr lang="tr-TR" dirty="0" err="1"/>
              <a:t>vasküler</a:t>
            </a:r>
            <a:r>
              <a:rPr lang="tr-TR" dirty="0"/>
              <a:t> yada </a:t>
            </a:r>
            <a:r>
              <a:rPr lang="tr-TR" dirty="0" err="1"/>
              <a:t>glomeruler</a:t>
            </a:r>
            <a:r>
              <a:rPr lang="tr-TR" dirty="0"/>
              <a:t> lezyonlar</a:t>
            </a:r>
          </a:p>
          <a:p>
            <a:r>
              <a:rPr lang="tr-TR" dirty="0" err="1"/>
              <a:t>Nefrotik</a:t>
            </a:r>
            <a:r>
              <a:rPr lang="tr-TR" dirty="0"/>
              <a:t> sendrom (</a:t>
            </a:r>
            <a:r>
              <a:rPr lang="tr-TR" dirty="0" err="1"/>
              <a:t>Glomeruler</a:t>
            </a:r>
            <a:r>
              <a:rPr lang="tr-TR" dirty="0"/>
              <a:t> geçirgenlik artışı) – protein - </a:t>
            </a:r>
            <a:r>
              <a:rPr lang="tr-TR" dirty="0" err="1"/>
              <a:t>hiperlipidemi</a:t>
            </a:r>
            <a:r>
              <a:rPr lang="tr-TR" dirty="0"/>
              <a:t> (bilhassa kolesterol ve LDL)- ödem </a:t>
            </a:r>
          </a:p>
          <a:p>
            <a:r>
              <a:rPr lang="tr-TR" dirty="0"/>
              <a:t>Spesifik </a:t>
            </a:r>
            <a:r>
              <a:rPr lang="tr-TR" dirty="0" err="1"/>
              <a:t>tubuler</a:t>
            </a:r>
            <a:r>
              <a:rPr lang="tr-TR" dirty="0"/>
              <a:t> anormallikler</a:t>
            </a:r>
          </a:p>
          <a:p>
            <a:r>
              <a:rPr lang="tr-TR" dirty="0"/>
              <a:t>Bazı maddelerin </a:t>
            </a:r>
            <a:r>
              <a:rPr lang="tr-TR" dirty="0" err="1"/>
              <a:t>tubullerde</a:t>
            </a:r>
            <a:r>
              <a:rPr lang="tr-TR" dirty="0"/>
              <a:t> anormal ya da eksik emilimine yol açar</a:t>
            </a:r>
          </a:p>
          <a:p>
            <a:r>
              <a:rPr lang="tr-TR" dirty="0"/>
              <a:t>Böbrek ve idrar yolu taşları</a:t>
            </a:r>
          </a:p>
          <a:p>
            <a:r>
              <a:rPr lang="tr-TR" dirty="0" err="1"/>
              <a:t>Ca-okzalat</a:t>
            </a:r>
            <a:r>
              <a:rPr lang="tr-TR" dirty="0"/>
              <a:t>	% 80-85</a:t>
            </a:r>
          </a:p>
          <a:p>
            <a:r>
              <a:rPr lang="tr-TR" dirty="0" err="1"/>
              <a:t>Struvit</a:t>
            </a:r>
            <a:r>
              <a:rPr lang="tr-TR" dirty="0"/>
              <a:t>                % 5-10</a:t>
            </a:r>
          </a:p>
          <a:p>
            <a:r>
              <a:rPr lang="tr-TR" dirty="0"/>
              <a:t>Ürat		% 5-10</a:t>
            </a:r>
          </a:p>
          <a:p>
            <a:r>
              <a:rPr lang="tr-TR" dirty="0"/>
              <a:t>Sistin		% 1</a:t>
            </a:r>
          </a:p>
          <a:p>
            <a:r>
              <a:rPr lang="tr-TR" dirty="0" err="1"/>
              <a:t>Ksantin</a:t>
            </a:r>
            <a:r>
              <a:rPr lang="tr-TR" dirty="0"/>
              <a:t>               % 1</a:t>
            </a:r>
          </a:p>
          <a:p>
            <a:r>
              <a:rPr lang="tr-TR" dirty="0" err="1"/>
              <a:t>Amiloid</a:t>
            </a:r>
            <a:r>
              <a:rPr lang="tr-TR" dirty="0"/>
              <a:t> böbrek (Böbrek </a:t>
            </a:r>
            <a:r>
              <a:rPr lang="tr-TR" dirty="0" err="1"/>
              <a:t>amiloidozisi</a:t>
            </a:r>
            <a:r>
              <a:rPr lang="tr-TR" dirty="0"/>
              <a:t>) </a:t>
            </a:r>
            <a:r>
              <a:rPr lang="tr-TR" dirty="0" err="1"/>
              <a:t>amiloid</a:t>
            </a:r>
            <a:r>
              <a:rPr lang="tr-TR" dirty="0"/>
              <a:t> madde = MA 5000-20000 olan bir </a:t>
            </a:r>
            <a:r>
              <a:rPr lang="tr-TR" dirty="0" err="1"/>
              <a:t>glikoprotein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7291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84750F8B-02DC-4D49-B258-2F87D12C04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549275"/>
            <a:ext cx="8229600" cy="719138"/>
          </a:xfrm>
        </p:spPr>
        <p:txBody>
          <a:bodyPr/>
          <a:lstStyle/>
          <a:p>
            <a:pPr eaLnBrk="1" hangingPunct="1"/>
            <a:r>
              <a:rPr lang="tr-TR" altLang="tr-TR" sz="4000" b="1"/>
              <a:t>Böbrek Yetmezliği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23FC3F0D-68B7-4004-9C0F-062F2AA9BA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1" y="1600200"/>
            <a:ext cx="8507413" cy="4852988"/>
          </a:xfrm>
        </p:spPr>
        <p:txBody>
          <a:bodyPr/>
          <a:lstStyle/>
          <a:p>
            <a:pPr eaLnBrk="1" hangingPunct="1"/>
            <a:r>
              <a:rPr lang="tr-TR" altLang="tr-TR"/>
              <a:t>Akut Böbrek Yetmezliği (ABY)</a:t>
            </a:r>
          </a:p>
          <a:p>
            <a:pPr lvl="1" eaLnBrk="1" hangingPunct="1"/>
            <a:r>
              <a:rPr lang="tr-TR" altLang="tr-TR" sz="2400"/>
              <a:t>ABY-Fizyopatoloji</a:t>
            </a:r>
          </a:p>
          <a:p>
            <a:pPr lvl="2" eaLnBrk="1" hangingPunct="1"/>
            <a:r>
              <a:rPr lang="tr-TR" altLang="tr-TR" sz="2000"/>
              <a:t>Diyaliz böbrek fonksiyonlarını yerine getirir,</a:t>
            </a:r>
          </a:p>
          <a:p>
            <a:pPr lvl="2" eaLnBrk="1" hangingPunct="1"/>
            <a:r>
              <a:rPr lang="tr-TR" altLang="tr-TR" sz="2000"/>
              <a:t>Gelişmeler hızlıdır,</a:t>
            </a:r>
          </a:p>
          <a:p>
            <a:pPr lvl="2" eaLnBrk="1" hangingPunct="1"/>
            <a:r>
              <a:rPr lang="tr-TR" altLang="tr-TR" sz="2000"/>
              <a:t>Böbreklere kan akışı düşer,</a:t>
            </a:r>
          </a:p>
          <a:p>
            <a:pPr lvl="2" eaLnBrk="1" hangingPunct="1"/>
            <a:r>
              <a:rPr lang="tr-TR" altLang="tr-TR" sz="2000"/>
              <a:t>Kan testleri (Üre ve kreatinin) artar</a:t>
            </a:r>
          </a:p>
          <a:p>
            <a:pPr lvl="1" eaLnBrk="1" hangingPunct="1"/>
            <a:r>
              <a:rPr lang="tr-TR" altLang="tr-TR" sz="2400"/>
              <a:t>ABY-Etiyoloji</a:t>
            </a:r>
          </a:p>
          <a:p>
            <a:pPr lvl="2" eaLnBrk="1" hangingPunct="1"/>
            <a:r>
              <a:rPr lang="tr-TR" altLang="tr-TR" sz="2000"/>
              <a:t>Akut iki taraflı böbrek hastalığı,</a:t>
            </a:r>
          </a:p>
          <a:p>
            <a:pPr lvl="2" eaLnBrk="1" hangingPunct="1"/>
            <a:r>
              <a:rPr lang="tr-TR" altLang="tr-TR" sz="2000"/>
              <a:t>Şiddetli ve uzamış dolaşım şoku ya da kalp yetersizliği,</a:t>
            </a:r>
          </a:p>
          <a:p>
            <a:pPr lvl="2" eaLnBrk="1" hangingPunct="1"/>
            <a:r>
              <a:rPr lang="tr-TR" altLang="tr-TR" sz="2000"/>
              <a:t>Nefrotoksik ilaçlar, kimyasallar nekroza yol açar ve kan akışına engel olur</a:t>
            </a:r>
          </a:p>
          <a:p>
            <a:pPr lvl="1" eaLnBrk="1" hangingPunct="1"/>
            <a:r>
              <a:rPr lang="tr-TR" altLang="tr-TR" sz="2400"/>
              <a:t>ABY-Tedavi</a:t>
            </a:r>
          </a:p>
          <a:p>
            <a:pPr lvl="2" eaLnBrk="1" hangingPunct="1"/>
            <a:r>
              <a:rPr lang="tr-TR" altLang="tr-TR" sz="2000"/>
              <a:t>Diyaliz </a:t>
            </a:r>
          </a:p>
        </p:txBody>
      </p:sp>
      <p:sp>
        <p:nvSpPr>
          <p:cNvPr id="21508" name="3 Veri Yer Tutucusu">
            <a:extLst>
              <a:ext uri="{FF2B5EF4-FFF2-40B4-BE49-F238E27FC236}">
                <a16:creationId xmlns:a16="http://schemas.microsoft.com/office/drawing/2014/main" id="{0FD2AD3B-0AA4-4BE0-9140-A100B37F898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84058D5-45CF-46AB-AE4B-C6AB749A61C4}" type="datetime1">
              <a:rPr kumimoji="0" lang="tr-TR" altLang="tr-T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10.07.2025</a:t>
            </a:fld>
            <a:endParaRPr kumimoji="0" lang="tr-TR" alt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21509" name="4 Altbilgi Yer Tutucusu">
            <a:extLst>
              <a:ext uri="{FF2B5EF4-FFF2-40B4-BE49-F238E27FC236}">
                <a16:creationId xmlns:a16="http://schemas.microsoft.com/office/drawing/2014/main" id="{0C926BEE-43C7-4A0D-A485-A063DEF67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Biyokimya AD</a:t>
            </a:r>
          </a:p>
        </p:txBody>
      </p:sp>
      <p:sp>
        <p:nvSpPr>
          <p:cNvPr id="21510" name="5 Slayt Numarası Yer Tutucusu">
            <a:extLst>
              <a:ext uri="{FF2B5EF4-FFF2-40B4-BE49-F238E27FC236}">
                <a16:creationId xmlns:a16="http://schemas.microsoft.com/office/drawing/2014/main" id="{F49A6043-0E88-4F50-B0EA-CA291B628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C00597-E457-47A4-A848-68D6F3B0010C}" type="slidenum">
              <a:rPr kumimoji="0" lang="tr-TR" altLang="tr-T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tr-TR" alt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3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>
            <a:extLst>
              <a:ext uri="{FF2B5EF4-FFF2-40B4-BE49-F238E27FC236}">
                <a16:creationId xmlns:a16="http://schemas.microsoft.com/office/drawing/2014/main" id="{C2DE39D5-5B35-473E-ACDC-7F4626F82F9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47850" y="765175"/>
            <a:ext cx="8820150" cy="5949950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</a:pPr>
            <a:r>
              <a:rPr lang="tr-TR" altLang="tr-TR"/>
              <a:t>KBY-Fizyopatoloji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tr-TR"/>
              <a:t>Böbreklerin geri dönüşümsüz olarak yıkımı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tr-TR"/>
              <a:t>Çeşitli safhalar var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tr-TR"/>
              <a:t>Erken safha-rezerv kaybı (nefronlarda % 60 kayıp)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tr-TR"/>
              <a:t>Orta safha-böbrek yetmezliği (nefronlarda % 75 kayıp)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tr-TR"/>
              <a:t>Son safha-böbrek yetmezliği yada üremi (nefronlarda &gt;% 90 kayıp)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/>
              <a:t>KBY-Belirtiler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tr-TR" sz="2800"/>
              <a:t>Erken safhada </a:t>
            </a:r>
          </a:p>
          <a:p>
            <a:pPr lvl="3" eaLnBrk="1" hangingPunct="1">
              <a:lnSpc>
                <a:spcPct val="80000"/>
              </a:lnSpc>
            </a:pPr>
            <a:r>
              <a:rPr lang="tr-TR" altLang="tr-TR" sz="2400"/>
              <a:t>poliüri (idrarda artış) ve noktüri (sıklıkta artış)</a:t>
            </a:r>
          </a:p>
          <a:p>
            <a:pPr lvl="3" eaLnBrk="1" hangingPunct="1">
              <a:lnSpc>
                <a:spcPct val="80000"/>
              </a:lnSpc>
            </a:pPr>
            <a:r>
              <a:rPr lang="tr-TR" altLang="tr-TR" sz="2400"/>
              <a:t>Anoreksi, bulantı, anemi, yorgunluk, </a:t>
            </a:r>
          </a:p>
          <a:p>
            <a:pPr lvl="3" eaLnBrk="1" hangingPunct="1">
              <a:lnSpc>
                <a:spcPct val="80000"/>
              </a:lnSpc>
            </a:pPr>
            <a:r>
              <a:rPr lang="tr-TR" altLang="tr-TR" sz="2400"/>
              <a:t>Yüksek kan basıncı</a:t>
            </a:r>
          </a:p>
          <a:p>
            <a:pPr lvl="2" eaLnBrk="1" hangingPunct="1">
              <a:lnSpc>
                <a:spcPct val="80000"/>
              </a:lnSpc>
            </a:pPr>
            <a:r>
              <a:rPr lang="tr-TR" altLang="tr-TR" sz="2800"/>
              <a:t>Son safhada</a:t>
            </a:r>
          </a:p>
          <a:p>
            <a:pPr lvl="3" eaLnBrk="1" hangingPunct="1">
              <a:lnSpc>
                <a:spcPct val="80000"/>
              </a:lnSpc>
            </a:pPr>
            <a:r>
              <a:rPr lang="tr-TR" altLang="tr-TR" sz="2400"/>
              <a:t>Oligüri </a:t>
            </a:r>
          </a:p>
          <a:p>
            <a:pPr lvl="3" eaLnBrk="1" hangingPunct="1">
              <a:lnSpc>
                <a:spcPct val="80000"/>
              </a:lnSpc>
            </a:pPr>
            <a:r>
              <a:rPr lang="tr-TR" altLang="tr-TR" sz="2400"/>
              <a:t>Asidozis</a:t>
            </a:r>
          </a:p>
          <a:p>
            <a:pPr lvl="3" eaLnBrk="1" hangingPunct="1">
              <a:lnSpc>
                <a:spcPct val="80000"/>
              </a:lnSpc>
            </a:pPr>
            <a:r>
              <a:rPr lang="tr-TR" altLang="tr-TR" sz="2400"/>
              <a:t>Azotemi </a:t>
            </a:r>
          </a:p>
        </p:txBody>
      </p:sp>
      <p:sp>
        <p:nvSpPr>
          <p:cNvPr id="22531" name="3 Veri Yer Tutucusu">
            <a:extLst>
              <a:ext uri="{FF2B5EF4-FFF2-40B4-BE49-F238E27FC236}">
                <a16:creationId xmlns:a16="http://schemas.microsoft.com/office/drawing/2014/main" id="{90EB59A3-8909-40A5-9C8F-F9666047D64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9C12AF0-71C7-4819-98CE-02A0D6C55394}" type="datetime1">
              <a:rPr kumimoji="0" lang="tr-TR" altLang="tr-T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10.07.2025</a:t>
            </a:fld>
            <a:endParaRPr kumimoji="0" lang="tr-TR" alt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22532" name="4 Altbilgi Yer Tutucusu">
            <a:extLst>
              <a:ext uri="{FF2B5EF4-FFF2-40B4-BE49-F238E27FC236}">
                <a16:creationId xmlns:a16="http://schemas.microsoft.com/office/drawing/2014/main" id="{8CE17459-3323-470B-A087-748430D40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Biyokimya AD</a:t>
            </a:r>
          </a:p>
        </p:txBody>
      </p:sp>
      <p:sp>
        <p:nvSpPr>
          <p:cNvPr id="22533" name="5 Slayt Numarası Yer Tutucusu">
            <a:extLst>
              <a:ext uri="{FF2B5EF4-FFF2-40B4-BE49-F238E27FC236}">
                <a16:creationId xmlns:a16="http://schemas.microsoft.com/office/drawing/2014/main" id="{4B33FA31-46D8-4479-AF90-2D0B99676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B29AF24-FA5E-45E3-9DC2-2CB5C59D8777}" type="slidenum">
              <a:rPr kumimoji="0" lang="tr-TR" altLang="tr-T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tr-TR" alt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22534" name="5 Dikdörtgen">
            <a:extLst>
              <a:ext uri="{FF2B5EF4-FFF2-40B4-BE49-F238E27FC236}">
                <a16:creationId xmlns:a16="http://schemas.microsoft.com/office/drawing/2014/main" id="{F5E460D0-A185-4EBC-A572-F05188B716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6988" y="115889"/>
            <a:ext cx="6519862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3600" b="0" i="0" u="none" strike="noStrike" kern="1200" cap="none" spc="0" normalizeH="0" baseline="0" noProof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Kronik Böbrek Yetmezliği (KBY)</a:t>
            </a:r>
          </a:p>
        </p:txBody>
      </p:sp>
    </p:spTree>
  </p:cSld>
  <p:clrMapOvr>
    <a:masterClrMapping/>
  </p:clrMapOvr>
  <p:transition>
    <p:cover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50699425-F693-4551-B4DA-09E763943A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/>
              <a:t>Böbrek yetmezliği sonucu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6285E819-0B74-4E1E-810B-42606D96514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Su ve tuz tutulumu - Ödem</a:t>
            </a:r>
          </a:p>
          <a:p>
            <a:pPr eaLnBrk="1" hangingPunct="1"/>
            <a:r>
              <a:rPr lang="tr-TR" altLang="tr-TR"/>
              <a:t>Asidoz</a:t>
            </a:r>
          </a:p>
          <a:p>
            <a:pPr eaLnBrk="1" hangingPunct="1"/>
            <a:r>
              <a:rPr lang="tr-TR" altLang="tr-TR"/>
              <a:t>Azotemi </a:t>
            </a:r>
            <a:r>
              <a:rPr lang="tr-TR" altLang="tr-TR" sz="2400"/>
              <a:t>(üre, kreatinin, fenol, guanidin ve sülfat 		  kanda artar. Toplam N &gt;120 mg/dl=Üremi)</a:t>
            </a:r>
          </a:p>
          <a:p>
            <a:pPr eaLnBrk="1" hangingPunct="1"/>
            <a:r>
              <a:rPr lang="tr-TR" altLang="tr-TR"/>
              <a:t>Anemi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/>
              <a:t>		</a:t>
            </a:r>
            <a:r>
              <a:rPr lang="tr-TR" altLang="tr-TR" sz="2400"/>
              <a:t>Erithropoietin salınımı düşer</a:t>
            </a:r>
          </a:p>
          <a:p>
            <a:pPr eaLnBrk="1" hangingPunct="1"/>
            <a:r>
              <a:rPr lang="tr-TR" altLang="tr-TR"/>
              <a:t>Osteomalasi (renal osteodistrofi)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/>
              <a:t>		</a:t>
            </a:r>
            <a:r>
              <a:rPr lang="tr-TR" altLang="tr-TR" sz="2400"/>
              <a:t>Ca/P oranı yükselir</a:t>
            </a:r>
          </a:p>
        </p:txBody>
      </p:sp>
    </p:spTree>
  </p:cSld>
  <p:clrMapOvr>
    <a:masterClrMapping/>
  </p:clrMapOvr>
  <p:transition>
    <p:zoom dir="in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A1A6A654-D48F-4FCA-83B9-F189A2BE44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14550" y="476250"/>
            <a:ext cx="8229600" cy="838200"/>
          </a:xfrm>
        </p:spPr>
        <p:txBody>
          <a:bodyPr/>
          <a:lstStyle/>
          <a:p>
            <a:pPr eaLnBrk="1" hangingPunct="1"/>
            <a:r>
              <a:rPr lang="tr-TR" altLang="tr-TR" sz="3600" b="1"/>
              <a:t>Böbrek Yetmezliği Belirtileri</a:t>
            </a:r>
            <a:endParaRPr lang="en-GB" altLang="tr-TR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5F2160E3-DEC0-4873-9698-5D0F9802982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09801" y="1700213"/>
            <a:ext cx="8207375" cy="3992562"/>
          </a:xfrm>
        </p:spPr>
        <p:txBody>
          <a:bodyPr/>
          <a:lstStyle/>
          <a:p>
            <a:pPr eaLnBrk="1" hangingPunct="1"/>
            <a:r>
              <a:rPr lang="tr-TR" altLang="tr-TR" sz="2700"/>
              <a:t>Üremi tablosu </a:t>
            </a:r>
            <a:r>
              <a:rPr lang="en-GB" altLang="tr-TR" sz="2700" i="1"/>
              <a:t>(</a:t>
            </a:r>
            <a:r>
              <a:rPr lang="tr-TR" altLang="tr-TR" sz="2700" i="1"/>
              <a:t>bulantı</a:t>
            </a:r>
            <a:r>
              <a:rPr lang="en-GB" altLang="tr-TR" sz="2700" i="1"/>
              <a:t>, </a:t>
            </a:r>
            <a:r>
              <a:rPr lang="tr-TR" altLang="tr-TR" sz="2700" i="1"/>
              <a:t>kusma</a:t>
            </a:r>
            <a:r>
              <a:rPr lang="en-GB" altLang="tr-TR" sz="2700" i="1"/>
              <a:t>, </a:t>
            </a:r>
            <a:r>
              <a:rPr lang="tr-TR" altLang="tr-TR" sz="2700" i="1"/>
              <a:t>uyuşukluk</a:t>
            </a:r>
            <a:r>
              <a:rPr lang="en-GB" altLang="tr-TR" sz="2700" i="1"/>
              <a:t>)</a:t>
            </a:r>
          </a:p>
          <a:p>
            <a:pPr eaLnBrk="1" hangingPunct="1"/>
            <a:r>
              <a:rPr lang="tr-TR" altLang="tr-TR" sz="2700"/>
              <a:t>İdrar çıkarma bozuklukları</a:t>
            </a:r>
            <a:r>
              <a:rPr lang="en-GB" altLang="tr-TR" sz="2700"/>
              <a:t> </a:t>
            </a:r>
            <a:r>
              <a:rPr lang="en-GB" altLang="tr-TR" sz="2700" i="1"/>
              <a:t>(</a:t>
            </a:r>
            <a:r>
              <a:rPr lang="tr-TR" altLang="tr-TR" sz="2700" i="1"/>
              <a:t>sıklık</a:t>
            </a:r>
            <a:r>
              <a:rPr lang="en-GB" altLang="tr-TR" sz="2700" i="1"/>
              <a:t>, </a:t>
            </a:r>
            <a:r>
              <a:rPr lang="tr-TR" altLang="tr-TR" sz="2700" i="1"/>
              <a:t>gece idrar yapmada artış</a:t>
            </a:r>
            <a:r>
              <a:rPr lang="en-GB" altLang="tr-TR" sz="2700" i="1"/>
              <a:t>, </a:t>
            </a:r>
            <a:r>
              <a:rPr lang="tr-TR" altLang="tr-TR" sz="2700" i="1"/>
              <a:t>biriktirme</a:t>
            </a:r>
            <a:r>
              <a:rPr lang="en-GB" altLang="tr-TR" sz="2700" i="1"/>
              <a:t>, </a:t>
            </a:r>
            <a:r>
              <a:rPr lang="tr-TR" altLang="tr-TR" sz="2700" i="1"/>
              <a:t>ağrılı işeme</a:t>
            </a:r>
            <a:r>
              <a:rPr lang="en-GB" altLang="tr-TR" sz="2700" i="1"/>
              <a:t>)</a:t>
            </a:r>
          </a:p>
          <a:p>
            <a:pPr eaLnBrk="1" hangingPunct="1"/>
            <a:r>
              <a:rPr lang="tr-TR" altLang="tr-TR" sz="2700"/>
              <a:t>İdrar hacmi düzensizlikleri</a:t>
            </a:r>
            <a:r>
              <a:rPr lang="en-GB" altLang="tr-TR" sz="2700"/>
              <a:t> </a:t>
            </a:r>
            <a:r>
              <a:rPr lang="en-GB" altLang="tr-TR" sz="2700" i="1"/>
              <a:t>(pol</a:t>
            </a:r>
            <a:r>
              <a:rPr lang="tr-TR" altLang="tr-TR" sz="2700" i="1"/>
              <a:t>i</a:t>
            </a:r>
            <a:r>
              <a:rPr lang="en-GB" altLang="tr-TR" sz="2700" i="1"/>
              <a:t>uri, oliguri, anuri)</a:t>
            </a:r>
          </a:p>
          <a:p>
            <a:pPr eaLnBrk="1" hangingPunct="1"/>
            <a:r>
              <a:rPr lang="tr-TR" altLang="tr-TR" sz="2700"/>
              <a:t>İdrar kompozisyonunda değişiklikler</a:t>
            </a:r>
            <a:r>
              <a:rPr lang="en-GB" altLang="tr-TR" sz="2700"/>
              <a:t> </a:t>
            </a:r>
            <a:r>
              <a:rPr lang="en-GB" altLang="tr-TR" sz="2700" i="1"/>
              <a:t>(hematuri, proteinuri, ba</a:t>
            </a:r>
            <a:r>
              <a:rPr lang="tr-TR" altLang="tr-TR" sz="2700" i="1"/>
              <a:t>k</a:t>
            </a:r>
            <a:r>
              <a:rPr lang="en-GB" altLang="tr-TR" sz="2700" i="1"/>
              <a:t>teriu</a:t>
            </a:r>
            <a:r>
              <a:rPr lang="tr-TR" altLang="tr-TR" sz="2700" i="1"/>
              <a:t>ri</a:t>
            </a:r>
            <a:r>
              <a:rPr lang="en-GB" altLang="tr-TR" sz="2700" i="1"/>
              <a:t>, l</a:t>
            </a:r>
            <a:r>
              <a:rPr lang="tr-TR" altLang="tr-TR" sz="2700" i="1"/>
              <a:t>ökosituri</a:t>
            </a:r>
            <a:r>
              <a:rPr lang="en-GB" altLang="tr-TR" sz="2700" i="1"/>
              <a:t>, </a:t>
            </a:r>
            <a:r>
              <a:rPr lang="tr-TR" altLang="tr-TR" sz="2700" i="1"/>
              <a:t>taş</a:t>
            </a:r>
            <a:r>
              <a:rPr lang="en-GB" altLang="tr-TR" sz="2700" i="1"/>
              <a:t>)</a:t>
            </a:r>
            <a:endParaRPr lang="en-GB" altLang="tr-TR" sz="2700"/>
          </a:p>
          <a:p>
            <a:pPr eaLnBrk="1" hangingPunct="1"/>
            <a:r>
              <a:rPr lang="tr-TR" altLang="tr-TR" sz="2700"/>
              <a:t>Sancı</a:t>
            </a:r>
            <a:r>
              <a:rPr lang="en-GB" altLang="tr-TR" sz="2700"/>
              <a:t> </a:t>
            </a:r>
          </a:p>
          <a:p>
            <a:pPr eaLnBrk="1" hangingPunct="1"/>
            <a:r>
              <a:rPr lang="tr-TR" altLang="tr-TR" sz="2700"/>
              <a:t>Ödem</a:t>
            </a:r>
            <a:r>
              <a:rPr lang="en-GB" altLang="tr-TR" sz="2700"/>
              <a:t> </a:t>
            </a:r>
            <a:r>
              <a:rPr lang="en-GB" altLang="tr-TR" sz="2700" i="1"/>
              <a:t>(h</a:t>
            </a:r>
            <a:r>
              <a:rPr lang="tr-TR" altLang="tr-TR" sz="2700" i="1"/>
              <a:t>i</a:t>
            </a:r>
            <a:r>
              <a:rPr lang="en-GB" altLang="tr-TR" sz="2700" i="1"/>
              <a:t>poalbuminemi, </a:t>
            </a:r>
            <a:r>
              <a:rPr lang="tr-TR" altLang="tr-TR" sz="2700" i="1"/>
              <a:t>tuz ve su tutulumu</a:t>
            </a:r>
            <a:r>
              <a:rPr lang="en-GB" altLang="tr-TR" sz="2700" i="1"/>
              <a:t>)</a:t>
            </a:r>
            <a:r>
              <a:rPr lang="en-GB" altLang="tr-TR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Azotemi</a:t>
            </a:r>
            <a:r>
              <a:rPr lang="tr-TR" dirty="0"/>
              <a:t> (Üre veya </a:t>
            </a:r>
            <a:r>
              <a:rPr lang="tr-TR" dirty="0" err="1"/>
              <a:t>Kreatinin</a:t>
            </a:r>
            <a:r>
              <a:rPr lang="tr-TR" dirty="0"/>
              <a:t> artışı)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Prerenal</a:t>
            </a:r>
            <a:endParaRPr lang="tr-TR" dirty="0">
              <a:latin typeface="Comic Sans MS" panose="030F0702030302020204" pitchFamily="66" charset="0"/>
            </a:endParaRPr>
          </a:p>
          <a:p>
            <a:pPr lvl="1"/>
            <a:r>
              <a:rPr lang="tr-TR" dirty="0" err="1">
                <a:latin typeface="Comic Sans MS" panose="030F0702030302020204" pitchFamily="66" charset="0"/>
              </a:rPr>
              <a:t>Dehidrasyon</a:t>
            </a:r>
            <a:endParaRPr lang="tr-TR" dirty="0">
              <a:latin typeface="Comic Sans MS" panose="030F0702030302020204" pitchFamily="66" charset="0"/>
            </a:endParaRPr>
          </a:p>
          <a:p>
            <a:pPr lvl="1"/>
            <a:r>
              <a:rPr lang="tr-TR" dirty="0" err="1">
                <a:latin typeface="Comic Sans MS" panose="030F0702030302020204" pitchFamily="66" charset="0"/>
              </a:rPr>
              <a:t>Kardiyovasküler</a:t>
            </a:r>
            <a:r>
              <a:rPr lang="tr-TR" dirty="0">
                <a:latin typeface="Comic Sans MS" panose="030F0702030302020204" pitchFamily="66" charset="0"/>
              </a:rPr>
              <a:t> hastalıklar</a:t>
            </a:r>
          </a:p>
          <a:p>
            <a:pPr lvl="1"/>
            <a:r>
              <a:rPr lang="tr-TR" dirty="0">
                <a:latin typeface="Comic Sans MS" panose="030F0702030302020204" pitchFamily="66" charset="0"/>
              </a:rPr>
              <a:t>Septik </a:t>
            </a:r>
            <a:r>
              <a:rPr lang="tr-TR" dirty="0" err="1">
                <a:latin typeface="Comic Sans MS" panose="030F0702030302020204" pitchFamily="66" charset="0"/>
              </a:rPr>
              <a:t>Travmatik</a:t>
            </a:r>
            <a:r>
              <a:rPr lang="tr-TR" dirty="0">
                <a:latin typeface="Comic Sans MS" panose="030F0702030302020204" pitchFamily="66" charset="0"/>
              </a:rPr>
              <a:t> şok</a:t>
            </a:r>
          </a:p>
          <a:p>
            <a:pPr lvl="1"/>
            <a:r>
              <a:rPr lang="tr-TR" dirty="0">
                <a:latin typeface="Comic Sans MS" panose="030F0702030302020204" pitchFamily="66" charset="0"/>
              </a:rPr>
              <a:t>Yüksek proteinli besleme (üre artışı)</a:t>
            </a:r>
          </a:p>
          <a:p>
            <a:pPr lvl="1"/>
            <a:r>
              <a:rPr lang="tr-TR" dirty="0" err="1">
                <a:latin typeface="Comic Sans MS" panose="030F0702030302020204" pitchFamily="66" charset="0"/>
              </a:rPr>
              <a:t>Gastrointestinal</a:t>
            </a:r>
            <a:r>
              <a:rPr lang="tr-TR" dirty="0">
                <a:latin typeface="Comic Sans MS" panose="030F0702030302020204" pitchFamily="66" charset="0"/>
              </a:rPr>
              <a:t> kanamalar (üre artışı) gibi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Renal</a:t>
            </a:r>
            <a:r>
              <a:rPr lang="tr-TR" dirty="0">
                <a:latin typeface="Comic Sans MS" panose="030F0702030302020204" pitchFamily="66" charset="0"/>
              </a:rPr>
              <a:t> (</a:t>
            </a:r>
            <a:r>
              <a:rPr lang="tr-TR" dirty="0" err="1">
                <a:latin typeface="Comic Sans MS" panose="030F0702030302020204" pitchFamily="66" charset="0"/>
              </a:rPr>
              <a:t>Nepfronların</a:t>
            </a:r>
            <a:r>
              <a:rPr lang="tr-TR" dirty="0">
                <a:latin typeface="Comic Sans MS" panose="030F0702030302020204" pitchFamily="66" charset="0"/>
              </a:rPr>
              <a:t> 2/3 veya ¾ kayıplarında gibi)</a:t>
            </a:r>
          </a:p>
          <a:p>
            <a:r>
              <a:rPr lang="tr-TR" dirty="0">
                <a:latin typeface="Comic Sans MS" panose="030F0702030302020204" pitchFamily="66" charset="0"/>
              </a:rPr>
              <a:t>Post </a:t>
            </a:r>
            <a:r>
              <a:rPr lang="tr-TR" dirty="0" err="1">
                <a:latin typeface="Comic Sans MS" panose="030F0702030302020204" pitchFamily="66" charset="0"/>
              </a:rPr>
              <a:t>renal</a:t>
            </a:r>
            <a:r>
              <a:rPr lang="tr-TR" dirty="0">
                <a:latin typeface="Comic Sans MS" panose="030F0702030302020204" pitchFamily="66" charset="0"/>
              </a:rPr>
              <a:t> (</a:t>
            </a:r>
            <a:r>
              <a:rPr lang="tr-TR" dirty="0" err="1">
                <a:latin typeface="Comic Sans MS" panose="030F0702030302020204" pitchFamily="66" charset="0"/>
              </a:rPr>
              <a:t>Üriner</a:t>
            </a:r>
            <a:r>
              <a:rPr lang="tr-TR" dirty="0">
                <a:latin typeface="Comic Sans MS" panose="030F0702030302020204" pitchFamily="66" charset="0"/>
              </a:rPr>
              <a:t> Sistem obstrüksiyonu veya </a:t>
            </a:r>
            <a:r>
              <a:rPr lang="tr-TR" dirty="0" err="1">
                <a:latin typeface="Comic Sans MS" panose="030F0702030302020204" pitchFamily="66" charset="0"/>
              </a:rPr>
              <a:t>rupturu</a:t>
            </a:r>
            <a:r>
              <a:rPr lang="tr-TR" dirty="0">
                <a:latin typeface="Comic Sans MS" panose="030F0702030302020204" pitchFamily="66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85706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err="1">
                <a:latin typeface="Comic Sans MS" panose="030F0702030302020204" pitchFamily="66" charset="0"/>
              </a:rPr>
              <a:t>Ekstraselüler</a:t>
            </a:r>
            <a:r>
              <a:rPr lang="tr-TR" dirty="0">
                <a:latin typeface="Comic Sans MS" panose="030F0702030302020204" pitchFamily="66" charset="0"/>
              </a:rPr>
              <a:t> sıvı kayıpları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>
                <a:latin typeface="Comic Sans MS" panose="030F0702030302020204" pitchFamily="66" charset="0"/>
              </a:rPr>
              <a:t>Vazokonstriktif</a:t>
            </a:r>
            <a:r>
              <a:rPr lang="tr-TR" dirty="0">
                <a:latin typeface="Comic Sans MS" panose="030F0702030302020204" pitchFamily="66" charset="0"/>
              </a:rPr>
              <a:t> etkenler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latin typeface="Comic Sans MS" panose="030F0702030302020204" pitchFamily="66" charset="0"/>
              </a:rPr>
              <a:t>ACE enzim inhibitörleri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>
                <a:latin typeface="Comic Sans MS" panose="030F0702030302020204" pitchFamily="66" charset="0"/>
              </a:rPr>
              <a:t>Hipertonik</a:t>
            </a:r>
            <a:r>
              <a:rPr lang="tr-TR" dirty="0">
                <a:latin typeface="Comic Sans MS" panose="030F0702030302020204" pitchFamily="66" charset="0"/>
              </a:rPr>
              <a:t> durum</a:t>
            </a:r>
          </a:p>
          <a:p>
            <a:pPr marL="514350" indent="-514350">
              <a:buFont typeface="+mj-lt"/>
              <a:buAutoNum type="arabicPeriod"/>
            </a:pPr>
            <a:endParaRPr lang="tr-TR" dirty="0"/>
          </a:p>
          <a:p>
            <a:pPr marL="514350" indent="-514350">
              <a:buFont typeface="+mj-lt"/>
              <a:buAutoNum type="arabicPeriod"/>
            </a:pPr>
            <a:endParaRPr lang="tr-TR" dirty="0"/>
          </a:p>
          <a:p>
            <a:pPr marL="514350" indent="-514350">
              <a:buFont typeface="+mj-lt"/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461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Hemoglobiüri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Myoglobulinüri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Radyokontrast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nefropatisi</a:t>
            </a: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848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649</Words>
  <Application>Microsoft Office PowerPoint</Application>
  <PresentationFormat>Geniş ekran</PresentationFormat>
  <Paragraphs>108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13</vt:i4>
      </vt:variant>
    </vt:vector>
  </HeadingPairs>
  <TitlesOfParts>
    <vt:vector size="22" baseType="lpstr">
      <vt:lpstr>Arial</vt:lpstr>
      <vt:lpstr>Calibri</vt:lpstr>
      <vt:lpstr>Calibri Light</vt:lpstr>
      <vt:lpstr>Comic Sans MS</vt:lpstr>
      <vt:lpstr>Tahoma</vt:lpstr>
      <vt:lpstr>Wingdings</vt:lpstr>
      <vt:lpstr>Office Teması</vt:lpstr>
      <vt:lpstr>1_Office Teması</vt:lpstr>
      <vt:lpstr>2_Office Teması</vt:lpstr>
      <vt:lpstr>Fizyopatoloji</vt:lpstr>
      <vt:lpstr>PowerPoint Sunusu</vt:lpstr>
      <vt:lpstr>Böbrek Yetmezliği</vt:lpstr>
      <vt:lpstr>PowerPoint Sunusu</vt:lpstr>
      <vt:lpstr>Böbrek yetmezliği sonucu</vt:lpstr>
      <vt:lpstr>Böbrek Yetmezliği Belirtileri</vt:lpstr>
      <vt:lpstr>Azotemi (Üre veya Kreatinin artışı)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Fizyopatoloji</dc:title>
  <dc:creator>Efe Kurtdede</dc:creator>
  <cp:lastModifiedBy>Efe Kurtdede</cp:lastModifiedBy>
  <cp:revision>1</cp:revision>
  <dcterms:created xsi:type="dcterms:W3CDTF">2025-07-10T10:07:53Z</dcterms:created>
  <dcterms:modified xsi:type="dcterms:W3CDTF">2025-07-10T10:08:33Z</dcterms:modified>
</cp:coreProperties>
</file>