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 id="2147483893" r:id="rId2"/>
    <p:sldMasterId id="2147483905" r:id="rId3"/>
    <p:sldMasterId id="2147483917" r:id="rId4"/>
    <p:sldMasterId id="2147483929" r:id="rId5"/>
    <p:sldMasterId id="2147483941" r:id="rId6"/>
    <p:sldMasterId id="2147483953" r:id="rId7"/>
    <p:sldMasterId id="2147483965" r:id="rId8"/>
    <p:sldMasterId id="2147483977" r:id="rId9"/>
    <p:sldMasterId id="2147483995" r:id="rId10"/>
    <p:sldMasterId id="2147484007" r:id="rId11"/>
  </p:sldMasterIdLst>
  <p:notesMasterIdLst>
    <p:notesMasterId r:id="rId45"/>
  </p:notesMasterIdLst>
  <p:handoutMasterIdLst>
    <p:handoutMasterId r:id="rId46"/>
  </p:handoutMasterIdLst>
  <p:sldIdLst>
    <p:sldId id="257" r:id="rId12"/>
    <p:sldId id="261" r:id="rId13"/>
    <p:sldId id="262" r:id="rId14"/>
    <p:sldId id="264" r:id="rId15"/>
    <p:sldId id="259" r:id="rId16"/>
    <p:sldId id="288" r:id="rId17"/>
    <p:sldId id="267" r:id="rId18"/>
    <p:sldId id="286" r:id="rId19"/>
    <p:sldId id="274" r:id="rId20"/>
    <p:sldId id="289" r:id="rId21"/>
    <p:sldId id="265" r:id="rId22"/>
    <p:sldId id="275" r:id="rId23"/>
    <p:sldId id="290" r:id="rId24"/>
    <p:sldId id="272" r:id="rId25"/>
    <p:sldId id="273" r:id="rId26"/>
    <p:sldId id="285" r:id="rId27"/>
    <p:sldId id="276" r:id="rId28"/>
    <p:sldId id="277" r:id="rId29"/>
    <p:sldId id="279" r:id="rId30"/>
    <p:sldId id="278" r:id="rId31"/>
    <p:sldId id="291" r:id="rId32"/>
    <p:sldId id="280" r:id="rId33"/>
    <p:sldId id="283" r:id="rId34"/>
    <p:sldId id="284" r:id="rId35"/>
    <p:sldId id="287" r:id="rId36"/>
    <p:sldId id="299" r:id="rId37"/>
    <p:sldId id="292" r:id="rId38"/>
    <p:sldId id="293" r:id="rId39"/>
    <p:sldId id="294" r:id="rId40"/>
    <p:sldId id="295" r:id="rId41"/>
    <p:sldId id="296" r:id="rId42"/>
    <p:sldId id="297" r:id="rId43"/>
    <p:sldId id="298" r:id="rId44"/>
  </p:sldIdLst>
  <p:sldSz cx="12192000" cy="6858000"/>
  <p:notesSz cx="6735763" cy="986631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08">
          <p15:clr>
            <a:srgbClr val="A4A3A4"/>
          </p15:clr>
        </p15:guide>
        <p15:guide id="2" pos="212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061" autoAdjust="0"/>
  </p:normalViewPr>
  <p:slideViewPr>
    <p:cSldViewPr snapToGrid="0">
      <p:cViewPr varScale="1">
        <p:scale>
          <a:sx n="78" d="100"/>
          <a:sy n="78" d="100"/>
        </p:scale>
        <p:origin x="1374" y="72"/>
      </p:cViewPr>
      <p:guideLst>
        <p:guide orient="horz" pos="2160"/>
        <p:guide pos="3840"/>
      </p:guideLst>
    </p:cSldViewPr>
  </p:slideViewPr>
  <p:notesTextViewPr>
    <p:cViewPr>
      <p:scale>
        <a:sx n="1" d="1"/>
        <a:sy n="1" d="1"/>
      </p:scale>
      <p:origin x="0" y="0"/>
    </p:cViewPr>
  </p:notesTextViewPr>
  <p:notesViewPr>
    <p:cSldViewPr snapToGrid="0">
      <p:cViewPr varScale="1">
        <p:scale>
          <a:sx n="69" d="100"/>
          <a:sy n="69" d="100"/>
        </p:scale>
        <p:origin x="-3318" y="-108"/>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handoutMaster" Target="handoutMasters/handoutMaster1.xml"/><Relationship Id="rId20" Type="http://schemas.openxmlformats.org/officeDocument/2006/relationships/slide" Target="slides/slide9.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E6AF8AED-8F85-4AD9-B822-CD7280265CF0}" type="datetimeFigureOut">
              <a:rPr lang="tr-TR" smtClean="0"/>
              <a:pPr/>
              <a:t>24.03.2021</a:t>
            </a:fld>
            <a:endParaRPr lang="tr-TR"/>
          </a:p>
        </p:txBody>
      </p:sp>
      <p:sp>
        <p:nvSpPr>
          <p:cNvPr id="4" name="3 Altbilgi Yer Tutucusu"/>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lang="tr-TR"/>
          </a:p>
        </p:txBody>
      </p:sp>
      <p:sp>
        <p:nvSpPr>
          <p:cNvPr id="5" name="4 Slayt Numarası Yer Tutucusu"/>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C12C5228-2CCF-42A6-94F7-69DA165C2D4C}" type="slidenum">
              <a:rPr lang="tr-TR" smtClean="0"/>
              <a:pPr/>
              <a:t>‹#›</a:t>
            </a:fld>
            <a:endParaRPr lang="tr-TR"/>
          </a:p>
        </p:txBody>
      </p:sp>
    </p:spTree>
    <p:extLst>
      <p:ext uri="{BB962C8B-B14F-4D97-AF65-F5344CB8AC3E}">
        <p14:creationId xmlns:p14="http://schemas.microsoft.com/office/powerpoint/2010/main" val="3649857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E4329C57-AB44-4253-AD74-C7491B4C5E5A}" type="datetimeFigureOut">
              <a:rPr lang="tr-TR" smtClean="0"/>
              <a:pPr/>
              <a:t>24.03.2021</a:t>
            </a:fld>
            <a:endParaRPr lang="tr-TR"/>
          </a:p>
        </p:txBody>
      </p:sp>
      <p:sp>
        <p:nvSpPr>
          <p:cNvPr id="4" name="Slayt Görüntüsü Yer Tutucusu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99C1B9B7-6E3E-4658-9609-AB012AE4F1EC}" type="slidenum">
              <a:rPr lang="tr-TR" smtClean="0"/>
              <a:pPr/>
              <a:t>‹#›</a:t>
            </a:fld>
            <a:endParaRPr lang="tr-TR"/>
          </a:p>
        </p:txBody>
      </p:sp>
    </p:spTree>
    <p:extLst>
      <p:ext uri="{BB962C8B-B14F-4D97-AF65-F5344CB8AC3E}">
        <p14:creationId xmlns:p14="http://schemas.microsoft.com/office/powerpoint/2010/main" val="917700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err="1" smtClean="0"/>
              <a:t>Relatively</a:t>
            </a:r>
            <a:r>
              <a:rPr lang="tr-TR" dirty="0" smtClean="0"/>
              <a:t> </a:t>
            </a:r>
            <a:r>
              <a:rPr lang="tr-TR" dirty="0" err="1" smtClean="0"/>
              <a:t>slow</a:t>
            </a:r>
            <a:endParaRPr lang="tr-TR" dirty="0" smtClean="0"/>
          </a:p>
          <a:p>
            <a:r>
              <a:rPr lang="tr-TR" dirty="0" err="1" smtClean="0"/>
              <a:t>Act</a:t>
            </a:r>
            <a:r>
              <a:rPr lang="tr-TR" dirty="0" smtClean="0"/>
              <a:t> at </a:t>
            </a:r>
            <a:r>
              <a:rPr lang="tr-TR" dirty="0" err="1" smtClean="0"/>
              <a:t>low</a:t>
            </a:r>
            <a:r>
              <a:rPr lang="tr-TR" dirty="0" smtClean="0"/>
              <a:t> </a:t>
            </a:r>
            <a:r>
              <a:rPr lang="tr-TR" dirty="0" err="1" smtClean="0"/>
              <a:t>concentration</a:t>
            </a:r>
            <a:r>
              <a:rPr lang="tr-TR" dirty="0" smtClean="0"/>
              <a:t> </a:t>
            </a:r>
            <a:r>
              <a:rPr lang="tr-TR" dirty="0" err="1" smtClean="0"/>
              <a:t>due</a:t>
            </a:r>
            <a:r>
              <a:rPr lang="tr-TR" dirty="0" smtClean="0"/>
              <a:t> </a:t>
            </a:r>
            <a:r>
              <a:rPr lang="tr-TR" dirty="0" err="1" smtClean="0"/>
              <a:t>to</a:t>
            </a:r>
            <a:r>
              <a:rPr lang="tr-TR" dirty="0" smtClean="0"/>
              <a:t> </a:t>
            </a:r>
            <a:r>
              <a:rPr lang="tr-TR" dirty="0" err="1" smtClean="0"/>
              <a:t>dilution</a:t>
            </a:r>
            <a:endParaRPr lang="tr-TR" dirty="0" smtClean="0"/>
          </a:p>
          <a:p>
            <a:r>
              <a:rPr lang="tr-TR" dirty="0" err="1" smtClean="0"/>
              <a:t>Speeds</a:t>
            </a:r>
            <a:r>
              <a:rPr lang="tr-TR" dirty="0" smtClean="0"/>
              <a:t> </a:t>
            </a:r>
            <a:r>
              <a:rPr lang="tr-TR" dirty="0" err="1" smtClean="0"/>
              <a:t>up</a:t>
            </a:r>
            <a:r>
              <a:rPr lang="tr-TR" dirty="0" smtClean="0"/>
              <a:t> </a:t>
            </a:r>
            <a:r>
              <a:rPr lang="tr-TR" dirty="0" err="1" smtClean="0"/>
              <a:t>to</a:t>
            </a:r>
            <a:r>
              <a:rPr lang="tr-TR" dirty="0" smtClean="0"/>
              <a:t> 100m/</a:t>
            </a:r>
            <a:r>
              <a:rPr lang="tr-TR" dirty="0" err="1" smtClean="0"/>
              <a:t>second</a:t>
            </a:r>
            <a:endParaRPr lang="tr-TR" dirty="0" smtClean="0"/>
          </a:p>
          <a:p>
            <a:r>
              <a:rPr lang="tr-TR" dirty="0" smtClean="0"/>
              <a:t>Can </a:t>
            </a:r>
            <a:r>
              <a:rPr lang="tr-TR" dirty="0" err="1" smtClean="0"/>
              <a:t>achieve</a:t>
            </a:r>
            <a:r>
              <a:rPr lang="tr-TR" dirty="0" smtClean="0"/>
              <a:t> at </a:t>
            </a:r>
            <a:r>
              <a:rPr lang="tr-TR" dirty="0" err="1" smtClean="0"/>
              <a:t>high</a:t>
            </a:r>
            <a:r>
              <a:rPr lang="tr-TR" dirty="0" smtClean="0"/>
              <a:t> </a:t>
            </a:r>
            <a:r>
              <a:rPr lang="tr-TR" dirty="0" err="1" smtClean="0"/>
              <a:t>concentration</a:t>
            </a:r>
            <a:endParaRPr lang="tr-TR" dirty="0" smtClean="0"/>
          </a:p>
          <a:p>
            <a:endParaRPr lang="tr-TR" dirty="0" smtClean="0"/>
          </a:p>
          <a:p>
            <a:endParaRPr lang="tr-TR" dirty="0" smtClean="0"/>
          </a:p>
          <a:p>
            <a:endParaRPr lang="tr-TR" dirty="0"/>
          </a:p>
        </p:txBody>
      </p:sp>
      <p:sp>
        <p:nvSpPr>
          <p:cNvPr id="4" name="3 Slayt Numarası Yer Tutucusu"/>
          <p:cNvSpPr>
            <a:spLocks noGrp="1"/>
          </p:cNvSpPr>
          <p:nvPr>
            <p:ph type="sldNum" sz="quarter" idx="10"/>
          </p:nvPr>
        </p:nvSpPr>
        <p:spPr/>
        <p:txBody>
          <a:bodyPr/>
          <a:lstStyle/>
          <a:p>
            <a:fld id="{99C1B9B7-6E3E-4658-9609-AB012AE4F1EC}" type="slidenum">
              <a:rPr lang="tr-TR" smtClean="0"/>
              <a:pPr/>
              <a:t>3</a:t>
            </a:fld>
            <a:endParaRPr lang="tr-TR"/>
          </a:p>
        </p:txBody>
      </p:sp>
    </p:spTree>
    <p:extLst>
      <p:ext uri="{BB962C8B-B14F-4D97-AF65-F5344CB8AC3E}">
        <p14:creationId xmlns:p14="http://schemas.microsoft.com/office/powerpoint/2010/main" val="3787358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en-US" dirty="0" smtClean="0"/>
              <a:t>We also discuss the use of </a:t>
            </a:r>
            <a:r>
              <a:rPr lang="en-US" dirty="0" err="1" smtClean="0"/>
              <a:t>exosomes</a:t>
            </a:r>
            <a:endParaRPr lang="en-US" dirty="0" smtClean="0"/>
          </a:p>
          <a:p>
            <a:r>
              <a:rPr lang="en-US" dirty="0" smtClean="0"/>
              <a:t>as therapeutic carriers, disease biomarkers, and vaccines</a:t>
            </a:r>
            <a:endParaRPr lang="tr-TR" dirty="0" smtClean="0"/>
          </a:p>
          <a:p>
            <a:endParaRPr lang="tr-TR" sz="1200" kern="1200" baseline="0" dirty="0" smtClean="0">
              <a:solidFill>
                <a:schemeClr val="tx1"/>
              </a:solidFill>
              <a:latin typeface="+mn-lt"/>
              <a:ea typeface="+mn-ea"/>
              <a:cs typeface="+mn-cs"/>
            </a:endParaRPr>
          </a:p>
          <a:p>
            <a:r>
              <a:rPr lang="en-US" b="1" dirty="0" smtClean="0"/>
              <a:t>Tumor‐derived </a:t>
            </a:r>
            <a:r>
              <a:rPr lang="en-US" b="1" dirty="0" err="1" smtClean="0"/>
              <a:t>exosomes</a:t>
            </a:r>
            <a:r>
              <a:rPr lang="en-US" b="1" dirty="0" smtClean="0"/>
              <a:t> in cancer metastasis</a:t>
            </a:r>
            <a:endParaRPr lang="tr-TR"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by transferring their contents between</a:t>
            </a:r>
            <a:endParaRPr lang="tr-TR" sz="1200" kern="1200" baseline="0" dirty="0" smtClean="0">
              <a:solidFill>
                <a:schemeClr val="tx1"/>
              </a:solidFill>
              <a:latin typeface="+mn-lt"/>
              <a:ea typeface="+mn-ea"/>
              <a:cs typeface="+mn-cs"/>
            </a:endParaRPr>
          </a:p>
          <a:p>
            <a:endParaRPr lang="tr-TR"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Potential advantages of using </a:t>
            </a:r>
            <a:r>
              <a:rPr lang="en-US" sz="1200" kern="1200" baseline="0" dirty="0" err="1" smtClean="0">
                <a:solidFill>
                  <a:schemeClr val="tx1"/>
                </a:solidFill>
                <a:latin typeface="+mn-lt"/>
                <a:ea typeface="+mn-ea"/>
                <a:cs typeface="+mn-cs"/>
              </a:rPr>
              <a:t>exosomes</a:t>
            </a:r>
            <a:r>
              <a:rPr lang="en-US" sz="1200" kern="1200" baseline="0" dirty="0" smtClean="0">
                <a:solidFill>
                  <a:schemeClr val="tx1"/>
                </a:solidFill>
                <a:latin typeface="+mn-lt"/>
                <a:ea typeface="+mn-ea"/>
                <a:cs typeface="+mn-cs"/>
              </a:rPr>
              <a:t> as biomarkers includes</a:t>
            </a:r>
          </a:p>
          <a:p>
            <a:r>
              <a:rPr lang="en-US" sz="1200" kern="1200" baseline="0" dirty="0" smtClean="0">
                <a:solidFill>
                  <a:schemeClr val="tx1"/>
                </a:solidFill>
                <a:latin typeface="+mn-lt"/>
                <a:ea typeface="+mn-ea"/>
                <a:cs typeface="+mn-cs"/>
              </a:rPr>
              <a:t>the ability to reduce the use of invasive surgery for monitoring disease</a:t>
            </a:r>
            <a:endParaRPr lang="tr-TR" dirty="0"/>
          </a:p>
        </p:txBody>
      </p:sp>
      <p:sp>
        <p:nvSpPr>
          <p:cNvPr id="4" name="3 Slayt Numarası Yer Tutucusu"/>
          <p:cNvSpPr>
            <a:spLocks noGrp="1"/>
          </p:cNvSpPr>
          <p:nvPr>
            <p:ph type="sldNum" sz="quarter" idx="10"/>
          </p:nvPr>
        </p:nvSpPr>
        <p:spPr/>
        <p:txBody>
          <a:bodyPr/>
          <a:lstStyle/>
          <a:p>
            <a:fld id="{99C1B9B7-6E3E-4658-9609-AB012AE4F1EC}" type="slidenum">
              <a:rPr lang="tr-TR" smtClean="0"/>
              <a:pPr/>
              <a:t>17</a:t>
            </a:fld>
            <a:endParaRPr lang="tr-TR"/>
          </a:p>
        </p:txBody>
      </p:sp>
    </p:spTree>
    <p:extLst>
      <p:ext uri="{BB962C8B-B14F-4D97-AF65-F5344CB8AC3E}">
        <p14:creationId xmlns:p14="http://schemas.microsoft.com/office/powerpoint/2010/main" val="1410633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Signal transduction pathway of </a:t>
            </a:r>
            <a:r>
              <a:rPr lang="en-US" sz="1200" kern="1200" baseline="0" dirty="0" err="1" smtClean="0">
                <a:solidFill>
                  <a:schemeClr val="tx1"/>
                </a:solidFill>
                <a:latin typeface="+mn-lt"/>
                <a:ea typeface="+mn-ea"/>
                <a:cs typeface="+mn-cs"/>
              </a:rPr>
              <a:t>exosomes</a:t>
            </a:r>
            <a:r>
              <a:rPr lang="en-US" sz="1200" kern="1200" baseline="0" dirty="0" smtClean="0">
                <a:solidFill>
                  <a:schemeClr val="tx1"/>
                </a:solidFill>
                <a:latin typeface="+mn-lt"/>
                <a:ea typeface="+mn-ea"/>
                <a:cs typeface="+mn-cs"/>
              </a:rPr>
              <a:t> in tumor microenvironment. The most important cells in tumor microenvironment mainly</a:t>
            </a:r>
          </a:p>
          <a:p>
            <a:r>
              <a:rPr lang="en-US" sz="1200" kern="1200" baseline="0" dirty="0" smtClean="0">
                <a:solidFill>
                  <a:schemeClr val="tx1"/>
                </a:solidFill>
                <a:latin typeface="+mn-lt"/>
                <a:ea typeface="+mn-ea"/>
                <a:cs typeface="+mn-cs"/>
              </a:rPr>
              <a:t>include CAFs, CSCs, MSCs, TMICs, etc. These four types of cells use </a:t>
            </a:r>
            <a:r>
              <a:rPr lang="en-US" sz="1200" kern="1200" baseline="0" dirty="0" err="1" smtClean="0">
                <a:solidFill>
                  <a:schemeClr val="tx1"/>
                </a:solidFill>
                <a:latin typeface="+mn-lt"/>
                <a:ea typeface="+mn-ea"/>
                <a:cs typeface="+mn-cs"/>
              </a:rPr>
              <a:t>exosomes</a:t>
            </a:r>
            <a:r>
              <a:rPr lang="en-US" sz="1200" kern="1200" baseline="0" dirty="0" smtClean="0">
                <a:solidFill>
                  <a:schemeClr val="tx1"/>
                </a:solidFill>
                <a:latin typeface="+mn-lt"/>
                <a:ea typeface="+mn-ea"/>
                <a:cs typeface="+mn-cs"/>
              </a:rPr>
              <a:t> to promote EMT, tumor metastasis and drug resistance through a</a:t>
            </a:r>
          </a:p>
          <a:p>
            <a:r>
              <a:rPr lang="tr-TR" sz="1200" kern="1200" baseline="0" dirty="0" err="1" smtClean="0">
                <a:solidFill>
                  <a:schemeClr val="tx1"/>
                </a:solidFill>
                <a:latin typeface="+mn-lt"/>
                <a:ea typeface="+mn-ea"/>
                <a:cs typeface="+mn-cs"/>
              </a:rPr>
              <a:t>variety</a:t>
            </a:r>
            <a:r>
              <a:rPr lang="tr-TR" sz="1200" kern="1200" baseline="0" dirty="0" smtClean="0">
                <a:solidFill>
                  <a:schemeClr val="tx1"/>
                </a:solidFill>
                <a:latin typeface="+mn-lt"/>
                <a:ea typeface="+mn-ea"/>
                <a:cs typeface="+mn-cs"/>
              </a:rPr>
              <a:t> of </a:t>
            </a:r>
            <a:r>
              <a:rPr lang="tr-TR" sz="1200" kern="1200" baseline="0" dirty="0" err="1" smtClean="0">
                <a:solidFill>
                  <a:schemeClr val="tx1"/>
                </a:solidFill>
                <a:latin typeface="+mn-lt"/>
                <a:ea typeface="+mn-ea"/>
                <a:cs typeface="+mn-cs"/>
              </a:rPr>
              <a:t>mechanisms</a:t>
            </a:r>
            <a:r>
              <a:rPr lang="tr-TR" sz="1200" kern="1200" baseline="0" dirty="0" smtClean="0">
                <a:solidFill>
                  <a:schemeClr val="tx1"/>
                </a:solidFill>
                <a:latin typeface="+mn-lt"/>
                <a:ea typeface="+mn-ea"/>
                <a:cs typeface="+mn-cs"/>
              </a:rPr>
              <a:t>. </a:t>
            </a:r>
            <a:r>
              <a:rPr lang="tr-TR" sz="1200" kern="1200" baseline="0" dirty="0" err="1" smtClean="0">
                <a:solidFill>
                  <a:schemeClr val="tx1"/>
                </a:solidFill>
                <a:latin typeface="+mn-lt"/>
                <a:ea typeface="+mn-ea"/>
                <a:cs typeface="+mn-cs"/>
              </a:rPr>
              <a:t>CAFs</a:t>
            </a:r>
            <a:r>
              <a:rPr lang="tr-TR" sz="1200" kern="1200" baseline="0" dirty="0" smtClean="0">
                <a:solidFill>
                  <a:schemeClr val="tx1"/>
                </a:solidFill>
                <a:latin typeface="+mn-lt"/>
                <a:ea typeface="+mn-ea"/>
                <a:cs typeface="+mn-cs"/>
              </a:rPr>
              <a:t> </a:t>
            </a:r>
            <a:r>
              <a:rPr lang="tr-TR" sz="1200" kern="1200" baseline="0" dirty="0" err="1" smtClean="0">
                <a:solidFill>
                  <a:schemeClr val="tx1"/>
                </a:solidFill>
                <a:latin typeface="+mn-lt"/>
                <a:ea typeface="+mn-ea"/>
                <a:cs typeface="+mn-cs"/>
              </a:rPr>
              <a:t>cancer</a:t>
            </a:r>
            <a:r>
              <a:rPr lang="tr-TR" sz="1200" kern="1200" baseline="0" dirty="0" smtClean="0">
                <a:solidFill>
                  <a:schemeClr val="tx1"/>
                </a:solidFill>
                <a:latin typeface="+mn-lt"/>
                <a:ea typeface="+mn-ea"/>
                <a:cs typeface="+mn-cs"/>
              </a:rPr>
              <a:t>-</a:t>
            </a:r>
            <a:r>
              <a:rPr lang="tr-TR" sz="1200" kern="1200" baseline="0" dirty="0" err="1" smtClean="0">
                <a:solidFill>
                  <a:schemeClr val="tx1"/>
                </a:solidFill>
                <a:latin typeface="+mn-lt"/>
                <a:ea typeface="+mn-ea"/>
                <a:cs typeface="+mn-cs"/>
              </a:rPr>
              <a:t>associated</a:t>
            </a:r>
            <a:r>
              <a:rPr lang="tr-TR" sz="1200" kern="1200" baseline="0" dirty="0" smtClean="0">
                <a:solidFill>
                  <a:schemeClr val="tx1"/>
                </a:solidFill>
                <a:latin typeface="+mn-lt"/>
                <a:ea typeface="+mn-ea"/>
                <a:cs typeface="+mn-cs"/>
              </a:rPr>
              <a:t> </a:t>
            </a:r>
            <a:r>
              <a:rPr lang="tr-TR" sz="1200" kern="1200" baseline="0" dirty="0" err="1" smtClean="0">
                <a:solidFill>
                  <a:schemeClr val="tx1"/>
                </a:solidFill>
                <a:latin typeface="+mn-lt"/>
                <a:ea typeface="+mn-ea"/>
                <a:cs typeface="+mn-cs"/>
              </a:rPr>
              <a:t>fibroblasts</a:t>
            </a:r>
            <a:r>
              <a:rPr lang="tr-TR" sz="1200" kern="1200" baseline="0" dirty="0" smtClean="0">
                <a:solidFill>
                  <a:schemeClr val="tx1"/>
                </a:solidFill>
                <a:latin typeface="+mn-lt"/>
                <a:ea typeface="+mn-ea"/>
                <a:cs typeface="+mn-cs"/>
              </a:rPr>
              <a:t>, </a:t>
            </a:r>
            <a:r>
              <a:rPr lang="tr-TR" sz="1200" kern="1200" baseline="0" dirty="0" err="1" smtClean="0">
                <a:solidFill>
                  <a:schemeClr val="tx1"/>
                </a:solidFill>
                <a:latin typeface="+mn-lt"/>
                <a:ea typeface="+mn-ea"/>
                <a:cs typeface="+mn-cs"/>
              </a:rPr>
              <a:t>CSCs</a:t>
            </a:r>
            <a:r>
              <a:rPr lang="tr-TR" sz="1200" kern="1200" baseline="0" dirty="0" smtClean="0">
                <a:solidFill>
                  <a:schemeClr val="tx1"/>
                </a:solidFill>
                <a:latin typeface="+mn-lt"/>
                <a:ea typeface="+mn-ea"/>
                <a:cs typeface="+mn-cs"/>
              </a:rPr>
              <a:t> </a:t>
            </a:r>
            <a:r>
              <a:rPr lang="tr-TR" sz="1200" kern="1200" baseline="0" dirty="0" err="1" smtClean="0">
                <a:solidFill>
                  <a:schemeClr val="tx1"/>
                </a:solidFill>
                <a:latin typeface="+mn-lt"/>
                <a:ea typeface="+mn-ea"/>
                <a:cs typeface="+mn-cs"/>
              </a:rPr>
              <a:t>cancer</a:t>
            </a:r>
            <a:r>
              <a:rPr lang="tr-TR" sz="1200" kern="1200" baseline="0" dirty="0" smtClean="0">
                <a:solidFill>
                  <a:schemeClr val="tx1"/>
                </a:solidFill>
                <a:latin typeface="+mn-lt"/>
                <a:ea typeface="+mn-ea"/>
                <a:cs typeface="+mn-cs"/>
              </a:rPr>
              <a:t> </a:t>
            </a:r>
            <a:r>
              <a:rPr lang="tr-TR" sz="1200" kern="1200" baseline="0" dirty="0" err="1" smtClean="0">
                <a:solidFill>
                  <a:schemeClr val="tx1"/>
                </a:solidFill>
                <a:latin typeface="+mn-lt"/>
                <a:ea typeface="+mn-ea"/>
                <a:cs typeface="+mn-cs"/>
              </a:rPr>
              <a:t>stem</a:t>
            </a:r>
            <a:r>
              <a:rPr lang="tr-TR" sz="1200" kern="1200" baseline="0" dirty="0" smtClean="0">
                <a:solidFill>
                  <a:schemeClr val="tx1"/>
                </a:solidFill>
                <a:latin typeface="+mn-lt"/>
                <a:ea typeface="+mn-ea"/>
                <a:cs typeface="+mn-cs"/>
              </a:rPr>
              <a:t> </a:t>
            </a:r>
            <a:r>
              <a:rPr lang="tr-TR" sz="1200" kern="1200" baseline="0" dirty="0" err="1" smtClean="0">
                <a:solidFill>
                  <a:schemeClr val="tx1"/>
                </a:solidFill>
                <a:latin typeface="+mn-lt"/>
                <a:ea typeface="+mn-ea"/>
                <a:cs typeface="+mn-cs"/>
              </a:rPr>
              <a:t>cells</a:t>
            </a:r>
            <a:r>
              <a:rPr lang="tr-TR" sz="1200" kern="1200" baseline="0" dirty="0" smtClean="0">
                <a:solidFill>
                  <a:schemeClr val="tx1"/>
                </a:solidFill>
                <a:latin typeface="+mn-lt"/>
                <a:ea typeface="+mn-ea"/>
                <a:cs typeface="+mn-cs"/>
              </a:rPr>
              <a:t>, </a:t>
            </a:r>
            <a:r>
              <a:rPr lang="tr-TR" sz="1200" kern="1200" baseline="0" dirty="0" err="1" smtClean="0">
                <a:solidFill>
                  <a:schemeClr val="tx1"/>
                </a:solidFill>
                <a:latin typeface="+mn-lt"/>
                <a:ea typeface="+mn-ea"/>
                <a:cs typeface="+mn-cs"/>
              </a:rPr>
              <a:t>MSCs</a:t>
            </a:r>
            <a:r>
              <a:rPr lang="tr-TR" sz="1200" kern="1200" baseline="0" dirty="0" smtClean="0">
                <a:solidFill>
                  <a:schemeClr val="tx1"/>
                </a:solidFill>
                <a:latin typeface="+mn-lt"/>
                <a:ea typeface="+mn-ea"/>
                <a:cs typeface="+mn-cs"/>
              </a:rPr>
              <a:t> </a:t>
            </a:r>
            <a:r>
              <a:rPr lang="tr-TR" sz="1200" kern="1200" baseline="0" dirty="0" err="1" smtClean="0">
                <a:solidFill>
                  <a:schemeClr val="tx1"/>
                </a:solidFill>
                <a:latin typeface="+mn-lt"/>
                <a:ea typeface="+mn-ea"/>
                <a:cs typeface="+mn-cs"/>
              </a:rPr>
              <a:t>mesenchymal</a:t>
            </a:r>
            <a:r>
              <a:rPr lang="tr-TR" sz="1200" kern="1200" baseline="0" dirty="0" smtClean="0">
                <a:solidFill>
                  <a:schemeClr val="tx1"/>
                </a:solidFill>
                <a:latin typeface="+mn-lt"/>
                <a:ea typeface="+mn-ea"/>
                <a:cs typeface="+mn-cs"/>
              </a:rPr>
              <a:t> </a:t>
            </a:r>
            <a:r>
              <a:rPr lang="tr-TR" sz="1200" kern="1200" baseline="0" dirty="0" err="1" smtClean="0">
                <a:solidFill>
                  <a:schemeClr val="tx1"/>
                </a:solidFill>
                <a:latin typeface="+mn-lt"/>
                <a:ea typeface="+mn-ea"/>
                <a:cs typeface="+mn-cs"/>
              </a:rPr>
              <a:t>stromal</a:t>
            </a:r>
            <a:r>
              <a:rPr lang="tr-TR" sz="1200" kern="1200" baseline="0" dirty="0" smtClean="0">
                <a:solidFill>
                  <a:schemeClr val="tx1"/>
                </a:solidFill>
                <a:latin typeface="+mn-lt"/>
                <a:ea typeface="+mn-ea"/>
                <a:cs typeface="+mn-cs"/>
              </a:rPr>
              <a:t> </a:t>
            </a:r>
            <a:r>
              <a:rPr lang="tr-TR" sz="1200" kern="1200" baseline="0" dirty="0" err="1" smtClean="0">
                <a:solidFill>
                  <a:schemeClr val="tx1"/>
                </a:solidFill>
                <a:latin typeface="+mn-lt"/>
                <a:ea typeface="+mn-ea"/>
                <a:cs typeface="+mn-cs"/>
              </a:rPr>
              <a:t>cells</a:t>
            </a:r>
            <a:r>
              <a:rPr lang="tr-TR" sz="1200" kern="1200" baseline="0" dirty="0" smtClean="0">
                <a:solidFill>
                  <a:schemeClr val="tx1"/>
                </a:solidFill>
                <a:latin typeface="+mn-lt"/>
                <a:ea typeface="+mn-ea"/>
                <a:cs typeface="+mn-cs"/>
              </a:rPr>
              <a:t>, </a:t>
            </a:r>
            <a:r>
              <a:rPr lang="tr-TR" sz="1200" kern="1200" baseline="0" dirty="0" err="1" smtClean="0">
                <a:solidFill>
                  <a:schemeClr val="tx1"/>
                </a:solidFill>
                <a:latin typeface="+mn-lt"/>
                <a:ea typeface="+mn-ea"/>
                <a:cs typeface="+mn-cs"/>
              </a:rPr>
              <a:t>TMICs</a:t>
            </a:r>
            <a:r>
              <a:rPr lang="tr-TR" sz="1200" kern="1200" baseline="0" dirty="0" smtClean="0">
                <a:solidFill>
                  <a:schemeClr val="tx1"/>
                </a:solidFill>
                <a:latin typeface="+mn-lt"/>
                <a:ea typeface="+mn-ea"/>
                <a:cs typeface="+mn-cs"/>
              </a:rPr>
              <a:t> </a:t>
            </a:r>
            <a:r>
              <a:rPr lang="tr-TR" sz="1200" kern="1200" baseline="0" dirty="0" err="1" smtClean="0">
                <a:solidFill>
                  <a:schemeClr val="tx1"/>
                </a:solidFill>
                <a:latin typeface="+mn-lt"/>
                <a:ea typeface="+mn-ea"/>
                <a:cs typeface="+mn-cs"/>
              </a:rPr>
              <a:t>tumor</a:t>
            </a:r>
            <a:endParaRPr lang="tr-TR" sz="1200" kern="1200" baseline="0" dirty="0" smtClean="0">
              <a:solidFill>
                <a:schemeClr val="tx1"/>
              </a:solidFill>
              <a:latin typeface="+mn-lt"/>
              <a:ea typeface="+mn-ea"/>
              <a:cs typeface="+mn-cs"/>
            </a:endParaRPr>
          </a:p>
          <a:p>
            <a:r>
              <a:rPr lang="tr-TR" sz="1200" kern="1200" baseline="0" dirty="0" err="1" smtClean="0">
                <a:solidFill>
                  <a:schemeClr val="tx1"/>
                </a:solidFill>
                <a:latin typeface="+mn-lt"/>
                <a:ea typeface="+mn-ea"/>
                <a:cs typeface="+mn-cs"/>
              </a:rPr>
              <a:t>microenvironmental</a:t>
            </a:r>
            <a:r>
              <a:rPr lang="tr-TR" sz="1200" kern="1200" baseline="0" dirty="0" smtClean="0">
                <a:solidFill>
                  <a:schemeClr val="tx1"/>
                </a:solidFill>
                <a:latin typeface="+mn-lt"/>
                <a:ea typeface="+mn-ea"/>
                <a:cs typeface="+mn-cs"/>
              </a:rPr>
              <a:t> </a:t>
            </a:r>
            <a:r>
              <a:rPr lang="tr-TR" sz="1200" kern="1200" baseline="0" dirty="0" err="1" smtClean="0">
                <a:solidFill>
                  <a:schemeClr val="tx1"/>
                </a:solidFill>
                <a:latin typeface="+mn-lt"/>
                <a:ea typeface="+mn-ea"/>
                <a:cs typeface="+mn-cs"/>
              </a:rPr>
              <a:t>immune</a:t>
            </a:r>
            <a:r>
              <a:rPr lang="tr-TR" sz="1200" kern="1200" baseline="0" dirty="0" smtClean="0">
                <a:solidFill>
                  <a:schemeClr val="tx1"/>
                </a:solidFill>
                <a:latin typeface="+mn-lt"/>
                <a:ea typeface="+mn-ea"/>
                <a:cs typeface="+mn-cs"/>
              </a:rPr>
              <a:t> </a:t>
            </a:r>
            <a:r>
              <a:rPr lang="tr-TR" sz="1200" kern="1200" baseline="0" dirty="0" err="1" smtClean="0">
                <a:solidFill>
                  <a:schemeClr val="tx1"/>
                </a:solidFill>
                <a:latin typeface="+mn-lt"/>
                <a:ea typeface="+mn-ea"/>
                <a:cs typeface="+mn-cs"/>
              </a:rPr>
              <a:t>cells</a:t>
            </a:r>
            <a:endParaRPr lang="tr-TR" dirty="0"/>
          </a:p>
        </p:txBody>
      </p:sp>
      <p:sp>
        <p:nvSpPr>
          <p:cNvPr id="4" name="3 Slayt Numarası Yer Tutucusu"/>
          <p:cNvSpPr>
            <a:spLocks noGrp="1"/>
          </p:cNvSpPr>
          <p:nvPr>
            <p:ph type="sldNum" sz="quarter" idx="10"/>
          </p:nvPr>
        </p:nvSpPr>
        <p:spPr/>
        <p:txBody>
          <a:bodyPr/>
          <a:lstStyle/>
          <a:p>
            <a:fld id="{99C1B9B7-6E3E-4658-9609-AB012AE4F1EC}" type="slidenum">
              <a:rPr lang="tr-TR" smtClean="0"/>
              <a:pPr/>
              <a:t>18</a:t>
            </a:fld>
            <a:endParaRPr lang="tr-TR"/>
          </a:p>
        </p:txBody>
      </p:sp>
    </p:spTree>
    <p:extLst>
      <p:ext uri="{BB962C8B-B14F-4D97-AF65-F5344CB8AC3E}">
        <p14:creationId xmlns:p14="http://schemas.microsoft.com/office/powerpoint/2010/main" val="3403195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en-US" dirty="0" smtClean="0"/>
              <a:t>It has been</a:t>
            </a:r>
          </a:p>
          <a:p>
            <a:r>
              <a:rPr lang="en-US" dirty="0" smtClean="0"/>
              <a:t>demonstrated that the presence of caveolin-1 in prostate </a:t>
            </a:r>
            <a:r>
              <a:rPr lang="en-US" dirty="0" err="1" smtClean="0"/>
              <a:t>cancerderived</a:t>
            </a:r>
            <a:endParaRPr lang="en-US" dirty="0" smtClean="0"/>
          </a:p>
          <a:p>
            <a:r>
              <a:rPr lang="en-US" dirty="0" err="1" smtClean="0"/>
              <a:t>exosomes</a:t>
            </a:r>
            <a:r>
              <a:rPr lang="en-US" dirty="0" smtClean="0"/>
              <a:t> could potently induce CSC phenotype and EMT</a:t>
            </a:r>
          </a:p>
          <a:p>
            <a:r>
              <a:rPr lang="tr-TR" dirty="0" err="1" smtClean="0"/>
              <a:t>process</a:t>
            </a:r>
            <a:r>
              <a:rPr lang="tr-TR" dirty="0" smtClean="0"/>
              <a:t> </a:t>
            </a:r>
            <a:r>
              <a:rPr lang="tr-TR" dirty="0" err="1" smtClean="0"/>
              <a:t>via</a:t>
            </a:r>
            <a:r>
              <a:rPr lang="tr-TR" dirty="0" smtClean="0"/>
              <a:t> NF-</a:t>
            </a:r>
            <a:r>
              <a:rPr lang="el-GR" dirty="0" smtClean="0"/>
              <a:t>κ</a:t>
            </a:r>
            <a:r>
              <a:rPr lang="tr-TR" dirty="0" smtClean="0"/>
              <a:t>B </a:t>
            </a:r>
            <a:r>
              <a:rPr lang="tr-TR" dirty="0" err="1" smtClean="0"/>
              <a:t>signaling</a:t>
            </a:r>
            <a:r>
              <a:rPr lang="tr-TR" dirty="0" smtClean="0"/>
              <a:t>.127</a:t>
            </a:r>
            <a:endParaRPr lang="tr-TR" dirty="0"/>
          </a:p>
        </p:txBody>
      </p:sp>
      <p:sp>
        <p:nvSpPr>
          <p:cNvPr id="4" name="3 Slayt Numarası Yer Tutucusu"/>
          <p:cNvSpPr>
            <a:spLocks noGrp="1"/>
          </p:cNvSpPr>
          <p:nvPr>
            <p:ph type="sldNum" sz="quarter" idx="10"/>
          </p:nvPr>
        </p:nvSpPr>
        <p:spPr/>
        <p:txBody>
          <a:bodyPr/>
          <a:lstStyle/>
          <a:p>
            <a:fld id="{99C1B9B7-6E3E-4658-9609-AB012AE4F1EC}" type="slidenum">
              <a:rPr lang="tr-TR" smtClean="0"/>
              <a:pPr/>
              <a:t>19</a:t>
            </a:fld>
            <a:endParaRPr lang="tr-TR"/>
          </a:p>
        </p:txBody>
      </p:sp>
    </p:spTree>
    <p:extLst>
      <p:ext uri="{BB962C8B-B14F-4D97-AF65-F5344CB8AC3E}">
        <p14:creationId xmlns:p14="http://schemas.microsoft.com/office/powerpoint/2010/main" val="2945516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99C1B9B7-6E3E-4658-9609-AB012AE4F1EC}" type="slidenum">
              <a:rPr lang="tr-TR" smtClean="0"/>
              <a:pPr/>
              <a:t>22</a:t>
            </a:fld>
            <a:endParaRPr lang="tr-TR"/>
          </a:p>
        </p:txBody>
      </p:sp>
    </p:spTree>
    <p:extLst>
      <p:ext uri="{BB962C8B-B14F-4D97-AF65-F5344CB8AC3E}">
        <p14:creationId xmlns:p14="http://schemas.microsoft.com/office/powerpoint/2010/main" val="2294542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99C1B9B7-6E3E-4658-9609-AB012AE4F1EC}" type="slidenum">
              <a:rPr lang="tr-TR" smtClean="0"/>
              <a:pPr/>
              <a:t>4</a:t>
            </a:fld>
            <a:endParaRPr lang="tr-TR"/>
          </a:p>
        </p:txBody>
      </p:sp>
    </p:spTree>
    <p:extLst>
      <p:ext uri="{BB962C8B-B14F-4D97-AF65-F5344CB8AC3E}">
        <p14:creationId xmlns:p14="http://schemas.microsoft.com/office/powerpoint/2010/main" val="179635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99C1B9B7-6E3E-4658-9609-AB012AE4F1EC}" type="slidenum">
              <a:rPr lang="tr-TR" smtClean="0"/>
              <a:pPr/>
              <a:t>5</a:t>
            </a:fld>
            <a:endParaRPr lang="tr-TR"/>
          </a:p>
        </p:txBody>
      </p:sp>
    </p:spTree>
    <p:extLst>
      <p:ext uri="{BB962C8B-B14F-4D97-AF65-F5344CB8AC3E}">
        <p14:creationId xmlns:p14="http://schemas.microsoft.com/office/powerpoint/2010/main" val="3003324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r>
              <a:rPr lang="en-US" dirty="0" err="1" smtClean="0"/>
              <a:t>Exosomes</a:t>
            </a:r>
            <a:r>
              <a:rPr lang="en-US" dirty="0" smtClean="0"/>
              <a:t>, the best characterized of the EV subtypes, MVs, sometimes referred to as </a:t>
            </a:r>
            <a:r>
              <a:rPr lang="en-US" dirty="0" err="1" smtClean="0"/>
              <a:t>ectosomes</a:t>
            </a:r>
            <a:r>
              <a:rPr lang="en-US" dirty="0" smtClean="0"/>
              <a:t> or </a:t>
            </a:r>
            <a:r>
              <a:rPr lang="en-US" dirty="0" err="1" smtClean="0"/>
              <a:t>microparticles</a:t>
            </a:r>
            <a:r>
              <a:rPr lang="en-US" dirty="0" smtClean="0"/>
              <a:t>, are formed by outward </a:t>
            </a:r>
            <a:r>
              <a:rPr lang="en-US" dirty="0" err="1" smtClean="0"/>
              <a:t>blebbing</a:t>
            </a:r>
            <a:r>
              <a:rPr lang="en-US" dirty="0" smtClean="0"/>
              <a:t> of the plasma membrane and subsequent fission of plasma membrane blebs. </a:t>
            </a:r>
            <a:endParaRPr lang="tr-TR" dirty="0" smtClean="0"/>
          </a:p>
          <a:p>
            <a:endParaRPr lang="tr-TR" dirty="0" smtClean="0"/>
          </a:p>
          <a:p>
            <a:r>
              <a:rPr lang="en-US" dirty="0" err="1" smtClean="0"/>
              <a:t>Exosomes</a:t>
            </a:r>
            <a:r>
              <a:rPr lang="en-US" dirty="0" smtClean="0"/>
              <a:t>, </a:t>
            </a:r>
            <a:r>
              <a:rPr lang="en-US" dirty="0" err="1" smtClean="0"/>
              <a:t>endosome</a:t>
            </a:r>
            <a:r>
              <a:rPr lang="en-US" dirty="0" smtClean="0"/>
              <a:t>-derived membrane </a:t>
            </a:r>
            <a:r>
              <a:rPr lang="en-US" dirty="0" err="1" smtClean="0"/>
              <a:t>nanovesicles</a:t>
            </a:r>
            <a:r>
              <a:rPr lang="en-US" dirty="0" smtClean="0"/>
              <a:t>, are secreted</a:t>
            </a:r>
            <a:r>
              <a:rPr lang="tr-TR" dirty="0" smtClean="0"/>
              <a:t> </a:t>
            </a:r>
            <a:r>
              <a:rPr lang="tr-TR" dirty="0" err="1" smtClean="0"/>
              <a:t>by</a:t>
            </a:r>
            <a:r>
              <a:rPr lang="tr-TR" dirty="0" smtClean="0"/>
              <a:t> </a:t>
            </a:r>
            <a:r>
              <a:rPr lang="tr-TR" dirty="0" err="1" smtClean="0"/>
              <a:t>various</a:t>
            </a:r>
            <a:r>
              <a:rPr lang="tr-TR" dirty="0" smtClean="0"/>
              <a:t> </a:t>
            </a:r>
            <a:r>
              <a:rPr lang="tr-TR" dirty="0" err="1" smtClean="0"/>
              <a:t>cell</a:t>
            </a:r>
            <a:r>
              <a:rPr lang="tr-TR" dirty="0" smtClean="0"/>
              <a:t> </a:t>
            </a:r>
            <a:r>
              <a:rPr lang="tr-TR" dirty="0" err="1" smtClean="0"/>
              <a:t>types</a:t>
            </a:r>
            <a:r>
              <a:rPr lang="tr-TR" dirty="0" smtClean="0"/>
              <a:t>.</a:t>
            </a:r>
          </a:p>
          <a:p>
            <a:endParaRPr lang="tr-TR" dirty="0"/>
          </a:p>
        </p:txBody>
      </p:sp>
      <p:sp>
        <p:nvSpPr>
          <p:cNvPr id="4" name="3 Slayt Numarası Yer Tutucusu"/>
          <p:cNvSpPr>
            <a:spLocks noGrp="1"/>
          </p:cNvSpPr>
          <p:nvPr>
            <p:ph type="sldNum" sz="quarter" idx="10"/>
          </p:nvPr>
        </p:nvSpPr>
        <p:spPr/>
        <p:txBody>
          <a:bodyPr/>
          <a:lstStyle/>
          <a:p>
            <a:fld id="{99C1B9B7-6E3E-4658-9609-AB012AE4F1EC}" type="slidenum">
              <a:rPr lang="tr-TR" smtClean="0"/>
              <a:pPr/>
              <a:t>7</a:t>
            </a:fld>
            <a:endParaRPr lang="tr-TR"/>
          </a:p>
        </p:txBody>
      </p:sp>
    </p:spTree>
    <p:extLst>
      <p:ext uri="{BB962C8B-B14F-4D97-AF65-F5344CB8AC3E}">
        <p14:creationId xmlns:p14="http://schemas.microsoft.com/office/powerpoint/2010/main" val="4041836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Interactions of EVs with target cells have been shown to trigger a host of cellular signaling cascades, and their uptake in recipient cells may facilitate transfer of functional cargo or its degradation</a:t>
            </a:r>
            <a:endParaRPr lang="tr-TR" dirty="0"/>
          </a:p>
        </p:txBody>
      </p:sp>
      <p:sp>
        <p:nvSpPr>
          <p:cNvPr id="4" name="3 Slayt Numarası Yer Tutucusu"/>
          <p:cNvSpPr>
            <a:spLocks noGrp="1"/>
          </p:cNvSpPr>
          <p:nvPr>
            <p:ph type="sldNum" sz="quarter" idx="10"/>
          </p:nvPr>
        </p:nvSpPr>
        <p:spPr/>
        <p:txBody>
          <a:bodyPr/>
          <a:lstStyle/>
          <a:p>
            <a:fld id="{99C1B9B7-6E3E-4658-9609-AB012AE4F1EC}" type="slidenum">
              <a:rPr lang="tr-TR" smtClean="0"/>
              <a:pPr/>
              <a:t>9</a:t>
            </a:fld>
            <a:endParaRPr lang="tr-TR"/>
          </a:p>
        </p:txBody>
      </p:sp>
    </p:spTree>
    <p:extLst>
      <p:ext uri="{BB962C8B-B14F-4D97-AF65-F5344CB8AC3E}">
        <p14:creationId xmlns:p14="http://schemas.microsoft.com/office/powerpoint/2010/main" val="3490961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fontScale="92500" lnSpcReduction="10000"/>
          </a:bodyPr>
          <a:lstStyle/>
          <a:p>
            <a:endParaRPr lang="tr-TR"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Once loaded with cargo, the bleb must be pinched free from the cell in a process governed by </a:t>
            </a:r>
            <a:r>
              <a:rPr lang="en-US" sz="1200" kern="1200" baseline="0" dirty="0" err="1" smtClean="0">
                <a:solidFill>
                  <a:schemeClr val="tx1"/>
                </a:solidFill>
                <a:latin typeface="+mn-lt"/>
                <a:ea typeface="+mn-ea"/>
                <a:cs typeface="+mn-cs"/>
              </a:rPr>
              <a:t>acto</a:t>
            </a:r>
            <a:r>
              <a:rPr lang="en-US" sz="1200" kern="1200" baseline="0" dirty="0" smtClean="0">
                <a:solidFill>
                  <a:schemeClr val="tx1"/>
                </a:solidFill>
                <a:latin typeface="+mn-lt"/>
                <a:ea typeface="+mn-ea"/>
                <a:cs typeface="+mn-cs"/>
              </a:rPr>
              <a:t>-myosin contraction. This requires a tightly regulated balance of </a:t>
            </a:r>
            <a:r>
              <a:rPr lang="en-US" sz="1200" kern="1200" baseline="0" dirty="0" err="1" smtClean="0">
                <a:solidFill>
                  <a:schemeClr val="tx1"/>
                </a:solidFill>
                <a:latin typeface="+mn-lt"/>
                <a:ea typeface="+mn-ea"/>
                <a:cs typeface="+mn-cs"/>
              </a:rPr>
              <a:t>cytoskeletal</a:t>
            </a:r>
            <a:r>
              <a:rPr lang="en-US" sz="1200" kern="1200" baseline="0" dirty="0" smtClean="0">
                <a:solidFill>
                  <a:schemeClr val="tx1"/>
                </a:solidFill>
                <a:latin typeface="+mn-lt"/>
                <a:ea typeface="+mn-ea"/>
                <a:cs typeface="+mn-cs"/>
              </a:rPr>
              <a:t> elements which promote or suppress the required </a:t>
            </a:r>
            <a:r>
              <a:rPr lang="en-US" sz="1200" kern="1200" baseline="0" dirty="0" err="1" smtClean="0">
                <a:solidFill>
                  <a:schemeClr val="tx1"/>
                </a:solidFill>
                <a:latin typeface="+mn-lt"/>
                <a:ea typeface="+mn-ea"/>
                <a:cs typeface="+mn-cs"/>
              </a:rPr>
              <a:t>blebbing</a:t>
            </a:r>
            <a:r>
              <a:rPr lang="en-US" sz="1200" kern="1200" baseline="0" dirty="0" smtClean="0">
                <a:solidFill>
                  <a:schemeClr val="tx1"/>
                </a:solidFill>
                <a:latin typeface="+mn-lt"/>
                <a:ea typeface="+mn-ea"/>
                <a:cs typeface="+mn-cs"/>
              </a:rPr>
              <a:t> and pinching. Rho family </a:t>
            </a:r>
            <a:r>
              <a:rPr lang="en-US" sz="1200" kern="1200" baseline="0" dirty="0" err="1" smtClean="0">
                <a:solidFill>
                  <a:schemeClr val="tx1"/>
                </a:solidFill>
                <a:latin typeface="+mn-lt"/>
                <a:ea typeface="+mn-ea"/>
                <a:cs typeface="+mn-cs"/>
              </a:rPr>
              <a:t>GTPases</a:t>
            </a:r>
            <a:r>
              <a:rPr lang="en-US" sz="1200" kern="1200" baseline="0" dirty="0" smtClean="0">
                <a:solidFill>
                  <a:schemeClr val="tx1"/>
                </a:solidFill>
                <a:latin typeface="+mn-lt"/>
                <a:ea typeface="+mn-ea"/>
                <a:cs typeface="+mn-cs"/>
              </a:rPr>
              <a:t> have emerged as critical mediators of MV formation, which is not surprising, given their integral roles in regulating </a:t>
            </a:r>
            <a:r>
              <a:rPr lang="en-US" sz="1200" kern="1200" baseline="0" dirty="0" err="1" smtClean="0">
                <a:solidFill>
                  <a:schemeClr val="tx1"/>
                </a:solidFill>
                <a:latin typeface="+mn-lt"/>
                <a:ea typeface="+mn-ea"/>
                <a:cs typeface="+mn-cs"/>
              </a:rPr>
              <a:t>actin</a:t>
            </a:r>
            <a:r>
              <a:rPr lang="en-US" sz="1200" kern="1200" baseline="0" dirty="0" smtClean="0">
                <a:solidFill>
                  <a:schemeClr val="tx1"/>
                </a:solidFill>
                <a:latin typeface="+mn-lt"/>
                <a:ea typeface="+mn-ea"/>
                <a:cs typeface="+mn-cs"/>
              </a:rPr>
              <a:t> reorganization and cortical contractility.</a:t>
            </a:r>
            <a:endParaRPr lang="tr-TR" sz="1200" kern="1200" baseline="0" dirty="0" smtClean="0">
              <a:solidFill>
                <a:schemeClr val="tx1"/>
              </a:solidFill>
              <a:latin typeface="+mn-lt"/>
              <a:ea typeface="+mn-ea"/>
              <a:cs typeface="+mn-cs"/>
            </a:endParaRPr>
          </a:p>
          <a:p>
            <a:endParaRPr lang="tr-TR"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First, </a:t>
            </a:r>
            <a:r>
              <a:rPr lang="en-US" sz="1200" kern="1200" baseline="0" dirty="0" err="1" smtClean="0">
                <a:solidFill>
                  <a:schemeClr val="tx1"/>
                </a:solidFill>
                <a:latin typeface="+mn-lt"/>
                <a:ea typeface="+mn-ea"/>
                <a:cs typeface="+mn-cs"/>
              </a:rPr>
              <a:t>endocytosis</a:t>
            </a:r>
            <a:r>
              <a:rPr lang="en-US" sz="1200" kern="1200" baseline="0" dirty="0" smtClean="0">
                <a:solidFill>
                  <a:schemeClr val="tx1"/>
                </a:solidFill>
                <a:latin typeface="+mn-lt"/>
                <a:ea typeface="+mn-ea"/>
                <a:cs typeface="+mn-cs"/>
              </a:rPr>
              <a:t> could be mediated by either a </a:t>
            </a:r>
            <a:r>
              <a:rPr lang="en-US" sz="1200" kern="1200" baseline="0" dirty="0" err="1" smtClean="0">
                <a:solidFill>
                  <a:schemeClr val="tx1"/>
                </a:solidFill>
                <a:latin typeface="+mn-lt"/>
                <a:ea typeface="+mn-ea"/>
                <a:cs typeface="+mn-cs"/>
              </a:rPr>
              <a:t>clathrin</a:t>
            </a:r>
            <a:r>
              <a:rPr lang="en-US" sz="1200" kern="1200" baseline="0" dirty="0" smtClean="0">
                <a:solidFill>
                  <a:schemeClr val="tx1"/>
                </a:solidFill>
                <a:latin typeface="+mn-lt"/>
                <a:ea typeface="+mn-ea"/>
                <a:cs typeface="+mn-cs"/>
              </a:rPr>
              <a:t>‐dependent pathway or a </a:t>
            </a:r>
            <a:r>
              <a:rPr lang="en-US" sz="1200" kern="1200" baseline="0" dirty="0" err="1" smtClean="0">
                <a:solidFill>
                  <a:schemeClr val="tx1"/>
                </a:solidFill>
                <a:latin typeface="+mn-lt"/>
                <a:ea typeface="+mn-ea"/>
                <a:cs typeface="+mn-cs"/>
              </a:rPr>
              <a:t>clathrin</a:t>
            </a:r>
            <a:r>
              <a:rPr lang="en-US" sz="1200" kern="1200" baseline="0" dirty="0" smtClean="0">
                <a:solidFill>
                  <a:schemeClr val="tx1"/>
                </a:solidFill>
                <a:latin typeface="+mn-lt"/>
                <a:ea typeface="+mn-ea"/>
                <a:cs typeface="+mn-cs"/>
              </a:rPr>
              <a:t>‐independent</a:t>
            </a:r>
          </a:p>
          <a:p>
            <a:r>
              <a:rPr lang="en-US" sz="1200" kern="1200" baseline="0" dirty="0" smtClean="0">
                <a:solidFill>
                  <a:schemeClr val="tx1"/>
                </a:solidFill>
                <a:latin typeface="+mn-lt"/>
                <a:ea typeface="+mn-ea"/>
                <a:cs typeface="+mn-cs"/>
              </a:rPr>
              <a:t>pathway, which often actively occurs at the lipid raft containing a variety of tumor‐specific receptors and signaling proteins (</a:t>
            </a:r>
            <a:r>
              <a:rPr lang="en-US" sz="1200" kern="1200" baseline="0" dirty="0" err="1" smtClean="0">
                <a:solidFill>
                  <a:schemeClr val="tx1"/>
                </a:solidFill>
                <a:latin typeface="+mn-lt"/>
                <a:ea typeface="+mn-ea"/>
                <a:cs typeface="+mn-cs"/>
              </a:rPr>
              <a:t>eg</a:t>
            </a:r>
            <a:r>
              <a:rPr lang="en-US" sz="1200" kern="1200" baseline="0" dirty="0" smtClean="0">
                <a:solidFill>
                  <a:schemeClr val="tx1"/>
                </a:solidFill>
                <a:latin typeface="+mn-lt"/>
                <a:ea typeface="+mn-ea"/>
                <a:cs typeface="+mn-cs"/>
              </a:rPr>
              <a:t>, growth factor</a:t>
            </a:r>
          </a:p>
          <a:p>
            <a:r>
              <a:rPr lang="en-US" sz="1200" kern="1200" baseline="0" dirty="0" smtClean="0">
                <a:solidFill>
                  <a:schemeClr val="tx1"/>
                </a:solidFill>
                <a:latin typeface="+mn-lt"/>
                <a:ea typeface="+mn-ea"/>
                <a:cs typeface="+mn-cs"/>
              </a:rPr>
              <a:t>receptors, </a:t>
            </a:r>
            <a:r>
              <a:rPr lang="en-US" sz="1200" kern="1200" baseline="0" dirty="0" err="1" smtClean="0">
                <a:solidFill>
                  <a:schemeClr val="tx1"/>
                </a:solidFill>
                <a:latin typeface="+mn-lt"/>
                <a:ea typeface="+mn-ea"/>
                <a:cs typeface="+mn-cs"/>
              </a:rPr>
              <a:t>oncoproteins</a:t>
            </a:r>
            <a:r>
              <a:rPr lang="en-US" sz="1200" kern="1200" baseline="0" dirty="0" smtClean="0">
                <a:solidFill>
                  <a:schemeClr val="tx1"/>
                </a:solidFill>
                <a:latin typeface="+mn-lt"/>
                <a:ea typeface="+mn-ea"/>
                <a:cs typeface="+mn-cs"/>
              </a:rPr>
              <a:t>) in addition to common membrane proteins, such as </a:t>
            </a:r>
            <a:r>
              <a:rPr lang="en-US" sz="1200" kern="1200" baseline="0" dirty="0" err="1" smtClean="0">
                <a:solidFill>
                  <a:schemeClr val="tx1"/>
                </a:solidFill>
                <a:latin typeface="+mn-lt"/>
                <a:ea typeface="+mn-ea"/>
                <a:cs typeface="+mn-cs"/>
              </a:rPr>
              <a:t>tetraspanins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eg</a:t>
            </a:r>
            <a:r>
              <a:rPr lang="en-US" sz="1200" kern="1200" baseline="0" dirty="0" smtClean="0">
                <a:solidFill>
                  <a:schemeClr val="tx1"/>
                </a:solidFill>
                <a:latin typeface="+mn-lt"/>
                <a:ea typeface="+mn-ea"/>
                <a:cs typeface="+mn-cs"/>
              </a:rPr>
              <a:t>, CD9, CD63, CD81), MHC I and II, and adhesion</a:t>
            </a:r>
          </a:p>
          <a:p>
            <a:r>
              <a:rPr lang="en-US" sz="1200" kern="1200" baseline="0" dirty="0" smtClean="0">
                <a:solidFill>
                  <a:schemeClr val="tx1"/>
                </a:solidFill>
                <a:latin typeface="+mn-lt"/>
                <a:ea typeface="+mn-ea"/>
                <a:cs typeface="+mn-cs"/>
              </a:rPr>
              <a:t>molecules (</a:t>
            </a:r>
            <a:r>
              <a:rPr lang="en-US" sz="1200" kern="1200" baseline="0" dirty="0" err="1" smtClean="0">
                <a:solidFill>
                  <a:schemeClr val="tx1"/>
                </a:solidFill>
                <a:latin typeface="+mn-lt"/>
                <a:ea typeface="+mn-ea"/>
                <a:cs typeface="+mn-cs"/>
              </a:rPr>
              <a:t>eg</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integrins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cadherins</a:t>
            </a:r>
            <a:r>
              <a:rPr lang="en-US" sz="1200" kern="1200" baseline="0" dirty="0" smtClean="0">
                <a:solidFill>
                  <a:schemeClr val="tx1"/>
                </a:solidFill>
                <a:latin typeface="+mn-lt"/>
                <a:ea typeface="+mn-ea"/>
                <a:cs typeface="+mn-cs"/>
              </a:rPr>
              <a:t>). Using the </a:t>
            </a:r>
            <a:r>
              <a:rPr lang="en-US" sz="1200" kern="1200" baseline="0" dirty="0" err="1" smtClean="0">
                <a:solidFill>
                  <a:schemeClr val="tx1"/>
                </a:solidFill>
                <a:latin typeface="+mn-lt"/>
                <a:ea typeface="+mn-ea"/>
                <a:cs typeface="+mn-cs"/>
              </a:rPr>
              <a:t>endosomal</a:t>
            </a:r>
            <a:r>
              <a:rPr lang="en-US" sz="1200" kern="1200" baseline="0" dirty="0" smtClean="0">
                <a:solidFill>
                  <a:schemeClr val="tx1"/>
                </a:solidFill>
                <a:latin typeface="+mn-lt"/>
                <a:ea typeface="+mn-ea"/>
                <a:cs typeface="+mn-cs"/>
              </a:rPr>
              <a:t> network, the biogenesis of </a:t>
            </a:r>
            <a:r>
              <a:rPr lang="en-US" sz="1200" kern="1200" baseline="0" dirty="0" err="1" smtClean="0">
                <a:solidFill>
                  <a:schemeClr val="tx1"/>
                </a:solidFill>
                <a:latin typeface="+mn-lt"/>
                <a:ea typeface="+mn-ea"/>
                <a:cs typeface="+mn-cs"/>
              </a:rPr>
              <a:t>exosomes</a:t>
            </a:r>
            <a:r>
              <a:rPr lang="en-US" sz="1200" kern="1200" baseline="0" dirty="0" smtClean="0">
                <a:solidFill>
                  <a:schemeClr val="tx1"/>
                </a:solidFill>
                <a:latin typeface="+mn-lt"/>
                <a:ea typeface="+mn-ea"/>
                <a:cs typeface="+mn-cs"/>
              </a:rPr>
              <a:t> is achieved in an </a:t>
            </a:r>
            <a:r>
              <a:rPr lang="en-US" sz="1200" kern="1200" baseline="0" dirty="0" err="1" smtClean="0">
                <a:solidFill>
                  <a:schemeClr val="tx1"/>
                </a:solidFill>
                <a:latin typeface="+mn-lt"/>
                <a:ea typeface="+mn-ea"/>
                <a:cs typeface="+mn-cs"/>
              </a:rPr>
              <a:t>endosomal</a:t>
            </a:r>
            <a:r>
              <a:rPr lang="en-US" sz="1200" kern="1200" baseline="0" dirty="0" smtClean="0">
                <a:solidFill>
                  <a:schemeClr val="tx1"/>
                </a:solidFill>
                <a:latin typeface="+mn-lt"/>
                <a:ea typeface="+mn-ea"/>
                <a:cs typeface="+mn-cs"/>
              </a:rPr>
              <a:t> sorting complexes</a:t>
            </a:r>
          </a:p>
          <a:p>
            <a:r>
              <a:rPr lang="en-US" sz="1200" kern="1200" baseline="0" dirty="0" smtClean="0">
                <a:solidFill>
                  <a:schemeClr val="tx1"/>
                </a:solidFill>
                <a:latin typeface="+mn-lt"/>
                <a:ea typeface="+mn-ea"/>
                <a:cs typeface="+mn-cs"/>
              </a:rPr>
              <a:t>required for transport (ESCRT)‐dependent or ESCRT‐independent method.</a:t>
            </a:r>
            <a:endParaRPr lang="tr-TR" sz="1200" kern="1200" baseline="0" dirty="0" smtClean="0">
              <a:solidFill>
                <a:schemeClr val="tx1"/>
              </a:solidFill>
              <a:latin typeface="+mn-lt"/>
              <a:ea typeface="+mn-ea"/>
              <a:cs typeface="+mn-cs"/>
            </a:endParaRPr>
          </a:p>
          <a:p>
            <a:endParaRPr lang="tr-TR"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Furthermore, </a:t>
            </a:r>
            <a:r>
              <a:rPr lang="en-US" sz="1200" kern="1200" baseline="0" dirty="0" err="1" smtClean="0">
                <a:solidFill>
                  <a:schemeClr val="tx1"/>
                </a:solidFill>
                <a:latin typeface="+mn-lt"/>
                <a:ea typeface="+mn-ea"/>
                <a:cs typeface="+mn-cs"/>
              </a:rPr>
              <a:t>multivesicular</a:t>
            </a:r>
            <a:r>
              <a:rPr lang="en-US" sz="1200" kern="1200" baseline="0" dirty="0" smtClean="0">
                <a:solidFill>
                  <a:schemeClr val="tx1"/>
                </a:solidFill>
                <a:latin typeface="+mn-lt"/>
                <a:ea typeface="+mn-ea"/>
                <a:cs typeface="+mn-cs"/>
              </a:rPr>
              <a:t> bodies are fused with the plasma</a:t>
            </a:r>
          </a:p>
          <a:p>
            <a:r>
              <a:rPr lang="en-US" sz="1200" kern="1200" baseline="0" dirty="0" smtClean="0">
                <a:solidFill>
                  <a:schemeClr val="tx1"/>
                </a:solidFill>
                <a:latin typeface="+mn-lt"/>
                <a:ea typeface="+mn-ea"/>
                <a:cs typeface="+mn-cs"/>
              </a:rPr>
              <a:t>membrane, leading to the release of </a:t>
            </a:r>
            <a:r>
              <a:rPr lang="en-US" sz="1200" kern="1200" baseline="0" dirty="0" err="1" smtClean="0">
                <a:solidFill>
                  <a:schemeClr val="tx1"/>
                </a:solidFill>
                <a:latin typeface="+mn-lt"/>
                <a:ea typeface="+mn-ea"/>
                <a:cs typeface="+mn-cs"/>
              </a:rPr>
              <a:t>exosomes</a:t>
            </a:r>
            <a:r>
              <a:rPr lang="en-US" sz="1200" kern="1200" baseline="0" dirty="0" smtClean="0">
                <a:solidFill>
                  <a:schemeClr val="tx1"/>
                </a:solidFill>
                <a:latin typeface="+mn-lt"/>
                <a:ea typeface="+mn-ea"/>
                <a:cs typeface="+mn-cs"/>
              </a:rPr>
              <a:t> toward the extracellular space in an </a:t>
            </a:r>
            <a:r>
              <a:rPr lang="en-US" sz="1200" kern="1200" baseline="0" dirty="0" err="1" smtClean="0">
                <a:solidFill>
                  <a:schemeClr val="tx1"/>
                </a:solidFill>
                <a:latin typeface="+mn-lt"/>
                <a:ea typeface="+mn-ea"/>
                <a:cs typeface="+mn-cs"/>
              </a:rPr>
              <a:t>exocytic</a:t>
            </a:r>
            <a:r>
              <a:rPr lang="en-US" sz="1200" kern="1200" baseline="0" dirty="0" smtClean="0">
                <a:solidFill>
                  <a:schemeClr val="tx1"/>
                </a:solidFill>
                <a:latin typeface="+mn-lt"/>
                <a:ea typeface="+mn-ea"/>
                <a:cs typeface="+mn-cs"/>
              </a:rPr>
              <a:t> way. Several </a:t>
            </a:r>
            <a:r>
              <a:rPr lang="en-US" sz="1200" kern="1200" baseline="0" dirty="0" err="1" smtClean="0">
                <a:solidFill>
                  <a:schemeClr val="tx1"/>
                </a:solidFill>
                <a:latin typeface="+mn-lt"/>
                <a:ea typeface="+mn-ea"/>
                <a:cs typeface="+mn-cs"/>
              </a:rPr>
              <a:t>Rab</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GTPases</a:t>
            </a:r>
            <a:r>
              <a:rPr lang="en-US" sz="1200" kern="1200" baseline="0" dirty="0" smtClean="0">
                <a:solidFill>
                  <a:schemeClr val="tx1"/>
                </a:solidFill>
                <a:latin typeface="+mn-lt"/>
                <a:ea typeface="+mn-ea"/>
                <a:cs typeface="+mn-cs"/>
              </a:rPr>
              <a:t>, including Rab11/35,</a:t>
            </a:r>
          </a:p>
          <a:p>
            <a:r>
              <a:rPr lang="en-US" sz="1200" kern="1200" baseline="0" dirty="0" smtClean="0">
                <a:solidFill>
                  <a:schemeClr val="tx1"/>
                </a:solidFill>
                <a:latin typeface="+mn-lt"/>
                <a:ea typeface="+mn-ea"/>
                <a:cs typeface="+mn-cs"/>
              </a:rPr>
              <a:t>Rab7, and Rab27, have been reported to be involved in </a:t>
            </a:r>
            <a:r>
              <a:rPr lang="en-US" sz="1200" kern="1200" baseline="0" dirty="0" err="1" smtClean="0">
                <a:solidFill>
                  <a:schemeClr val="tx1"/>
                </a:solidFill>
                <a:latin typeface="+mn-lt"/>
                <a:ea typeface="+mn-ea"/>
                <a:cs typeface="+mn-cs"/>
              </a:rPr>
              <a:t>exosome</a:t>
            </a:r>
            <a:r>
              <a:rPr lang="en-US" sz="1200" kern="1200" baseline="0" dirty="0" smtClean="0">
                <a:solidFill>
                  <a:schemeClr val="tx1"/>
                </a:solidFill>
                <a:latin typeface="+mn-lt"/>
                <a:ea typeface="+mn-ea"/>
                <a:cs typeface="+mn-cs"/>
              </a:rPr>
              <a:t> secretion. Finally, tumor‐derived </a:t>
            </a:r>
            <a:r>
              <a:rPr lang="en-US" sz="1200" kern="1200" baseline="0" dirty="0" err="1" smtClean="0">
                <a:solidFill>
                  <a:schemeClr val="tx1"/>
                </a:solidFill>
                <a:latin typeface="+mn-lt"/>
                <a:ea typeface="+mn-ea"/>
                <a:cs typeface="+mn-cs"/>
              </a:rPr>
              <a:t>exosomes</a:t>
            </a:r>
            <a:r>
              <a:rPr lang="en-US" sz="1200" kern="1200" baseline="0" dirty="0" smtClean="0">
                <a:solidFill>
                  <a:schemeClr val="tx1"/>
                </a:solidFill>
                <a:latin typeface="+mn-lt"/>
                <a:ea typeface="+mn-ea"/>
                <a:cs typeface="+mn-cs"/>
              </a:rPr>
              <a:t> are transferred to the local tumor</a:t>
            </a:r>
          </a:p>
          <a:p>
            <a:r>
              <a:rPr lang="en-US" sz="1200" kern="1200" baseline="0" dirty="0" smtClean="0">
                <a:solidFill>
                  <a:schemeClr val="tx1"/>
                </a:solidFill>
                <a:latin typeface="+mn-lt"/>
                <a:ea typeface="+mn-ea"/>
                <a:cs typeface="+mn-cs"/>
              </a:rPr>
              <a:t>microenvironment and distinct organs to regulate </a:t>
            </a:r>
            <a:r>
              <a:rPr lang="en-US" sz="1200" kern="1200" baseline="0" dirty="0" err="1" smtClean="0">
                <a:solidFill>
                  <a:schemeClr val="tx1"/>
                </a:solidFill>
                <a:latin typeface="+mn-lt"/>
                <a:ea typeface="+mn-ea"/>
                <a:cs typeface="+mn-cs"/>
              </a:rPr>
              <a:t>tumorigenesis</a:t>
            </a:r>
            <a:r>
              <a:rPr lang="en-US" sz="1200" kern="1200" baseline="0" dirty="0" smtClean="0">
                <a:solidFill>
                  <a:schemeClr val="tx1"/>
                </a:solidFill>
                <a:latin typeface="+mn-lt"/>
                <a:ea typeface="+mn-ea"/>
                <a:cs typeface="+mn-cs"/>
              </a:rPr>
              <a:t> or metastasis, respectively.</a:t>
            </a:r>
            <a:endParaRPr lang="tr-TR" dirty="0"/>
          </a:p>
        </p:txBody>
      </p:sp>
      <p:sp>
        <p:nvSpPr>
          <p:cNvPr id="4" name="3 Slayt Numarası Yer Tutucusu"/>
          <p:cNvSpPr>
            <a:spLocks noGrp="1"/>
          </p:cNvSpPr>
          <p:nvPr>
            <p:ph type="sldNum" sz="quarter" idx="10"/>
          </p:nvPr>
        </p:nvSpPr>
        <p:spPr/>
        <p:txBody>
          <a:bodyPr/>
          <a:lstStyle/>
          <a:p>
            <a:fld id="{99C1B9B7-6E3E-4658-9609-AB012AE4F1EC}" type="slidenum">
              <a:rPr lang="tr-TR" smtClean="0"/>
              <a:pPr/>
              <a:t>11</a:t>
            </a:fld>
            <a:endParaRPr lang="tr-TR"/>
          </a:p>
        </p:txBody>
      </p:sp>
    </p:spTree>
    <p:extLst>
      <p:ext uri="{BB962C8B-B14F-4D97-AF65-F5344CB8AC3E}">
        <p14:creationId xmlns:p14="http://schemas.microsoft.com/office/powerpoint/2010/main" val="1319576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Exosomes</a:t>
            </a:r>
            <a:r>
              <a:rPr lang="en-US" dirty="0" smtClean="0"/>
              <a:t> are ubiquitous in healthy or pathological organisms.</a:t>
            </a:r>
          </a:p>
          <a:p>
            <a:endParaRPr lang="tr-TR" dirty="0" smtClean="0"/>
          </a:p>
          <a:p>
            <a:r>
              <a:rPr lang="en-US" dirty="0" smtClean="0"/>
              <a:t>consists</a:t>
            </a:r>
            <a:r>
              <a:rPr lang="tr-TR" dirty="0" smtClean="0"/>
              <a:t> </a:t>
            </a:r>
            <a:r>
              <a:rPr lang="en-US" dirty="0" smtClean="0"/>
              <a:t>of several centrifugation steps that remove cells, large vesicles, and</a:t>
            </a:r>
            <a:r>
              <a:rPr lang="tr-TR" dirty="0" smtClean="0"/>
              <a:t> </a:t>
            </a:r>
            <a:r>
              <a:rPr lang="en-US" dirty="0" smtClean="0"/>
              <a:t>debris at lower centrifugation speeds.</a:t>
            </a:r>
            <a:endParaRPr lang="tr-TR" dirty="0"/>
          </a:p>
        </p:txBody>
      </p:sp>
      <p:sp>
        <p:nvSpPr>
          <p:cNvPr id="4" name="3 Slayt Numarası Yer Tutucusu"/>
          <p:cNvSpPr>
            <a:spLocks noGrp="1"/>
          </p:cNvSpPr>
          <p:nvPr>
            <p:ph type="sldNum" sz="quarter" idx="10"/>
          </p:nvPr>
        </p:nvSpPr>
        <p:spPr/>
        <p:txBody>
          <a:bodyPr/>
          <a:lstStyle/>
          <a:p>
            <a:fld id="{99C1B9B7-6E3E-4658-9609-AB012AE4F1EC}" type="slidenum">
              <a:rPr lang="tr-TR" smtClean="0"/>
              <a:pPr/>
              <a:t>12</a:t>
            </a:fld>
            <a:endParaRPr lang="tr-TR"/>
          </a:p>
        </p:txBody>
      </p:sp>
    </p:spTree>
    <p:extLst>
      <p:ext uri="{BB962C8B-B14F-4D97-AF65-F5344CB8AC3E}">
        <p14:creationId xmlns:p14="http://schemas.microsoft.com/office/powerpoint/2010/main" val="1226213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sz="1200" kern="1200" baseline="0" dirty="0" smtClean="0">
              <a:solidFill>
                <a:schemeClr val="tx1"/>
              </a:solidFill>
              <a:latin typeface="+mn-lt"/>
              <a:ea typeface="+mn-ea"/>
              <a:cs typeface="+mn-cs"/>
            </a:endParaRPr>
          </a:p>
          <a:p>
            <a:r>
              <a:rPr lang="en-US" sz="1200" kern="1200" baseline="0" dirty="0" err="1" smtClean="0">
                <a:solidFill>
                  <a:schemeClr val="tx1"/>
                </a:solidFill>
                <a:latin typeface="+mn-lt"/>
                <a:ea typeface="+mn-ea"/>
                <a:cs typeface="+mn-cs"/>
              </a:rPr>
              <a:t>Exosomal</a:t>
            </a:r>
            <a:r>
              <a:rPr lang="en-US" sz="1200" kern="1200" baseline="0" dirty="0" smtClean="0">
                <a:solidFill>
                  <a:schemeClr val="tx1"/>
                </a:solidFill>
                <a:latin typeface="+mn-lt"/>
                <a:ea typeface="+mn-ea"/>
                <a:cs typeface="+mn-cs"/>
              </a:rPr>
              <a:t> proteins have a specific characteristic called</a:t>
            </a:r>
          </a:p>
          <a:p>
            <a:r>
              <a:rPr lang="en-US" sz="1200" kern="1200" baseline="0" dirty="0" err="1" smtClean="0">
                <a:solidFill>
                  <a:schemeClr val="tx1"/>
                </a:solidFill>
                <a:latin typeface="+mn-lt"/>
                <a:ea typeface="+mn-ea"/>
                <a:cs typeface="+mn-cs"/>
              </a:rPr>
              <a:t>ubiquitination</a:t>
            </a:r>
            <a:r>
              <a:rPr lang="en-US" sz="1200" kern="1200" baseline="0" dirty="0" smtClean="0">
                <a:solidFill>
                  <a:schemeClr val="tx1"/>
                </a:solidFill>
                <a:latin typeface="+mn-lt"/>
                <a:ea typeface="+mn-ea"/>
                <a:cs typeface="+mn-cs"/>
              </a:rPr>
              <a:t> which allows proteins to be recognized by ESCRT-0,</a:t>
            </a:r>
          </a:p>
          <a:p>
            <a:r>
              <a:rPr lang="en-US" sz="1200" kern="1200" baseline="0" dirty="0" smtClean="0">
                <a:solidFill>
                  <a:schemeClr val="tx1"/>
                </a:solidFill>
                <a:latin typeface="+mn-lt"/>
                <a:ea typeface="+mn-ea"/>
                <a:cs typeface="+mn-cs"/>
              </a:rPr>
              <a:t>whereas </a:t>
            </a:r>
            <a:r>
              <a:rPr lang="en-US" sz="1200" kern="1200" baseline="0" dirty="0" err="1" smtClean="0">
                <a:solidFill>
                  <a:schemeClr val="tx1"/>
                </a:solidFill>
                <a:latin typeface="+mn-lt"/>
                <a:ea typeface="+mn-ea"/>
                <a:cs typeface="+mn-cs"/>
              </a:rPr>
              <a:t>deubiquitination</a:t>
            </a:r>
            <a:r>
              <a:rPr lang="en-US" sz="1200" kern="1200" baseline="0" dirty="0" smtClean="0">
                <a:solidFill>
                  <a:schemeClr val="tx1"/>
                </a:solidFill>
                <a:latin typeface="+mn-lt"/>
                <a:ea typeface="+mn-ea"/>
                <a:cs typeface="+mn-cs"/>
              </a:rPr>
              <a:t> is a crucial step for sorting them into</a:t>
            </a:r>
          </a:p>
          <a:p>
            <a:r>
              <a:rPr lang="en-US" sz="1200" kern="1200" baseline="0" dirty="0" smtClean="0">
                <a:solidFill>
                  <a:schemeClr val="tx1"/>
                </a:solidFill>
                <a:latin typeface="+mn-lt"/>
                <a:ea typeface="+mn-ea"/>
                <a:cs typeface="+mn-cs"/>
              </a:rPr>
              <a:t>ILVs. But it is still remain controversial that whether </a:t>
            </a:r>
            <a:r>
              <a:rPr lang="en-US" sz="1200" kern="1200" baseline="0" dirty="0" err="1" smtClean="0">
                <a:solidFill>
                  <a:schemeClr val="tx1"/>
                </a:solidFill>
                <a:latin typeface="+mn-lt"/>
                <a:ea typeface="+mn-ea"/>
                <a:cs typeface="+mn-cs"/>
              </a:rPr>
              <a:t>ubiquitination</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is mandatory for driving proteins into </a:t>
            </a:r>
            <a:r>
              <a:rPr lang="en-US" sz="1200" kern="1200" baseline="0" dirty="0" err="1" smtClean="0">
                <a:solidFill>
                  <a:schemeClr val="tx1"/>
                </a:solidFill>
                <a:latin typeface="+mn-lt"/>
                <a:ea typeface="+mn-ea"/>
                <a:cs typeface="+mn-cs"/>
              </a:rPr>
              <a:t>exosomes</a:t>
            </a:r>
            <a:endParaRPr lang="tr-TR" sz="1200" kern="1200" baseline="0" dirty="0" smtClean="0">
              <a:solidFill>
                <a:schemeClr val="tx1"/>
              </a:solidFill>
              <a:latin typeface="+mn-lt"/>
              <a:ea typeface="+mn-ea"/>
              <a:cs typeface="+mn-cs"/>
            </a:endParaRPr>
          </a:p>
          <a:p>
            <a:endParaRPr lang="tr-TR" sz="1200" kern="1200" baseline="0" dirty="0" smtClean="0">
              <a:solidFill>
                <a:schemeClr val="tx1"/>
              </a:solidFill>
              <a:latin typeface="+mn-lt"/>
              <a:ea typeface="+mn-ea"/>
              <a:cs typeface="+mn-cs"/>
            </a:endParaRPr>
          </a:p>
        </p:txBody>
      </p:sp>
      <p:sp>
        <p:nvSpPr>
          <p:cNvPr id="4" name="3 Slayt Numarası Yer Tutucusu"/>
          <p:cNvSpPr>
            <a:spLocks noGrp="1"/>
          </p:cNvSpPr>
          <p:nvPr>
            <p:ph type="sldNum" sz="quarter" idx="10"/>
          </p:nvPr>
        </p:nvSpPr>
        <p:spPr/>
        <p:txBody>
          <a:bodyPr/>
          <a:lstStyle/>
          <a:p>
            <a:fld id="{99C1B9B7-6E3E-4658-9609-AB012AE4F1EC}" type="slidenum">
              <a:rPr lang="tr-TR" smtClean="0"/>
              <a:pPr/>
              <a:t>14</a:t>
            </a:fld>
            <a:endParaRPr lang="tr-TR"/>
          </a:p>
        </p:txBody>
      </p:sp>
    </p:spTree>
    <p:extLst>
      <p:ext uri="{BB962C8B-B14F-4D97-AF65-F5344CB8AC3E}">
        <p14:creationId xmlns:p14="http://schemas.microsoft.com/office/powerpoint/2010/main" val="3937695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en-US" sz="1200" dirty="0" smtClean="0"/>
              <a:t>Increased calcium levels have been demonstrated to induce membrane </a:t>
            </a:r>
            <a:r>
              <a:rPr lang="en-US" sz="1200" dirty="0" err="1" smtClean="0"/>
              <a:t>phospholipid</a:t>
            </a:r>
            <a:r>
              <a:rPr lang="en-US" sz="1200" dirty="0" smtClean="0"/>
              <a:t> scrambling and increased MV formation in erythrocytes and platelets, and a similar mechanism may be at work in cancer cells.</a:t>
            </a:r>
            <a:endParaRPr lang="tr-TR" dirty="0"/>
          </a:p>
        </p:txBody>
      </p:sp>
      <p:sp>
        <p:nvSpPr>
          <p:cNvPr id="4" name="3 Slayt Numarası Yer Tutucusu"/>
          <p:cNvSpPr>
            <a:spLocks noGrp="1"/>
          </p:cNvSpPr>
          <p:nvPr>
            <p:ph type="sldNum" sz="quarter" idx="10"/>
          </p:nvPr>
        </p:nvSpPr>
        <p:spPr/>
        <p:txBody>
          <a:bodyPr/>
          <a:lstStyle/>
          <a:p>
            <a:fld id="{99C1B9B7-6E3E-4658-9609-AB012AE4F1EC}" type="slidenum">
              <a:rPr lang="tr-TR" smtClean="0"/>
              <a:pPr/>
              <a:t>15</a:t>
            </a:fld>
            <a:endParaRPr lang="tr-TR"/>
          </a:p>
        </p:txBody>
      </p:sp>
    </p:spTree>
    <p:extLst>
      <p:ext uri="{BB962C8B-B14F-4D97-AF65-F5344CB8AC3E}">
        <p14:creationId xmlns:p14="http://schemas.microsoft.com/office/powerpoint/2010/main" val="473382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4161188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178727215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tr-TR" smtClean="0"/>
              <a:t>Asıl başlık stili için tıklatın</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DA96982-C246-4548-95AA-A805E43B77E5}" type="slidenum">
              <a:rPr lang="tr-TR" smtClean="0"/>
              <a:pPr/>
              <a:t>‹#›</a:t>
            </a:fld>
            <a:endParaRPr lang="tr-TR"/>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8374905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25396138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tr-TR" smtClean="0"/>
              <a:t>Asıl başlık stili için tıklatın</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3" name="Date Placeholder 2"/>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16936633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tr-TR" smtClean="0"/>
              <a:t>Asıl başlık stili için tıklatın</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3" name="Date Placeholder 2"/>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284666772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tr-TR" smtClean="0"/>
              <a:t>Asıl başlık stili için tıklatın</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310442647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tr-TR" smtClean="0"/>
              <a:t>Asıl başlık stili için tıklatın</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16698210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15" name="14 Yuvarlatılmış Dikdörtgen"/>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9 Yuvarlatılmış Dikdörtgen"/>
          <p:cNvSpPr/>
          <p:nvPr/>
        </p:nvSpPr>
        <p:spPr>
          <a:xfrm>
            <a:off x="558129" y="434162"/>
            <a:ext cx="11075745"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4 Başlık"/>
          <p:cNvSpPr>
            <a:spLocks noGrp="1"/>
          </p:cNvSpPr>
          <p:nvPr>
            <p:ph type="ctrTitle"/>
          </p:nvPr>
        </p:nvSpPr>
        <p:spPr>
          <a:xfrm>
            <a:off x="963168" y="1820206"/>
            <a:ext cx="103632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tr-TR" smtClean="0"/>
              <a:t>Asıl başlık stili için tıklatın</a:t>
            </a:r>
            <a:endParaRPr kumimoji="0" lang="en-US"/>
          </a:p>
        </p:txBody>
      </p:sp>
      <p:sp>
        <p:nvSpPr>
          <p:cNvPr id="20" name="19 Alt Başlık"/>
          <p:cNvSpPr>
            <a:spLocks noGrp="1"/>
          </p:cNvSpPr>
          <p:nvPr>
            <p:ph type="subTitle" idx="1"/>
          </p:nvPr>
        </p:nvSpPr>
        <p:spPr>
          <a:xfrm>
            <a:off x="963168" y="3685032"/>
            <a:ext cx="103632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tr-TR" smtClean="0"/>
              <a:t>Asıl alt başlık stilini düzenlemek için tıklatın</a:t>
            </a:r>
            <a:endParaRPr kumimoji="0" lang="en-US"/>
          </a:p>
        </p:txBody>
      </p:sp>
      <p:sp>
        <p:nvSpPr>
          <p:cNvPr id="19" name="18 Veri Yer Tutucusu"/>
          <p:cNvSpPr>
            <a:spLocks noGrp="1"/>
          </p:cNvSpPr>
          <p:nvPr>
            <p:ph type="dt" sz="half" idx="10"/>
          </p:nvPr>
        </p:nvSpPr>
        <p:spPr/>
        <p:txBody>
          <a:bodyPr/>
          <a:lstStyle>
            <a:extLst/>
          </a:lstStyle>
          <a:p>
            <a:fld id="{23807E48-8CA0-4959-B9CA-1A238462891D}" type="datetimeFigureOut">
              <a:rPr lang="tr-TR" smtClean="0"/>
              <a:pPr/>
              <a:t>24.03.2021</a:t>
            </a:fld>
            <a:endParaRPr lang="tr-TR"/>
          </a:p>
        </p:txBody>
      </p:sp>
      <p:sp>
        <p:nvSpPr>
          <p:cNvPr id="8" name="7 Altbilgi Yer Tutucusu"/>
          <p:cNvSpPr>
            <a:spLocks noGrp="1"/>
          </p:cNvSpPr>
          <p:nvPr>
            <p:ph type="ftr" sz="quarter" idx="11"/>
          </p:nvPr>
        </p:nvSpPr>
        <p:spPr/>
        <p:txBody>
          <a:bodyPr/>
          <a:lstStyle>
            <a:extLst/>
          </a:lstStyle>
          <a:p>
            <a:endParaRPr lang="tr-TR"/>
          </a:p>
        </p:txBody>
      </p:sp>
      <p:sp>
        <p:nvSpPr>
          <p:cNvPr id="11" name="10 Slayt Numarası Yer Tutucusu"/>
          <p:cNvSpPr>
            <a:spLocks noGrp="1"/>
          </p:cNvSpPr>
          <p:nvPr>
            <p:ph type="sldNum" sz="quarter" idx="12"/>
          </p:nvPr>
        </p:nvSpPr>
        <p:spPr/>
        <p:txBody>
          <a:bodyPr/>
          <a:lstStyle>
            <a:extLst/>
          </a:lstStyle>
          <a:p>
            <a:fld id="{FDA96982-C246-4548-95AA-A805E43B77E5}" type="slidenum">
              <a:rPr lang="tr-TR" smtClean="0"/>
              <a:pPr/>
              <a:t>‹#›</a:t>
            </a:fld>
            <a:endParaRPr lang="tr-T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70560" y="4983480"/>
            <a:ext cx="10911840" cy="1051560"/>
          </a:xfrm>
        </p:spPr>
        <p:txBody>
          <a:bodyPr/>
          <a:lstStyle>
            <a:extLst/>
          </a:lstStyle>
          <a:p>
            <a:r>
              <a:rPr kumimoji="0" lang="tr-TR" smtClean="0"/>
              <a:t>Asıl başlık stili için tıklatın</a:t>
            </a:r>
            <a:endParaRPr kumimoji="0" lang="en-US"/>
          </a:p>
        </p:txBody>
      </p:sp>
      <p:sp>
        <p:nvSpPr>
          <p:cNvPr id="3" name="2 İçerik Yer Tutucusu"/>
          <p:cNvSpPr>
            <a:spLocks noGrp="1"/>
          </p:cNvSpPr>
          <p:nvPr>
            <p:ph idx="1"/>
          </p:nvPr>
        </p:nvSpPr>
        <p:spPr>
          <a:xfrm>
            <a:off x="670560" y="530352"/>
            <a:ext cx="10911840" cy="4187952"/>
          </a:xfrm>
        </p:spPr>
        <p:txBody>
          <a:bodyPr/>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extLst/>
          </a:lstStyle>
          <a:p>
            <a:fld id="{23807E48-8CA0-4959-B9CA-1A238462891D}" type="datetimeFigureOut">
              <a:rPr lang="tr-TR" smtClean="0"/>
              <a:pPr/>
              <a:t>24.03.2021</a:t>
            </a:fld>
            <a:endParaRPr lang="tr-TR"/>
          </a:p>
        </p:txBody>
      </p:sp>
      <p:sp>
        <p:nvSpPr>
          <p:cNvPr id="5" name="4 Altbilgi Yer Tutucusu"/>
          <p:cNvSpPr>
            <a:spLocks noGrp="1"/>
          </p:cNvSpPr>
          <p:nvPr>
            <p:ph type="ftr" sz="quarter" idx="11"/>
          </p:nvPr>
        </p:nvSpPr>
        <p:spPr/>
        <p:txBody>
          <a:bodyPr/>
          <a:lstStyle>
            <a:extLst/>
          </a:lstStyle>
          <a:p>
            <a:endParaRPr lang="tr-TR"/>
          </a:p>
        </p:txBody>
      </p:sp>
      <p:sp>
        <p:nvSpPr>
          <p:cNvPr id="6" name="5 Slayt Numarası Yer Tutucusu"/>
          <p:cNvSpPr>
            <a:spLocks noGrp="1"/>
          </p:cNvSpPr>
          <p:nvPr>
            <p:ph type="sldNum" sz="quarter" idx="12"/>
          </p:nvPr>
        </p:nvSpPr>
        <p:spPr/>
        <p:txBody>
          <a:bodyPr/>
          <a:lstStyle>
            <a:extLst/>
          </a:lstStyle>
          <a:p>
            <a:fld id="{FDA96982-C246-4548-95AA-A805E43B77E5}" type="slidenum">
              <a:rPr lang="tr-TR" smtClean="0"/>
              <a:pPr/>
              <a:t>‹#›</a:t>
            </a:fld>
            <a:endParaRPr lang="tr-T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14" name="13 Yuvarlatılmış Dikdörtgen"/>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10 Yuvarlatılmış Dikdörtgen"/>
          <p:cNvSpPr/>
          <p:nvPr/>
        </p:nvSpPr>
        <p:spPr>
          <a:xfrm>
            <a:off x="558129" y="434163"/>
            <a:ext cx="11075745"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Başlık"/>
          <p:cNvSpPr>
            <a:spLocks noGrp="1"/>
          </p:cNvSpPr>
          <p:nvPr>
            <p:ph type="title"/>
          </p:nvPr>
        </p:nvSpPr>
        <p:spPr>
          <a:xfrm>
            <a:off x="624459" y="4928616"/>
            <a:ext cx="10911840" cy="676656"/>
          </a:xfrm>
        </p:spPr>
        <p:txBody>
          <a:bodyPr lIns="91440" bIns="0" anchor="b"/>
          <a:lstStyle>
            <a:lvl1pPr algn="l">
              <a:buNone/>
              <a:defRPr sz="3600" b="0" cap="none" baseline="0">
                <a:solidFill>
                  <a:schemeClr val="bg2">
                    <a:shade val="25000"/>
                  </a:schemeClr>
                </a:solidFill>
                <a:effectLst/>
              </a:defRPr>
            </a:lvl1pPr>
            <a:extLst/>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624459" y="5624484"/>
            <a:ext cx="1091184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p:txBody>
          <a:bodyPr/>
          <a:lstStyle>
            <a:extLst/>
          </a:lstStyle>
          <a:p>
            <a:fld id="{23807E48-8CA0-4959-B9CA-1A238462891D}" type="datetimeFigureOut">
              <a:rPr lang="tr-TR" smtClean="0"/>
              <a:pPr/>
              <a:t>24.03.2021</a:t>
            </a:fld>
            <a:endParaRPr lang="tr-TR"/>
          </a:p>
        </p:txBody>
      </p:sp>
      <p:sp>
        <p:nvSpPr>
          <p:cNvPr id="5" name="4 Altbilgi Yer Tutucusu"/>
          <p:cNvSpPr>
            <a:spLocks noGrp="1"/>
          </p:cNvSpPr>
          <p:nvPr>
            <p:ph type="ftr" sz="quarter" idx="11"/>
          </p:nvPr>
        </p:nvSpPr>
        <p:spPr/>
        <p:txBody>
          <a:bodyPr/>
          <a:lstStyle>
            <a:extLst/>
          </a:lstStyle>
          <a:p>
            <a:endParaRPr lang="tr-TR"/>
          </a:p>
        </p:txBody>
      </p:sp>
      <p:sp>
        <p:nvSpPr>
          <p:cNvPr id="6" name="5 Slayt Numarası Yer Tutucusu"/>
          <p:cNvSpPr>
            <a:spLocks noGrp="1"/>
          </p:cNvSpPr>
          <p:nvPr>
            <p:ph type="sldNum" sz="quarter" idx="12"/>
          </p:nvPr>
        </p:nvSpPr>
        <p:spPr/>
        <p:txBody>
          <a:bodyPr/>
          <a:lstStyle>
            <a:extLst/>
          </a:lstStyle>
          <a:p>
            <a:fld id="{FDA96982-C246-4548-95AA-A805E43B77E5}" type="slidenum">
              <a:rPr lang="tr-TR" smtClean="0"/>
              <a:pPr/>
              <a:t>‹#›</a:t>
            </a:fld>
            <a:endParaRPr lang="tr-T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extLst/>
          </a:lstStyle>
          <a:p>
            <a:r>
              <a:rPr kumimoji="0" lang="tr-TR" smtClean="0"/>
              <a:t>Asıl başlık stili için tıklatın</a:t>
            </a:r>
            <a:endParaRPr kumimoji="0" lang="en-US"/>
          </a:p>
        </p:txBody>
      </p:sp>
      <p:sp>
        <p:nvSpPr>
          <p:cNvPr id="3" name="2 İçerik Yer Tutucusu"/>
          <p:cNvSpPr>
            <a:spLocks noGrp="1"/>
          </p:cNvSpPr>
          <p:nvPr>
            <p:ph sz="half" idx="1"/>
          </p:nvPr>
        </p:nvSpPr>
        <p:spPr>
          <a:xfrm>
            <a:off x="685803" y="530352"/>
            <a:ext cx="524256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İçerik Yer Tutucusu"/>
          <p:cNvSpPr>
            <a:spLocks noGrp="1"/>
          </p:cNvSpPr>
          <p:nvPr>
            <p:ph sz="half" idx="2"/>
          </p:nvPr>
        </p:nvSpPr>
        <p:spPr>
          <a:xfrm>
            <a:off x="6340480" y="530352"/>
            <a:ext cx="524256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extLst/>
          </a:lstStyle>
          <a:p>
            <a:fld id="{23807E48-8CA0-4959-B9CA-1A238462891D}" type="datetimeFigureOut">
              <a:rPr lang="tr-TR" smtClean="0"/>
              <a:pPr/>
              <a:t>24.03.2021</a:t>
            </a:fld>
            <a:endParaRPr lang="tr-TR"/>
          </a:p>
        </p:txBody>
      </p:sp>
      <p:sp>
        <p:nvSpPr>
          <p:cNvPr id="6" name="5 Altbilgi Yer Tutucusu"/>
          <p:cNvSpPr>
            <a:spLocks noGrp="1"/>
          </p:cNvSpPr>
          <p:nvPr>
            <p:ph type="ftr" sz="quarter" idx="11"/>
          </p:nvPr>
        </p:nvSpPr>
        <p:spPr/>
        <p:txBody>
          <a:bodyPr/>
          <a:lstStyle>
            <a:extLst/>
          </a:lstStyle>
          <a:p>
            <a:endParaRPr lang="tr-TR"/>
          </a:p>
        </p:txBody>
      </p:sp>
      <p:sp>
        <p:nvSpPr>
          <p:cNvPr id="7" name="6 Slayt Numarası Yer Tutucusu"/>
          <p:cNvSpPr>
            <a:spLocks noGrp="1"/>
          </p:cNvSpPr>
          <p:nvPr>
            <p:ph type="sldNum" sz="quarter" idx="12"/>
          </p:nvPr>
        </p:nvSpPr>
        <p:spPr/>
        <p:txBody>
          <a:bodyPr/>
          <a:lstStyle>
            <a:extLst/>
          </a:lstStyle>
          <a:p>
            <a:fld id="{FDA96982-C246-4548-95AA-A805E43B77E5}"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234852171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670560" y="4983480"/>
            <a:ext cx="10911840" cy="1051560"/>
          </a:xfrm>
        </p:spPr>
        <p:txBody>
          <a:bodyPr anchor="b"/>
          <a:lstStyle>
            <a:lvl1pPr>
              <a:defRPr b="1"/>
            </a:lvl1pPr>
            <a:extLst/>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809632" y="579438"/>
            <a:ext cx="524256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6202892" y="579438"/>
            <a:ext cx="524256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tr-TR" smtClean="0"/>
              <a:t>Asıl metin stillerini düzenlemek için tıklatın</a:t>
            </a:r>
          </a:p>
        </p:txBody>
      </p:sp>
      <p:sp>
        <p:nvSpPr>
          <p:cNvPr id="5" name="4 İçerik Yer Tutucusu"/>
          <p:cNvSpPr>
            <a:spLocks noGrp="1"/>
          </p:cNvSpPr>
          <p:nvPr>
            <p:ph sz="quarter" idx="2"/>
          </p:nvPr>
        </p:nvSpPr>
        <p:spPr>
          <a:xfrm>
            <a:off x="809632" y="1447800"/>
            <a:ext cx="524256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5 İçerik Yer Tutucusu"/>
          <p:cNvSpPr>
            <a:spLocks noGrp="1"/>
          </p:cNvSpPr>
          <p:nvPr>
            <p:ph sz="quarter" idx="4"/>
          </p:nvPr>
        </p:nvSpPr>
        <p:spPr>
          <a:xfrm>
            <a:off x="6202892" y="1447800"/>
            <a:ext cx="524256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6 Veri Yer Tutucusu"/>
          <p:cNvSpPr>
            <a:spLocks noGrp="1"/>
          </p:cNvSpPr>
          <p:nvPr>
            <p:ph type="dt" sz="half" idx="10"/>
          </p:nvPr>
        </p:nvSpPr>
        <p:spPr/>
        <p:txBody>
          <a:bodyPr/>
          <a:lstStyle>
            <a:extLst/>
          </a:lstStyle>
          <a:p>
            <a:fld id="{23807E48-8CA0-4959-B9CA-1A238462891D}" type="datetimeFigureOut">
              <a:rPr lang="tr-TR" smtClean="0"/>
              <a:pPr/>
              <a:t>24.03.2021</a:t>
            </a:fld>
            <a:endParaRPr lang="tr-TR"/>
          </a:p>
        </p:txBody>
      </p:sp>
      <p:sp>
        <p:nvSpPr>
          <p:cNvPr id="8" name="7 Altbilgi Yer Tutucusu"/>
          <p:cNvSpPr>
            <a:spLocks noGrp="1"/>
          </p:cNvSpPr>
          <p:nvPr>
            <p:ph type="ftr" sz="quarter" idx="11"/>
          </p:nvPr>
        </p:nvSpPr>
        <p:spPr/>
        <p:txBody>
          <a:bodyPr/>
          <a:lstStyle>
            <a:extLst/>
          </a:lstStyle>
          <a:p>
            <a:endParaRPr lang="tr-TR"/>
          </a:p>
        </p:txBody>
      </p:sp>
      <p:sp>
        <p:nvSpPr>
          <p:cNvPr id="9" name="8 Slayt Numarası Yer Tutucusu"/>
          <p:cNvSpPr>
            <a:spLocks noGrp="1"/>
          </p:cNvSpPr>
          <p:nvPr>
            <p:ph type="sldNum" sz="quarter" idx="12"/>
          </p:nvPr>
        </p:nvSpPr>
        <p:spPr/>
        <p:txBody>
          <a:bodyPr/>
          <a:lstStyle>
            <a:extLst/>
          </a:lstStyle>
          <a:p>
            <a:fld id="{FDA96982-C246-4548-95AA-A805E43B77E5}" type="slidenum">
              <a:rPr lang="tr-TR" smtClean="0"/>
              <a:pPr/>
              <a:t>‹#›</a:t>
            </a:fld>
            <a:endParaRPr lang="tr-T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extLst/>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extLst/>
          </a:lstStyle>
          <a:p>
            <a:fld id="{23807E48-8CA0-4959-B9CA-1A238462891D}" type="datetimeFigureOut">
              <a:rPr lang="tr-TR" smtClean="0"/>
              <a:pPr/>
              <a:t>24.03.2021</a:t>
            </a:fld>
            <a:endParaRPr lang="tr-TR"/>
          </a:p>
        </p:txBody>
      </p:sp>
      <p:sp>
        <p:nvSpPr>
          <p:cNvPr id="4" name="3 Altbilgi Yer Tutucusu"/>
          <p:cNvSpPr>
            <a:spLocks noGrp="1"/>
          </p:cNvSpPr>
          <p:nvPr>
            <p:ph type="ftr" sz="quarter" idx="11"/>
          </p:nvPr>
        </p:nvSpPr>
        <p:spPr/>
        <p:txBody>
          <a:bodyPr/>
          <a:lstStyle>
            <a:extLst/>
          </a:lstStyle>
          <a:p>
            <a:endParaRPr lang="tr-TR"/>
          </a:p>
        </p:txBody>
      </p:sp>
      <p:sp>
        <p:nvSpPr>
          <p:cNvPr id="5" name="4 Slayt Numarası Yer Tutucusu"/>
          <p:cNvSpPr>
            <a:spLocks noGrp="1"/>
          </p:cNvSpPr>
          <p:nvPr>
            <p:ph type="sldNum" sz="quarter" idx="12"/>
          </p:nvPr>
        </p:nvSpPr>
        <p:spPr/>
        <p:txBody>
          <a:bodyPr/>
          <a:lstStyle>
            <a:extLst/>
          </a:lstStyle>
          <a:p>
            <a:fld id="{FDA96982-C246-4548-95AA-A805E43B77E5}" type="slidenum">
              <a:rPr lang="tr-TR" smtClean="0"/>
              <a:pPr/>
              <a:t>‹#›</a:t>
            </a:fld>
            <a:endParaRPr lang="tr-T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7" name="6 Yuvarlatılmış Dikdörtgen"/>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Veri Yer Tutucusu"/>
          <p:cNvSpPr>
            <a:spLocks noGrp="1"/>
          </p:cNvSpPr>
          <p:nvPr>
            <p:ph type="dt" sz="half" idx="10"/>
          </p:nvPr>
        </p:nvSpPr>
        <p:spPr/>
        <p:txBody>
          <a:bodyPr/>
          <a:lstStyle>
            <a:extLst/>
          </a:lstStyle>
          <a:p>
            <a:fld id="{23807E48-8CA0-4959-B9CA-1A238462891D}" type="datetimeFigureOut">
              <a:rPr lang="tr-TR" smtClean="0"/>
              <a:pPr/>
              <a:t>24.03.2021</a:t>
            </a:fld>
            <a:endParaRPr lang="tr-TR"/>
          </a:p>
        </p:txBody>
      </p:sp>
      <p:sp>
        <p:nvSpPr>
          <p:cNvPr id="3" name="2 Altbilgi Yer Tutucusu"/>
          <p:cNvSpPr>
            <a:spLocks noGrp="1"/>
          </p:cNvSpPr>
          <p:nvPr>
            <p:ph type="ftr" sz="quarter" idx="11"/>
          </p:nvPr>
        </p:nvSpPr>
        <p:spPr/>
        <p:txBody>
          <a:bodyPr/>
          <a:lstStyle>
            <a:extLst/>
          </a:lstStyle>
          <a:p>
            <a:endParaRPr lang="tr-TR"/>
          </a:p>
        </p:txBody>
      </p:sp>
      <p:sp>
        <p:nvSpPr>
          <p:cNvPr id="4" name="3 Slayt Numarası Yer Tutucusu"/>
          <p:cNvSpPr>
            <a:spLocks noGrp="1"/>
          </p:cNvSpPr>
          <p:nvPr>
            <p:ph type="sldNum" sz="quarter" idx="12"/>
          </p:nvPr>
        </p:nvSpPr>
        <p:spPr/>
        <p:txBody>
          <a:bodyPr/>
          <a:lstStyle>
            <a:extLst/>
          </a:lstStyle>
          <a:p>
            <a:fld id="{FDA96982-C246-4548-95AA-A805E43B77E5}" type="slidenum">
              <a:rPr lang="tr-TR" smtClean="0"/>
              <a:pPr/>
              <a:t>‹#›</a:t>
            </a:fld>
            <a:endParaRPr lang="tr-T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7385045" y="533400"/>
            <a:ext cx="3962400" cy="914400"/>
          </a:xfrm>
        </p:spPr>
        <p:txBody>
          <a:bodyPr anchor="b"/>
          <a:lstStyle>
            <a:lvl1pPr algn="l">
              <a:buNone/>
              <a:defRPr sz="2200" b="1">
                <a:solidFill>
                  <a:schemeClr val="accent1"/>
                </a:solidFill>
              </a:defRPr>
            </a:lvl1pPr>
            <a:extLst/>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7385129" y="1447802"/>
            <a:ext cx="39624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İçerik Yer Tutucusu"/>
          <p:cNvSpPr>
            <a:spLocks noGrp="1"/>
          </p:cNvSpPr>
          <p:nvPr>
            <p:ph sz="half" idx="1"/>
          </p:nvPr>
        </p:nvSpPr>
        <p:spPr>
          <a:xfrm>
            <a:off x="1015163" y="930144"/>
            <a:ext cx="6168212"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extLst/>
          </a:lstStyle>
          <a:p>
            <a:fld id="{23807E48-8CA0-4959-B9CA-1A238462891D}" type="datetimeFigureOut">
              <a:rPr lang="tr-TR" smtClean="0"/>
              <a:pPr/>
              <a:t>24.03.2021</a:t>
            </a:fld>
            <a:endParaRPr lang="tr-TR"/>
          </a:p>
        </p:txBody>
      </p:sp>
      <p:sp>
        <p:nvSpPr>
          <p:cNvPr id="6" name="5 Altbilgi Yer Tutucusu"/>
          <p:cNvSpPr>
            <a:spLocks noGrp="1"/>
          </p:cNvSpPr>
          <p:nvPr>
            <p:ph type="ftr" sz="quarter" idx="11"/>
          </p:nvPr>
        </p:nvSpPr>
        <p:spPr/>
        <p:txBody>
          <a:bodyPr/>
          <a:lstStyle>
            <a:extLst/>
          </a:lstStyle>
          <a:p>
            <a:endParaRPr lang="tr-TR"/>
          </a:p>
        </p:txBody>
      </p:sp>
      <p:sp>
        <p:nvSpPr>
          <p:cNvPr id="7" name="6 Slayt Numarası Yer Tutucusu"/>
          <p:cNvSpPr>
            <a:spLocks noGrp="1"/>
          </p:cNvSpPr>
          <p:nvPr>
            <p:ph type="sldNum" sz="quarter" idx="12"/>
          </p:nvPr>
        </p:nvSpPr>
        <p:spPr/>
        <p:txBody>
          <a:bodyPr/>
          <a:lstStyle>
            <a:extLst/>
          </a:lstStyle>
          <a:p>
            <a:fld id="{FDA96982-C246-4548-95AA-A805E43B77E5}" type="slidenum">
              <a:rPr lang="tr-TR" smtClean="0"/>
              <a:pPr/>
              <a:t>‹#›</a:t>
            </a:fld>
            <a:endParaRPr lang="tr-T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15" name="14 Yuvarlatılmış Dikdörtgen"/>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10 Tek Köşesi Yuvarlatılmış Dikdörtgen"/>
          <p:cNvSpPr/>
          <p:nvPr/>
        </p:nvSpPr>
        <p:spPr>
          <a:xfrm>
            <a:off x="8534401" y="434162"/>
            <a:ext cx="3099473"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Başlık"/>
          <p:cNvSpPr>
            <a:spLocks noGrp="1"/>
          </p:cNvSpPr>
          <p:nvPr>
            <p:ph type="title"/>
          </p:nvPr>
        </p:nvSpPr>
        <p:spPr>
          <a:xfrm>
            <a:off x="609600" y="5012056"/>
            <a:ext cx="10972800" cy="1051560"/>
          </a:xfrm>
        </p:spPr>
        <p:txBody>
          <a:bodyPr anchor="t"/>
          <a:lstStyle>
            <a:lvl1pPr algn="l">
              <a:buNone/>
              <a:defRPr sz="3600" b="0">
                <a:solidFill>
                  <a:schemeClr val="bg2">
                    <a:shade val="25000"/>
                  </a:schemeClr>
                </a:solidFill>
                <a:effectLst/>
              </a:defRPr>
            </a:lvl1pPr>
            <a:extLst/>
          </a:lstStyle>
          <a:p>
            <a:r>
              <a:rPr kumimoji="0" lang="tr-TR" smtClean="0"/>
              <a:t>Asıl başlık stili için tıklatın</a:t>
            </a:r>
            <a:endParaRPr kumimoji="0" lang="en-US"/>
          </a:p>
        </p:txBody>
      </p:sp>
      <p:sp>
        <p:nvSpPr>
          <p:cNvPr id="4" name="3 Metin Yer Tutucusu"/>
          <p:cNvSpPr>
            <a:spLocks noGrp="1"/>
          </p:cNvSpPr>
          <p:nvPr>
            <p:ph type="body" sz="half" idx="2"/>
          </p:nvPr>
        </p:nvSpPr>
        <p:spPr bwMode="grayWhite">
          <a:xfrm>
            <a:off x="8616949" y="533400"/>
            <a:ext cx="298704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extLst/>
          </a:lstStyle>
          <a:p>
            <a:fld id="{23807E48-8CA0-4959-B9CA-1A238462891D}" type="datetimeFigureOut">
              <a:rPr lang="tr-TR" smtClean="0"/>
              <a:pPr/>
              <a:t>24.03.2021</a:t>
            </a:fld>
            <a:endParaRPr lang="tr-TR"/>
          </a:p>
        </p:txBody>
      </p:sp>
      <p:sp>
        <p:nvSpPr>
          <p:cNvPr id="6" name="5 Altbilgi Yer Tutucusu"/>
          <p:cNvSpPr>
            <a:spLocks noGrp="1"/>
          </p:cNvSpPr>
          <p:nvPr>
            <p:ph type="ftr" sz="quarter" idx="11"/>
          </p:nvPr>
        </p:nvSpPr>
        <p:spPr/>
        <p:txBody>
          <a:bodyPr/>
          <a:lstStyle>
            <a:extLst/>
          </a:lstStyle>
          <a:p>
            <a:endParaRPr lang="en-US" dirty="0"/>
          </a:p>
        </p:txBody>
      </p:sp>
      <p:sp>
        <p:nvSpPr>
          <p:cNvPr id="7" name="6 Slayt Numarası Yer Tutucusu"/>
          <p:cNvSpPr>
            <a:spLocks noGrp="1"/>
          </p:cNvSpPr>
          <p:nvPr>
            <p:ph type="sldNum" sz="quarter" idx="12"/>
          </p:nvPr>
        </p:nvSpPr>
        <p:spPr/>
        <p:txBody>
          <a:bodyPr/>
          <a:lstStyle>
            <a:extLst/>
          </a:lstStyle>
          <a:p>
            <a:fld id="{FDA96982-C246-4548-95AA-A805E43B77E5}" type="slidenum">
              <a:rPr lang="tr-TR" smtClean="0"/>
              <a:pPr/>
              <a:t>‹#›</a:t>
            </a:fld>
            <a:endParaRPr lang="tr-TR"/>
          </a:p>
        </p:txBody>
      </p:sp>
      <p:sp>
        <p:nvSpPr>
          <p:cNvPr id="3" name="2 Resim Yer Tutucusu"/>
          <p:cNvSpPr>
            <a:spLocks noGrp="1"/>
          </p:cNvSpPr>
          <p:nvPr>
            <p:ph type="pic" idx="1"/>
          </p:nvPr>
        </p:nvSpPr>
        <p:spPr>
          <a:xfrm>
            <a:off x="561973" y="435768"/>
            <a:ext cx="7900416"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tr-TR" smtClean="0"/>
              <a:t>Resim eklemek için simgeyi tıklatın</a:t>
            </a:r>
            <a:endParaRPr kumimoji="0"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a:xfrm>
            <a:off x="670560" y="4983480"/>
            <a:ext cx="10911840" cy="1051560"/>
          </a:xfrm>
        </p:spPr>
        <p:txBody>
          <a:bodyPr/>
          <a:lstStyle>
            <a:extLs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670560" y="530352"/>
            <a:ext cx="10911840" cy="4187952"/>
          </a:xfrm>
        </p:spPr>
        <p:txBody>
          <a:bodyPr vert="eaVert"/>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extLst/>
          </a:lstStyle>
          <a:p>
            <a:fld id="{23807E48-8CA0-4959-B9CA-1A238462891D}" type="datetimeFigureOut">
              <a:rPr lang="tr-TR" smtClean="0"/>
              <a:pPr/>
              <a:t>24.03.2021</a:t>
            </a:fld>
            <a:endParaRPr lang="tr-TR"/>
          </a:p>
        </p:txBody>
      </p:sp>
      <p:sp>
        <p:nvSpPr>
          <p:cNvPr id="5" name="4 Altbilgi Yer Tutucusu"/>
          <p:cNvSpPr>
            <a:spLocks noGrp="1"/>
          </p:cNvSpPr>
          <p:nvPr>
            <p:ph type="ftr" sz="quarter" idx="11"/>
          </p:nvPr>
        </p:nvSpPr>
        <p:spPr/>
        <p:txBody>
          <a:bodyPr/>
          <a:lstStyle>
            <a:extLst/>
          </a:lstStyle>
          <a:p>
            <a:endParaRPr lang="tr-TR"/>
          </a:p>
        </p:txBody>
      </p:sp>
      <p:sp>
        <p:nvSpPr>
          <p:cNvPr id="6" name="5 Slayt Numarası Yer Tutucusu"/>
          <p:cNvSpPr>
            <a:spLocks noGrp="1"/>
          </p:cNvSpPr>
          <p:nvPr>
            <p:ph type="sldNum" sz="quarter" idx="12"/>
          </p:nvPr>
        </p:nvSpPr>
        <p:spPr/>
        <p:txBody>
          <a:bodyPr/>
          <a:lstStyle>
            <a:extLst/>
          </a:lstStyle>
          <a:p>
            <a:fld id="{FDA96982-C246-4548-95AA-A805E43B77E5}" type="slidenum">
              <a:rPr lang="tr-TR" smtClean="0"/>
              <a:pPr/>
              <a:t>‹#›</a:t>
            </a:fld>
            <a:endParaRPr lang="tr-T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8839200" y="533405"/>
            <a:ext cx="2641600" cy="5257799"/>
          </a:xfrm>
        </p:spPr>
        <p:txBody>
          <a:bodyPr vert="eaVert"/>
          <a:lstStyle>
            <a:extLs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711200" y="533403"/>
            <a:ext cx="7924800" cy="5257801"/>
          </a:xfrm>
        </p:spPr>
        <p:txBody>
          <a:bodyPr vert="eaVert"/>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extLst/>
          </a:lstStyle>
          <a:p>
            <a:fld id="{23807E48-8CA0-4959-B9CA-1A238462891D}" type="datetimeFigureOut">
              <a:rPr lang="tr-TR" smtClean="0"/>
              <a:pPr/>
              <a:t>24.03.2021</a:t>
            </a:fld>
            <a:endParaRPr lang="tr-TR"/>
          </a:p>
        </p:txBody>
      </p:sp>
      <p:sp>
        <p:nvSpPr>
          <p:cNvPr id="5" name="4 Altbilgi Yer Tutucusu"/>
          <p:cNvSpPr>
            <a:spLocks noGrp="1"/>
          </p:cNvSpPr>
          <p:nvPr>
            <p:ph type="ftr" sz="quarter" idx="11"/>
          </p:nvPr>
        </p:nvSpPr>
        <p:spPr/>
        <p:txBody>
          <a:bodyPr/>
          <a:lstStyle>
            <a:extLst/>
          </a:lstStyle>
          <a:p>
            <a:endParaRPr lang="tr-TR"/>
          </a:p>
        </p:txBody>
      </p:sp>
      <p:sp>
        <p:nvSpPr>
          <p:cNvPr id="6" name="5 Slayt Numarası Yer Tutucusu"/>
          <p:cNvSpPr>
            <a:spLocks noGrp="1"/>
          </p:cNvSpPr>
          <p:nvPr>
            <p:ph type="sldNum" sz="quarter" idx="12"/>
          </p:nvPr>
        </p:nvSpPr>
        <p:spPr/>
        <p:txBody>
          <a:bodyPr/>
          <a:lstStyle>
            <a:extLst/>
          </a:lstStyle>
          <a:p>
            <a:fld id="{FDA96982-C246-4548-95AA-A805E43B77E5}" type="slidenum">
              <a:rPr lang="tr-TR" smtClean="0"/>
              <a:pPr/>
              <a:t>‹#›</a:t>
            </a:fld>
            <a:endParaRPr lang="tr-T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tr-TR" smtClean="0"/>
              <a:t>Asıl başlık stili için tıklatın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29684873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3"/>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376973062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1941354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tr-TR" smtClean="0"/>
              <a:t>Asıl başlık stili için tıklatın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DA96982-C246-4548-95AA-A805E43B77E5}" type="slidenum">
              <a:rPr lang="tr-TR" smtClean="0"/>
              <a:pPr/>
              <a:t>‹#›</a:t>
            </a:fld>
            <a:endParaRPr lang="tr-T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781897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39849097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129867574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7" name="Date Placeholder 2"/>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5" name="Footer Placeholder 3"/>
          <p:cNvSpPr>
            <a:spLocks noGrp="1"/>
          </p:cNvSpPr>
          <p:nvPr>
            <p:ph type="ftr" sz="quarter" idx="11"/>
          </p:nvPr>
        </p:nvSpPr>
        <p:spPr/>
        <p:txBody>
          <a:bodyPr/>
          <a:lstStyle/>
          <a:p>
            <a:endParaRPr lang="tr-TR"/>
          </a:p>
        </p:txBody>
      </p:sp>
      <p:sp>
        <p:nvSpPr>
          <p:cNvPr id="6" name="Slide Number Placeholder 4"/>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84872225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5" name="Footer Placeholder 2"/>
          <p:cNvSpPr>
            <a:spLocks noGrp="1"/>
          </p:cNvSpPr>
          <p:nvPr>
            <p:ph type="ftr" sz="quarter" idx="11"/>
          </p:nvPr>
        </p:nvSpPr>
        <p:spPr/>
        <p:txBody>
          <a:bodyPr/>
          <a:lstStyle/>
          <a:p>
            <a:endParaRPr lang="tr-TR"/>
          </a:p>
        </p:txBody>
      </p:sp>
      <p:sp>
        <p:nvSpPr>
          <p:cNvPr id="6" name="Slide Number Placeholder 3"/>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369669738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tr-TR" smtClean="0"/>
              <a:t>Asıl başlık stili için tıklatın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7" name="Date Placeholder 4"/>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5" name="Footer Placeholder 5"/>
          <p:cNvSpPr>
            <a:spLocks noGrp="1"/>
          </p:cNvSpPr>
          <p:nvPr>
            <p:ph type="ftr" sz="quarter" idx="11"/>
          </p:nvPr>
        </p:nvSpPr>
        <p:spPr/>
        <p:txBody>
          <a:bodyPr/>
          <a:lstStyle/>
          <a:p>
            <a:endParaRPr lang="tr-TR"/>
          </a:p>
        </p:txBody>
      </p:sp>
      <p:sp>
        <p:nvSpPr>
          <p:cNvPr id="6" name="Slide Number Placeholder 6"/>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324311554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133854462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259949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tr-TR" smtClean="0"/>
              <a:t>Asıl başlık stili için tıklatın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7603479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tr-TR" smtClean="0"/>
              <a:t>Asıl başlık stili için tıklatın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tr-TR" smtClean="0"/>
              <a:t>Asıl metin stillerini düzenlemek için tıklatın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DA96982-C246-4548-95AA-A805E43B77E5}" type="slidenum">
              <a:rPr lang="tr-TR" smtClean="0"/>
              <a:pPr/>
              <a:t>‹#›</a:t>
            </a:fld>
            <a:endParaRPr lang="tr-T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99735336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33566974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219550881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tr-TR" smtClean="0"/>
              <a:t>Asıl başlık stili için tıklatın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4"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252366786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tr-TR" smtClean="0"/>
              <a:t>Asıl başlık stili için tıklatın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4"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379811710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nchor="t" anchorCtr="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28687567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27866565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DA96982-C246-4548-95AA-A805E43B77E5}" type="slidenum">
              <a:rPr lang="tr-TR" smtClean="0"/>
              <a:pPr/>
              <a:t>‹#›</a:t>
            </a:fld>
            <a:endParaRPr lang="tr-T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3322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40002422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1097280" y="2582334"/>
            <a:ext cx="4937760" cy="33782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6217920" y="2582334"/>
            <a:ext cx="4937760" cy="33782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1065813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19719748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tr-TR"/>
          </a:p>
        </p:txBody>
      </p:sp>
      <p:sp>
        <p:nvSpPr>
          <p:cNvPr id="9" name="Slide Number Placeholder 8"/>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2718428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tr-TR" smtClean="0"/>
              <a:t>Asıl başlık stili için tıklatın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3807E48-8CA0-4959-B9CA-1A238462891D}" type="datetimeFigureOut">
              <a:rPr lang="tr-TR" smtClean="0"/>
              <a:pPr/>
              <a:t>24.03.2021</a:t>
            </a:fld>
            <a:endParaRPr lang="tr-T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tr-T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DA96982-C246-4548-95AA-A805E43B77E5}" type="slidenum">
              <a:rPr lang="tr-TR" smtClean="0"/>
              <a:pPr/>
              <a:t>‹#›</a:t>
            </a:fld>
            <a:endParaRPr lang="tr-TR"/>
          </a:p>
        </p:txBody>
      </p:sp>
    </p:spTree>
    <p:extLst>
      <p:ext uri="{BB962C8B-B14F-4D97-AF65-F5344CB8AC3E}">
        <p14:creationId xmlns:p14="http://schemas.microsoft.com/office/powerpoint/2010/main" val="1398293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1528461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42269794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23628023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644724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8" name="7 Başlık"/>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tr-TR" smtClean="0"/>
              <a:t>Asıl başlık stili için tıklatın</a:t>
            </a:r>
            <a:endParaRPr kumimoji="0" lang="en-US"/>
          </a:p>
        </p:txBody>
      </p:sp>
      <p:sp>
        <p:nvSpPr>
          <p:cNvPr id="9" name="8 Alt Başlık"/>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28" name="27 Veri Yer Tutucusu"/>
          <p:cNvSpPr>
            <a:spLocks noGrp="1"/>
          </p:cNvSpPr>
          <p:nvPr>
            <p:ph type="dt" sz="half" idx="10"/>
          </p:nvPr>
        </p:nvSpPr>
        <p:spPr>
          <a:xfrm>
            <a:off x="8534400" y="6355080"/>
            <a:ext cx="3048000" cy="365760"/>
          </a:xfrm>
        </p:spPr>
        <p:txBody>
          <a:bodyPr/>
          <a:lstStyle>
            <a:lvl1pPr>
              <a:defRPr sz="1400"/>
            </a:lvl1pPr>
          </a:lstStyle>
          <a:p>
            <a:fld id="{23807E48-8CA0-4959-B9CA-1A238462891D}" type="datetimeFigureOut">
              <a:rPr lang="tr-TR" smtClean="0"/>
              <a:pPr/>
              <a:t>24.03.2021</a:t>
            </a:fld>
            <a:endParaRPr lang="tr-TR"/>
          </a:p>
        </p:txBody>
      </p:sp>
      <p:sp>
        <p:nvSpPr>
          <p:cNvPr id="17" name="16 Altbilgi Yer Tutucusu"/>
          <p:cNvSpPr>
            <a:spLocks noGrp="1"/>
          </p:cNvSpPr>
          <p:nvPr>
            <p:ph type="ftr" sz="quarter" idx="11"/>
          </p:nvPr>
        </p:nvSpPr>
        <p:spPr>
          <a:xfrm>
            <a:off x="3864864" y="6355080"/>
            <a:ext cx="4632960" cy="365760"/>
          </a:xfrm>
        </p:spPr>
        <p:txBody>
          <a:bodyPr/>
          <a:lstStyle/>
          <a:p>
            <a:endParaRPr lang="tr-TR"/>
          </a:p>
        </p:txBody>
      </p:sp>
      <p:sp>
        <p:nvSpPr>
          <p:cNvPr id="29" name="28 Slayt Numarası Yer Tutucusu"/>
          <p:cNvSpPr>
            <a:spLocks noGrp="1"/>
          </p:cNvSpPr>
          <p:nvPr>
            <p:ph type="sldNum" sz="quarter" idx="12"/>
          </p:nvPr>
        </p:nvSpPr>
        <p:spPr>
          <a:xfrm>
            <a:off x="1621536" y="6355080"/>
            <a:ext cx="1625600" cy="365760"/>
          </a:xfrm>
        </p:spPr>
        <p:txBody>
          <a:bodyPr/>
          <a:lstStyle/>
          <a:p>
            <a:fld id="{FDA96982-C246-4548-95AA-A805E43B77E5}" type="slidenum">
              <a:rPr lang="tr-TR" smtClean="0"/>
              <a:pPr/>
              <a:t>‹#›</a:t>
            </a:fld>
            <a:endParaRPr lang="tr-TR"/>
          </a:p>
        </p:txBody>
      </p:sp>
      <p:sp>
        <p:nvSpPr>
          <p:cNvPr id="21" name="20 Dikdörtgen"/>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3" name="32 Dikdörtgen"/>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21 Dikdörtgen"/>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2" name="31 Dikdörtgen"/>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1594296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4" name="3 Veri Yer Tutucusu"/>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DA96982-C246-4548-95AA-A805E43B77E5}" type="slidenum">
              <a:rPr lang="tr-TR" smtClean="0"/>
              <a:pPr/>
              <a:t>‹#›</a:t>
            </a:fld>
            <a:endParaRPr lang="tr-TR"/>
          </a:p>
        </p:txBody>
      </p:sp>
      <p:sp>
        <p:nvSpPr>
          <p:cNvPr id="8" name="7 İçerik Yer Tutucusu"/>
          <p:cNvSpPr>
            <a:spLocks noGrp="1"/>
          </p:cNvSpPr>
          <p:nvPr>
            <p:ph sz="quarter" idx="1"/>
          </p:nvPr>
        </p:nvSpPr>
        <p:spPr>
          <a:xfrm>
            <a:off x="609600" y="1219200"/>
            <a:ext cx="10972800" cy="493776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extLst>
      <p:ext uri="{BB962C8B-B14F-4D97-AF65-F5344CB8AC3E}">
        <p14:creationId xmlns:p14="http://schemas.microsoft.com/office/powerpoint/2010/main" val="26725295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1">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a:xfrm>
            <a:off x="8534400" y="6355080"/>
            <a:ext cx="3048000" cy="365760"/>
          </a:xfrm>
        </p:spPr>
        <p:txBody>
          <a:bodyPr/>
          <a:lstStyle/>
          <a:p>
            <a:fld id="{23807E48-8CA0-4959-B9CA-1A238462891D}" type="datetimeFigureOut">
              <a:rPr lang="tr-TR" smtClean="0"/>
              <a:pPr/>
              <a:t>24.03.2021</a:t>
            </a:fld>
            <a:endParaRPr lang="tr-TR"/>
          </a:p>
        </p:txBody>
      </p:sp>
      <p:sp>
        <p:nvSpPr>
          <p:cNvPr id="5" name="4 Altbilgi Yer Tutucusu"/>
          <p:cNvSpPr>
            <a:spLocks noGrp="1"/>
          </p:cNvSpPr>
          <p:nvPr>
            <p:ph type="ftr" sz="quarter" idx="11"/>
          </p:nvPr>
        </p:nvSpPr>
        <p:spPr>
          <a:xfrm>
            <a:off x="3864864" y="6355080"/>
            <a:ext cx="4632960" cy="365760"/>
          </a:xfrm>
        </p:spPr>
        <p:txBody>
          <a:bodyPr/>
          <a:lstStyle/>
          <a:p>
            <a:endParaRPr lang="tr-TR"/>
          </a:p>
        </p:txBody>
      </p:sp>
      <p:sp>
        <p:nvSpPr>
          <p:cNvPr id="6" name="5 Slayt Numarası Yer Tutucusu"/>
          <p:cNvSpPr>
            <a:spLocks noGrp="1"/>
          </p:cNvSpPr>
          <p:nvPr>
            <p:ph type="sldNum" sz="quarter" idx="12"/>
          </p:nvPr>
        </p:nvSpPr>
        <p:spPr>
          <a:xfrm>
            <a:off x="1426464" y="6355080"/>
            <a:ext cx="2027936" cy="365760"/>
          </a:xfrm>
        </p:spPr>
        <p:txBody>
          <a:bodyPr/>
          <a:lstStyle/>
          <a:p>
            <a:fld id="{FDA96982-C246-4548-95AA-A805E43B77E5}" type="slidenum">
              <a:rPr lang="tr-TR" smtClean="0"/>
              <a:pPr/>
              <a:t>‹#›</a:t>
            </a:fld>
            <a:endParaRPr lang="tr-TR"/>
          </a:p>
        </p:txBody>
      </p:sp>
      <p:sp>
        <p:nvSpPr>
          <p:cNvPr id="7" name="6 Dikdörtgen"/>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7 Dikdörtgen"/>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365831037"/>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09600" y="228600"/>
            <a:ext cx="10972800" cy="914400"/>
          </a:xfrm>
        </p:spPr>
        <p:txBody>
          <a:bodyPr/>
          <a:lstStyle/>
          <a:p>
            <a:r>
              <a:rPr kumimoji="0" lang="tr-TR" smtClean="0"/>
              <a:t>Asıl başlık stili için tıklatın</a:t>
            </a:r>
            <a:endParaRPr kumimoji="0" lang="en-US"/>
          </a:p>
        </p:txBody>
      </p:sp>
      <p:sp>
        <p:nvSpPr>
          <p:cNvPr id="5" name="4 Veri Yer Tutucusu"/>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DA96982-C246-4548-95AA-A805E43B77E5}" type="slidenum">
              <a:rPr lang="tr-TR" smtClean="0"/>
              <a:pPr/>
              <a:t>‹#›</a:t>
            </a:fld>
            <a:endParaRPr lang="tr-TR"/>
          </a:p>
        </p:txBody>
      </p:sp>
      <p:sp>
        <p:nvSpPr>
          <p:cNvPr id="9" name="8 İçerik Yer Tutucusu"/>
          <p:cNvSpPr>
            <a:spLocks noGrp="1"/>
          </p:cNvSpPr>
          <p:nvPr>
            <p:ph sz="quarter" idx="1"/>
          </p:nvPr>
        </p:nvSpPr>
        <p:spPr>
          <a:xfrm>
            <a:off x="609600" y="1219200"/>
            <a:ext cx="5388864" cy="493776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1" name="10 İçerik Yer Tutucusu"/>
          <p:cNvSpPr>
            <a:spLocks noGrp="1"/>
          </p:cNvSpPr>
          <p:nvPr>
            <p:ph sz="quarter" idx="2"/>
          </p:nvPr>
        </p:nvSpPr>
        <p:spPr>
          <a:xfrm>
            <a:off x="6176265" y="1216152"/>
            <a:ext cx="5388864" cy="493776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extLst>
      <p:ext uri="{BB962C8B-B14F-4D97-AF65-F5344CB8AC3E}">
        <p14:creationId xmlns:p14="http://schemas.microsoft.com/office/powerpoint/2010/main" val="32597217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609600" y="228600"/>
            <a:ext cx="10972800" cy="914400"/>
          </a:xfrm>
        </p:spPr>
        <p:txBody>
          <a:bodyPr anchor="ctr"/>
          <a:lstStyle>
            <a:lvl1pPr>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609601"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6197603"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7" name="6 Veri Yer Tutucusu"/>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FDA96982-C246-4548-95AA-A805E43B77E5}" type="slidenum">
              <a:rPr lang="tr-TR" smtClean="0"/>
              <a:pPr/>
              <a:t>‹#›</a:t>
            </a:fld>
            <a:endParaRPr lang="tr-TR"/>
          </a:p>
        </p:txBody>
      </p:sp>
      <p:sp>
        <p:nvSpPr>
          <p:cNvPr id="11" name="10 İçerik Yer Tutucusu"/>
          <p:cNvSpPr>
            <a:spLocks noGrp="1"/>
          </p:cNvSpPr>
          <p:nvPr>
            <p:ph sz="quarter" idx="2"/>
          </p:nvPr>
        </p:nvSpPr>
        <p:spPr>
          <a:xfrm>
            <a:off x="609600" y="2133600"/>
            <a:ext cx="5384800" cy="40386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3" name="12 İçerik Yer Tutucusu"/>
          <p:cNvSpPr>
            <a:spLocks noGrp="1"/>
          </p:cNvSpPr>
          <p:nvPr>
            <p:ph sz="quarter" idx="4"/>
          </p:nvPr>
        </p:nvSpPr>
        <p:spPr>
          <a:xfrm>
            <a:off x="6197600" y="2133600"/>
            <a:ext cx="5384800" cy="40386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extLst>
      <p:ext uri="{BB962C8B-B14F-4D97-AF65-F5344CB8AC3E}">
        <p14:creationId xmlns:p14="http://schemas.microsoft.com/office/powerpoint/2010/main" val="15062929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609600" y="228600"/>
            <a:ext cx="10972800" cy="914400"/>
          </a:xfrm>
        </p:spPr>
        <p:txBody>
          <a:bodyPr/>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FDA96982-C246-4548-95AA-A805E43B77E5}" type="slidenum">
              <a:rPr lang="tr-TR" smtClean="0"/>
              <a:pPr/>
              <a:t>‹#›</a:t>
            </a:fld>
            <a:endParaRPr lang="tr-TR"/>
          </a:p>
        </p:txBody>
      </p:sp>
      <p:sp>
        <p:nvSpPr>
          <p:cNvPr id="6" name="5 İkizkenar Üçgen"/>
          <p:cNvSpPr>
            <a:spLocks noChangeAspect="1"/>
          </p:cNvSpPr>
          <p:nvPr/>
        </p:nvSpPr>
        <p:spPr>
          <a:xfrm rot="5400000">
            <a:off x="590611" y="6447423"/>
            <a:ext cx="190849" cy="16042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893551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DA96982-C246-4548-95AA-A805E43B77E5}" type="slidenum">
              <a:rPr lang="tr-TR" smtClean="0"/>
              <a:pPr/>
              <a:t>‹#›</a:t>
            </a:fld>
            <a:endParaRPr lang="tr-TR"/>
          </a:p>
        </p:txBody>
      </p:sp>
      <p:sp>
        <p:nvSpPr>
          <p:cNvPr id="5" name="4 Düz Bağlayıcı"/>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6" name="5 İkizkenar Üçgen"/>
          <p:cNvSpPr>
            <a:spLocks noChangeAspect="1"/>
          </p:cNvSpPr>
          <p:nvPr/>
        </p:nvSpPr>
        <p:spPr>
          <a:xfrm rot="5400000">
            <a:off x="590611" y="6447423"/>
            <a:ext cx="190849" cy="16042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1932068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32873129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8432800" y="1219202"/>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DA96982-C246-4548-95AA-A805E43B77E5}" type="slidenum">
              <a:rPr lang="tr-TR" smtClean="0"/>
              <a:pPr/>
              <a:t>‹#›</a:t>
            </a:fld>
            <a:endParaRPr lang="tr-TR"/>
          </a:p>
        </p:txBody>
      </p:sp>
      <p:sp>
        <p:nvSpPr>
          <p:cNvPr id="8" name="7 Düz Bağlayıcı"/>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9 Düz Bağlayıcı"/>
          <p:cNvSpPr>
            <a:spLocks noChangeShapeType="1"/>
          </p:cNvSpPr>
          <p:nvPr/>
        </p:nvSpPr>
        <p:spPr bwMode="auto">
          <a:xfrm rot="5400000">
            <a:off x="5220034"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8 İkizkenar Üçgen"/>
          <p:cNvSpPr>
            <a:spLocks noChangeAspect="1"/>
          </p:cNvSpPr>
          <p:nvPr/>
        </p:nvSpPr>
        <p:spPr>
          <a:xfrm rot="5400000">
            <a:off x="590611" y="6447423"/>
            <a:ext cx="190849" cy="16042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11 İçerik Yer Tutucusu"/>
          <p:cNvSpPr>
            <a:spLocks noGrp="1"/>
          </p:cNvSpPr>
          <p:nvPr>
            <p:ph sz="quarter" idx="1"/>
          </p:nvPr>
        </p:nvSpPr>
        <p:spPr>
          <a:xfrm>
            <a:off x="406400" y="304800"/>
            <a:ext cx="7620000" cy="57150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extLst>
      <p:ext uri="{BB962C8B-B14F-4D97-AF65-F5344CB8AC3E}">
        <p14:creationId xmlns:p14="http://schemas.microsoft.com/office/powerpoint/2010/main" val="37863520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Başlıklı Resim">
    <p:bg>
      <p:bgRef idx="1001">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tr-TR" smtClean="0"/>
              <a:t>Asıl başlık stili için tıklatın</a:t>
            </a:r>
            <a:endParaRPr kumimoji="0" lang="en-US"/>
          </a:p>
        </p:txBody>
      </p:sp>
      <p:sp>
        <p:nvSpPr>
          <p:cNvPr id="3" name="2 Resim Yer Tutucusu"/>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tr-TR" smtClean="0"/>
              <a:t>Resim eklemek için simgeyi tıklatın</a:t>
            </a:r>
            <a:endParaRPr kumimoji="0" lang="en-US" dirty="0"/>
          </a:p>
        </p:txBody>
      </p:sp>
      <p:sp>
        <p:nvSpPr>
          <p:cNvPr id="4" name="3 Metin Yer Tutucusu"/>
          <p:cNvSpPr>
            <a:spLocks noGrp="1"/>
          </p:cNvSpPr>
          <p:nvPr>
            <p:ph type="body" sz="half" idx="2"/>
          </p:nvPr>
        </p:nvSpPr>
        <p:spPr>
          <a:xfrm>
            <a:off x="609600" y="1219201"/>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6" name="5 Altbilgi Yer Tutucusu"/>
          <p:cNvSpPr>
            <a:spLocks noGrp="1"/>
          </p:cNvSpPr>
          <p:nvPr>
            <p:ph type="ftr" sz="quarter" idx="11"/>
          </p:nvPr>
        </p:nvSpPr>
        <p:spPr/>
        <p:txBody>
          <a:bodyPr/>
          <a:lstStyle/>
          <a:p>
            <a:endParaRPr lang="en-US" dirty="0"/>
          </a:p>
        </p:txBody>
      </p:sp>
      <p:sp>
        <p:nvSpPr>
          <p:cNvPr id="7" name="6 Slayt Numarası Yer Tutucusu"/>
          <p:cNvSpPr>
            <a:spLocks noGrp="1"/>
          </p:cNvSpPr>
          <p:nvPr>
            <p:ph type="sldNum" sz="quarter" idx="12"/>
          </p:nvPr>
        </p:nvSpPr>
        <p:spPr/>
        <p:txBody>
          <a:bodyPr/>
          <a:lstStyle/>
          <a:p>
            <a:fld id="{FDA96982-C246-4548-95AA-A805E43B77E5}" type="slidenum">
              <a:rPr lang="tr-TR" smtClean="0"/>
              <a:pPr/>
              <a:t>‹#›</a:t>
            </a:fld>
            <a:endParaRPr lang="tr-TR"/>
          </a:p>
        </p:txBody>
      </p:sp>
      <p:sp>
        <p:nvSpPr>
          <p:cNvPr id="8" name="7 Düz Bağlayıcı"/>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9" name="8 İkizkenar Üçgen"/>
          <p:cNvSpPr>
            <a:spLocks noChangeAspect="1"/>
          </p:cNvSpPr>
          <p:nvPr/>
        </p:nvSpPr>
        <p:spPr>
          <a:xfrm rot="5400000">
            <a:off x="590611" y="6447423"/>
            <a:ext cx="190849" cy="16042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9 Dikdörtgen"/>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127525996"/>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33942013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8839200" y="274640"/>
            <a:ext cx="2743200" cy="5851525"/>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609600" y="274640"/>
            <a:ext cx="8026400" cy="5851525"/>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DA96982-C246-4548-95AA-A805E43B77E5}" type="slidenum">
              <a:rPr lang="tr-TR" smtClean="0"/>
              <a:pPr/>
              <a:t>‹#›</a:t>
            </a:fld>
            <a:endParaRPr lang="tr-TR"/>
          </a:p>
        </p:txBody>
      </p:sp>
      <p:sp>
        <p:nvSpPr>
          <p:cNvPr id="7" name="6 Düz Bağlayıcı"/>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7 İkizkenar Üçgen"/>
          <p:cNvSpPr>
            <a:spLocks noChangeAspect="1"/>
          </p:cNvSpPr>
          <p:nvPr/>
        </p:nvSpPr>
        <p:spPr>
          <a:xfrm rot="5400000">
            <a:off x="590611" y="6447423"/>
            <a:ext cx="190849" cy="16042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8 Düz Bağlayıcı"/>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1279213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8FDA8EAD-DAE1-4CD7-8BFF-8DCD3A2F060B}" type="datetimeFigureOut">
              <a:rPr lang="tr-TR" smtClean="0">
                <a:solidFill>
                  <a:srgbClr val="464653"/>
                </a:solidFill>
              </a:rPr>
              <a:pPr/>
              <a:t>24.03.2021</a:t>
            </a:fld>
            <a:endParaRPr lang="tr-TR">
              <a:solidFill>
                <a:srgbClr val="464653"/>
              </a:solidFill>
            </a:endParaRPr>
          </a:p>
        </p:txBody>
      </p:sp>
      <p:sp>
        <p:nvSpPr>
          <p:cNvPr id="5" name="Altbilgi Yer Tutucusu 4"/>
          <p:cNvSpPr>
            <a:spLocks noGrp="1"/>
          </p:cNvSpPr>
          <p:nvPr>
            <p:ph type="ftr" sz="quarter" idx="11"/>
          </p:nvPr>
        </p:nvSpPr>
        <p:spPr/>
        <p:txBody>
          <a:bodyPr/>
          <a:lstStyle/>
          <a:p>
            <a:endParaRPr lang="tr-TR">
              <a:solidFill>
                <a:srgbClr val="464653"/>
              </a:solidFill>
            </a:endParaRPr>
          </a:p>
        </p:txBody>
      </p:sp>
      <p:sp>
        <p:nvSpPr>
          <p:cNvPr id="6" name="Slayt Numarası Yer Tutucusu 5"/>
          <p:cNvSpPr>
            <a:spLocks noGrp="1"/>
          </p:cNvSpPr>
          <p:nvPr>
            <p:ph type="sldNum" sz="quarter" idx="12"/>
          </p:nvPr>
        </p:nvSpPr>
        <p:spPr/>
        <p:txBody>
          <a:bodyPr/>
          <a:lstStyle/>
          <a:p>
            <a:fld id="{4871AE66-40B2-4059-81A0-427EF325D7EA}" type="slidenum">
              <a:rPr lang="tr-TR" smtClean="0">
                <a:solidFill>
                  <a:srgbClr val="464653"/>
                </a:solidFill>
              </a:rPr>
              <a:pPr/>
              <a:t>‹#›</a:t>
            </a:fld>
            <a:endParaRPr lang="tr-TR">
              <a:solidFill>
                <a:srgbClr val="464653"/>
              </a:solidFill>
            </a:endParaRPr>
          </a:p>
        </p:txBody>
      </p:sp>
    </p:spTree>
    <p:extLst>
      <p:ext uri="{BB962C8B-B14F-4D97-AF65-F5344CB8AC3E}">
        <p14:creationId xmlns:p14="http://schemas.microsoft.com/office/powerpoint/2010/main" val="39176479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8FDA8EAD-DAE1-4CD7-8BFF-8DCD3A2F060B}" type="datetimeFigureOut">
              <a:rPr lang="tr-TR" smtClean="0">
                <a:solidFill>
                  <a:srgbClr val="464653"/>
                </a:solidFill>
              </a:rPr>
              <a:pPr/>
              <a:t>24.03.2021</a:t>
            </a:fld>
            <a:endParaRPr lang="tr-TR">
              <a:solidFill>
                <a:srgbClr val="464653"/>
              </a:solidFill>
            </a:endParaRPr>
          </a:p>
        </p:txBody>
      </p:sp>
      <p:sp>
        <p:nvSpPr>
          <p:cNvPr id="5" name="Altbilgi Yer Tutucusu 4"/>
          <p:cNvSpPr>
            <a:spLocks noGrp="1"/>
          </p:cNvSpPr>
          <p:nvPr>
            <p:ph type="ftr" sz="quarter" idx="11"/>
          </p:nvPr>
        </p:nvSpPr>
        <p:spPr/>
        <p:txBody>
          <a:bodyPr/>
          <a:lstStyle/>
          <a:p>
            <a:endParaRPr lang="tr-TR">
              <a:solidFill>
                <a:srgbClr val="464653"/>
              </a:solidFill>
            </a:endParaRPr>
          </a:p>
        </p:txBody>
      </p:sp>
      <p:sp>
        <p:nvSpPr>
          <p:cNvPr id="6" name="Slayt Numarası Yer Tutucusu 5"/>
          <p:cNvSpPr>
            <a:spLocks noGrp="1"/>
          </p:cNvSpPr>
          <p:nvPr>
            <p:ph type="sldNum" sz="quarter" idx="12"/>
          </p:nvPr>
        </p:nvSpPr>
        <p:spPr/>
        <p:txBody>
          <a:bodyPr/>
          <a:lstStyle/>
          <a:p>
            <a:fld id="{4871AE66-40B2-4059-81A0-427EF325D7EA}" type="slidenum">
              <a:rPr lang="tr-TR" smtClean="0">
                <a:solidFill>
                  <a:srgbClr val="464653"/>
                </a:solidFill>
              </a:rPr>
              <a:pPr/>
              <a:t>‹#›</a:t>
            </a:fld>
            <a:endParaRPr lang="tr-TR">
              <a:solidFill>
                <a:srgbClr val="464653"/>
              </a:solidFill>
            </a:endParaRPr>
          </a:p>
        </p:txBody>
      </p:sp>
    </p:spTree>
    <p:extLst>
      <p:ext uri="{BB962C8B-B14F-4D97-AF65-F5344CB8AC3E}">
        <p14:creationId xmlns:p14="http://schemas.microsoft.com/office/powerpoint/2010/main" val="1094120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2"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8FDA8EAD-DAE1-4CD7-8BFF-8DCD3A2F060B}" type="datetimeFigureOut">
              <a:rPr lang="tr-TR" smtClean="0">
                <a:solidFill>
                  <a:srgbClr val="DDE9EC"/>
                </a:solidFill>
              </a:rPr>
              <a:pPr/>
              <a:t>24.03.2021</a:t>
            </a:fld>
            <a:endParaRPr lang="tr-TR">
              <a:solidFill>
                <a:srgbClr val="DDE9EC"/>
              </a:solidFill>
            </a:endParaRPr>
          </a:p>
        </p:txBody>
      </p:sp>
      <p:sp>
        <p:nvSpPr>
          <p:cNvPr id="5" name="Altbilgi Yer Tutucusu 4"/>
          <p:cNvSpPr>
            <a:spLocks noGrp="1"/>
          </p:cNvSpPr>
          <p:nvPr>
            <p:ph type="ftr" sz="quarter" idx="11"/>
          </p:nvPr>
        </p:nvSpPr>
        <p:spPr/>
        <p:txBody>
          <a:bodyPr/>
          <a:lstStyle/>
          <a:p>
            <a:endParaRPr lang="tr-TR">
              <a:solidFill>
                <a:srgbClr val="DDE9EC"/>
              </a:solidFill>
            </a:endParaRPr>
          </a:p>
        </p:txBody>
      </p:sp>
      <p:sp>
        <p:nvSpPr>
          <p:cNvPr id="6" name="Slayt Numarası Yer Tutucusu 5"/>
          <p:cNvSpPr>
            <a:spLocks noGrp="1"/>
          </p:cNvSpPr>
          <p:nvPr>
            <p:ph type="sldNum" sz="quarter" idx="12"/>
          </p:nvPr>
        </p:nvSpPr>
        <p:spPr/>
        <p:txBody>
          <a:bodyPr/>
          <a:lstStyle/>
          <a:p>
            <a:fld id="{4871AE66-40B2-4059-81A0-427EF325D7EA}" type="slidenum">
              <a:rPr lang="tr-TR" smtClean="0">
                <a:solidFill>
                  <a:srgbClr val="DDE9EC"/>
                </a:solidFill>
              </a:rPr>
              <a:pPr/>
              <a:t>‹#›</a:t>
            </a:fld>
            <a:endParaRPr lang="tr-TR">
              <a:solidFill>
                <a:srgbClr val="DDE9EC"/>
              </a:solidFill>
            </a:endParaRPr>
          </a:p>
        </p:txBody>
      </p:sp>
    </p:spTree>
    <p:extLst>
      <p:ext uri="{BB962C8B-B14F-4D97-AF65-F5344CB8AC3E}">
        <p14:creationId xmlns:p14="http://schemas.microsoft.com/office/powerpoint/2010/main" val="27465051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1"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1"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8FDA8EAD-DAE1-4CD7-8BFF-8DCD3A2F060B}" type="datetimeFigureOut">
              <a:rPr lang="tr-TR" smtClean="0">
                <a:solidFill>
                  <a:srgbClr val="464653"/>
                </a:solidFill>
              </a:rPr>
              <a:pPr/>
              <a:t>24.03.2021</a:t>
            </a:fld>
            <a:endParaRPr lang="tr-TR">
              <a:solidFill>
                <a:srgbClr val="464653"/>
              </a:solidFill>
            </a:endParaRPr>
          </a:p>
        </p:txBody>
      </p:sp>
      <p:sp>
        <p:nvSpPr>
          <p:cNvPr id="6" name="Altbilgi Yer Tutucusu 5"/>
          <p:cNvSpPr>
            <a:spLocks noGrp="1"/>
          </p:cNvSpPr>
          <p:nvPr>
            <p:ph type="ftr" sz="quarter" idx="11"/>
          </p:nvPr>
        </p:nvSpPr>
        <p:spPr/>
        <p:txBody>
          <a:bodyPr/>
          <a:lstStyle/>
          <a:p>
            <a:endParaRPr lang="tr-TR">
              <a:solidFill>
                <a:srgbClr val="464653"/>
              </a:solidFill>
            </a:endParaRPr>
          </a:p>
        </p:txBody>
      </p:sp>
      <p:sp>
        <p:nvSpPr>
          <p:cNvPr id="7" name="Slayt Numarası Yer Tutucusu 6"/>
          <p:cNvSpPr>
            <a:spLocks noGrp="1"/>
          </p:cNvSpPr>
          <p:nvPr>
            <p:ph type="sldNum" sz="quarter" idx="12"/>
          </p:nvPr>
        </p:nvSpPr>
        <p:spPr/>
        <p:txBody>
          <a:bodyPr/>
          <a:lstStyle/>
          <a:p>
            <a:fld id="{4871AE66-40B2-4059-81A0-427EF325D7EA}" type="slidenum">
              <a:rPr lang="tr-TR" smtClean="0">
                <a:solidFill>
                  <a:srgbClr val="464653"/>
                </a:solidFill>
              </a:rPr>
              <a:pPr/>
              <a:t>‹#›</a:t>
            </a:fld>
            <a:endParaRPr lang="tr-TR">
              <a:solidFill>
                <a:srgbClr val="464653"/>
              </a:solidFill>
            </a:endParaRPr>
          </a:p>
        </p:txBody>
      </p:sp>
    </p:spTree>
    <p:extLst>
      <p:ext uri="{BB962C8B-B14F-4D97-AF65-F5344CB8AC3E}">
        <p14:creationId xmlns:p14="http://schemas.microsoft.com/office/powerpoint/2010/main" val="687687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9"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839789" y="2505076"/>
            <a:ext cx="5157787"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6172202" y="2505076"/>
            <a:ext cx="5183188"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8FDA8EAD-DAE1-4CD7-8BFF-8DCD3A2F060B}" type="datetimeFigureOut">
              <a:rPr lang="tr-TR" smtClean="0">
                <a:solidFill>
                  <a:srgbClr val="464653"/>
                </a:solidFill>
              </a:rPr>
              <a:pPr/>
              <a:t>24.03.2021</a:t>
            </a:fld>
            <a:endParaRPr lang="tr-TR">
              <a:solidFill>
                <a:srgbClr val="464653"/>
              </a:solidFill>
            </a:endParaRPr>
          </a:p>
        </p:txBody>
      </p:sp>
      <p:sp>
        <p:nvSpPr>
          <p:cNvPr id="8" name="Altbilgi Yer Tutucusu 7"/>
          <p:cNvSpPr>
            <a:spLocks noGrp="1"/>
          </p:cNvSpPr>
          <p:nvPr>
            <p:ph type="ftr" sz="quarter" idx="11"/>
          </p:nvPr>
        </p:nvSpPr>
        <p:spPr/>
        <p:txBody>
          <a:bodyPr/>
          <a:lstStyle/>
          <a:p>
            <a:endParaRPr lang="tr-TR">
              <a:solidFill>
                <a:srgbClr val="464653"/>
              </a:solidFill>
            </a:endParaRPr>
          </a:p>
        </p:txBody>
      </p:sp>
      <p:sp>
        <p:nvSpPr>
          <p:cNvPr id="9" name="Slayt Numarası Yer Tutucusu 8"/>
          <p:cNvSpPr>
            <a:spLocks noGrp="1"/>
          </p:cNvSpPr>
          <p:nvPr>
            <p:ph type="sldNum" sz="quarter" idx="12"/>
          </p:nvPr>
        </p:nvSpPr>
        <p:spPr/>
        <p:txBody>
          <a:bodyPr/>
          <a:lstStyle/>
          <a:p>
            <a:fld id="{4871AE66-40B2-4059-81A0-427EF325D7EA}" type="slidenum">
              <a:rPr lang="tr-TR" smtClean="0">
                <a:solidFill>
                  <a:srgbClr val="464653"/>
                </a:solidFill>
              </a:rPr>
              <a:pPr/>
              <a:t>‹#›</a:t>
            </a:fld>
            <a:endParaRPr lang="tr-TR">
              <a:solidFill>
                <a:srgbClr val="464653"/>
              </a:solidFill>
            </a:endParaRPr>
          </a:p>
        </p:txBody>
      </p:sp>
    </p:spTree>
    <p:extLst>
      <p:ext uri="{BB962C8B-B14F-4D97-AF65-F5344CB8AC3E}">
        <p14:creationId xmlns:p14="http://schemas.microsoft.com/office/powerpoint/2010/main" val="19346653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8FDA8EAD-DAE1-4CD7-8BFF-8DCD3A2F060B}" type="datetimeFigureOut">
              <a:rPr lang="tr-TR" smtClean="0">
                <a:solidFill>
                  <a:srgbClr val="464653"/>
                </a:solidFill>
              </a:rPr>
              <a:pPr/>
              <a:t>24.03.2021</a:t>
            </a:fld>
            <a:endParaRPr lang="tr-TR">
              <a:solidFill>
                <a:srgbClr val="464653"/>
              </a:solidFill>
            </a:endParaRPr>
          </a:p>
        </p:txBody>
      </p:sp>
      <p:sp>
        <p:nvSpPr>
          <p:cNvPr id="4" name="Altbilgi Yer Tutucusu 3"/>
          <p:cNvSpPr>
            <a:spLocks noGrp="1"/>
          </p:cNvSpPr>
          <p:nvPr>
            <p:ph type="ftr" sz="quarter" idx="11"/>
          </p:nvPr>
        </p:nvSpPr>
        <p:spPr/>
        <p:txBody>
          <a:bodyPr/>
          <a:lstStyle/>
          <a:p>
            <a:endParaRPr lang="tr-TR">
              <a:solidFill>
                <a:srgbClr val="464653"/>
              </a:solidFill>
            </a:endParaRPr>
          </a:p>
        </p:txBody>
      </p:sp>
      <p:sp>
        <p:nvSpPr>
          <p:cNvPr id="5" name="Slayt Numarası Yer Tutucusu 4"/>
          <p:cNvSpPr>
            <a:spLocks noGrp="1"/>
          </p:cNvSpPr>
          <p:nvPr>
            <p:ph type="sldNum" sz="quarter" idx="12"/>
          </p:nvPr>
        </p:nvSpPr>
        <p:spPr/>
        <p:txBody>
          <a:bodyPr/>
          <a:lstStyle/>
          <a:p>
            <a:fld id="{4871AE66-40B2-4059-81A0-427EF325D7EA}" type="slidenum">
              <a:rPr lang="tr-TR" smtClean="0">
                <a:solidFill>
                  <a:srgbClr val="464653"/>
                </a:solidFill>
              </a:rPr>
              <a:pPr/>
              <a:t>‹#›</a:t>
            </a:fld>
            <a:endParaRPr lang="tr-TR">
              <a:solidFill>
                <a:srgbClr val="464653"/>
              </a:solidFill>
            </a:endParaRPr>
          </a:p>
        </p:txBody>
      </p:sp>
    </p:spTree>
    <p:extLst>
      <p:ext uri="{BB962C8B-B14F-4D97-AF65-F5344CB8AC3E}">
        <p14:creationId xmlns:p14="http://schemas.microsoft.com/office/powerpoint/2010/main" val="2173025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18644286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8FDA8EAD-DAE1-4CD7-8BFF-8DCD3A2F060B}" type="datetimeFigureOut">
              <a:rPr lang="tr-TR" smtClean="0">
                <a:solidFill>
                  <a:srgbClr val="464653"/>
                </a:solidFill>
              </a:rPr>
              <a:pPr/>
              <a:t>24.03.2021</a:t>
            </a:fld>
            <a:endParaRPr lang="tr-TR">
              <a:solidFill>
                <a:srgbClr val="464653"/>
              </a:solidFill>
            </a:endParaRPr>
          </a:p>
        </p:txBody>
      </p:sp>
      <p:sp>
        <p:nvSpPr>
          <p:cNvPr id="3" name="Altbilgi Yer Tutucusu 2"/>
          <p:cNvSpPr>
            <a:spLocks noGrp="1"/>
          </p:cNvSpPr>
          <p:nvPr>
            <p:ph type="ftr" sz="quarter" idx="11"/>
          </p:nvPr>
        </p:nvSpPr>
        <p:spPr/>
        <p:txBody>
          <a:bodyPr/>
          <a:lstStyle/>
          <a:p>
            <a:endParaRPr lang="tr-TR">
              <a:solidFill>
                <a:srgbClr val="464653"/>
              </a:solidFill>
            </a:endParaRPr>
          </a:p>
        </p:txBody>
      </p:sp>
      <p:sp>
        <p:nvSpPr>
          <p:cNvPr id="4" name="Slayt Numarası Yer Tutucusu 3"/>
          <p:cNvSpPr>
            <a:spLocks noGrp="1"/>
          </p:cNvSpPr>
          <p:nvPr>
            <p:ph type="sldNum" sz="quarter" idx="12"/>
          </p:nvPr>
        </p:nvSpPr>
        <p:spPr/>
        <p:txBody>
          <a:bodyPr/>
          <a:lstStyle/>
          <a:p>
            <a:fld id="{4871AE66-40B2-4059-81A0-427EF325D7EA}" type="slidenum">
              <a:rPr lang="tr-TR" smtClean="0">
                <a:solidFill>
                  <a:srgbClr val="464653"/>
                </a:solidFill>
              </a:rPr>
              <a:pPr/>
              <a:t>‹#›</a:t>
            </a:fld>
            <a:endParaRPr lang="tr-TR">
              <a:solidFill>
                <a:srgbClr val="464653"/>
              </a:solidFill>
            </a:endParaRPr>
          </a:p>
        </p:txBody>
      </p:sp>
    </p:spTree>
    <p:extLst>
      <p:ext uri="{BB962C8B-B14F-4D97-AF65-F5344CB8AC3E}">
        <p14:creationId xmlns:p14="http://schemas.microsoft.com/office/powerpoint/2010/main" val="37917386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90" y="457200"/>
            <a:ext cx="3932236"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8FDA8EAD-DAE1-4CD7-8BFF-8DCD3A2F060B}" type="datetimeFigureOut">
              <a:rPr lang="tr-TR" smtClean="0">
                <a:solidFill>
                  <a:srgbClr val="464653"/>
                </a:solidFill>
              </a:rPr>
              <a:pPr/>
              <a:t>24.03.2021</a:t>
            </a:fld>
            <a:endParaRPr lang="tr-TR">
              <a:solidFill>
                <a:srgbClr val="464653"/>
              </a:solidFill>
            </a:endParaRPr>
          </a:p>
        </p:txBody>
      </p:sp>
      <p:sp>
        <p:nvSpPr>
          <p:cNvPr id="6" name="Altbilgi Yer Tutucusu 5"/>
          <p:cNvSpPr>
            <a:spLocks noGrp="1"/>
          </p:cNvSpPr>
          <p:nvPr>
            <p:ph type="ftr" sz="quarter" idx="11"/>
          </p:nvPr>
        </p:nvSpPr>
        <p:spPr/>
        <p:txBody>
          <a:bodyPr/>
          <a:lstStyle/>
          <a:p>
            <a:endParaRPr lang="tr-TR">
              <a:solidFill>
                <a:srgbClr val="464653"/>
              </a:solidFill>
            </a:endParaRPr>
          </a:p>
        </p:txBody>
      </p:sp>
      <p:sp>
        <p:nvSpPr>
          <p:cNvPr id="7" name="Slayt Numarası Yer Tutucusu 6"/>
          <p:cNvSpPr>
            <a:spLocks noGrp="1"/>
          </p:cNvSpPr>
          <p:nvPr>
            <p:ph type="sldNum" sz="quarter" idx="12"/>
          </p:nvPr>
        </p:nvSpPr>
        <p:spPr/>
        <p:txBody>
          <a:bodyPr/>
          <a:lstStyle/>
          <a:p>
            <a:fld id="{4871AE66-40B2-4059-81A0-427EF325D7EA}" type="slidenum">
              <a:rPr lang="tr-TR" smtClean="0">
                <a:solidFill>
                  <a:srgbClr val="464653"/>
                </a:solidFill>
              </a:rPr>
              <a:pPr/>
              <a:t>‹#›</a:t>
            </a:fld>
            <a:endParaRPr lang="tr-TR">
              <a:solidFill>
                <a:srgbClr val="464653"/>
              </a:solidFill>
            </a:endParaRPr>
          </a:p>
        </p:txBody>
      </p:sp>
    </p:spTree>
    <p:extLst>
      <p:ext uri="{BB962C8B-B14F-4D97-AF65-F5344CB8AC3E}">
        <p14:creationId xmlns:p14="http://schemas.microsoft.com/office/powerpoint/2010/main" val="21450244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90" y="457200"/>
            <a:ext cx="3932236"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tr-TR"/>
          </a:p>
        </p:txBody>
      </p:sp>
      <p:sp>
        <p:nvSpPr>
          <p:cNvPr id="4" name="Metin Yer Tutucusu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8FDA8EAD-DAE1-4CD7-8BFF-8DCD3A2F060B}" type="datetimeFigureOut">
              <a:rPr lang="tr-TR" smtClean="0">
                <a:solidFill>
                  <a:srgbClr val="DDE9EC"/>
                </a:solidFill>
              </a:rPr>
              <a:pPr/>
              <a:t>24.03.2021</a:t>
            </a:fld>
            <a:endParaRPr lang="tr-TR">
              <a:solidFill>
                <a:srgbClr val="DDE9EC"/>
              </a:solidFill>
            </a:endParaRPr>
          </a:p>
        </p:txBody>
      </p:sp>
      <p:sp>
        <p:nvSpPr>
          <p:cNvPr id="6" name="Altbilgi Yer Tutucusu 5"/>
          <p:cNvSpPr>
            <a:spLocks noGrp="1"/>
          </p:cNvSpPr>
          <p:nvPr>
            <p:ph type="ftr" sz="quarter" idx="11"/>
          </p:nvPr>
        </p:nvSpPr>
        <p:spPr/>
        <p:txBody>
          <a:bodyPr/>
          <a:lstStyle/>
          <a:p>
            <a:endParaRPr lang="tr-TR">
              <a:solidFill>
                <a:srgbClr val="DDE9EC"/>
              </a:solidFill>
            </a:endParaRPr>
          </a:p>
        </p:txBody>
      </p:sp>
      <p:sp>
        <p:nvSpPr>
          <p:cNvPr id="7" name="Slayt Numarası Yer Tutucusu 6"/>
          <p:cNvSpPr>
            <a:spLocks noGrp="1"/>
          </p:cNvSpPr>
          <p:nvPr>
            <p:ph type="sldNum" sz="quarter" idx="12"/>
          </p:nvPr>
        </p:nvSpPr>
        <p:spPr/>
        <p:txBody>
          <a:bodyPr/>
          <a:lstStyle/>
          <a:p>
            <a:fld id="{4871AE66-40B2-4059-81A0-427EF325D7EA}" type="slidenum">
              <a:rPr lang="tr-TR" smtClean="0">
                <a:solidFill>
                  <a:srgbClr val="DDE9EC"/>
                </a:solidFill>
              </a:rPr>
              <a:pPr/>
              <a:t>‹#›</a:t>
            </a:fld>
            <a:endParaRPr lang="tr-TR">
              <a:solidFill>
                <a:srgbClr val="DDE9EC"/>
              </a:solidFill>
            </a:endParaRPr>
          </a:p>
        </p:txBody>
      </p:sp>
    </p:spTree>
    <p:extLst>
      <p:ext uri="{BB962C8B-B14F-4D97-AF65-F5344CB8AC3E}">
        <p14:creationId xmlns:p14="http://schemas.microsoft.com/office/powerpoint/2010/main" val="3541387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8FDA8EAD-DAE1-4CD7-8BFF-8DCD3A2F060B}" type="datetimeFigureOut">
              <a:rPr lang="tr-TR" smtClean="0">
                <a:solidFill>
                  <a:srgbClr val="464653"/>
                </a:solidFill>
              </a:rPr>
              <a:pPr/>
              <a:t>24.03.2021</a:t>
            </a:fld>
            <a:endParaRPr lang="tr-TR">
              <a:solidFill>
                <a:srgbClr val="464653"/>
              </a:solidFill>
            </a:endParaRPr>
          </a:p>
        </p:txBody>
      </p:sp>
      <p:sp>
        <p:nvSpPr>
          <p:cNvPr id="5" name="Altbilgi Yer Tutucusu 4"/>
          <p:cNvSpPr>
            <a:spLocks noGrp="1"/>
          </p:cNvSpPr>
          <p:nvPr>
            <p:ph type="ftr" sz="quarter" idx="11"/>
          </p:nvPr>
        </p:nvSpPr>
        <p:spPr/>
        <p:txBody>
          <a:bodyPr/>
          <a:lstStyle/>
          <a:p>
            <a:endParaRPr lang="tr-TR">
              <a:solidFill>
                <a:srgbClr val="464653"/>
              </a:solidFill>
            </a:endParaRPr>
          </a:p>
        </p:txBody>
      </p:sp>
      <p:sp>
        <p:nvSpPr>
          <p:cNvPr id="6" name="Slayt Numarası Yer Tutucusu 5"/>
          <p:cNvSpPr>
            <a:spLocks noGrp="1"/>
          </p:cNvSpPr>
          <p:nvPr>
            <p:ph type="sldNum" sz="quarter" idx="12"/>
          </p:nvPr>
        </p:nvSpPr>
        <p:spPr/>
        <p:txBody>
          <a:bodyPr/>
          <a:lstStyle/>
          <a:p>
            <a:fld id="{4871AE66-40B2-4059-81A0-427EF325D7EA}" type="slidenum">
              <a:rPr lang="tr-TR" smtClean="0">
                <a:solidFill>
                  <a:srgbClr val="464653"/>
                </a:solidFill>
              </a:rPr>
              <a:pPr/>
              <a:t>‹#›</a:t>
            </a:fld>
            <a:endParaRPr lang="tr-TR">
              <a:solidFill>
                <a:srgbClr val="464653"/>
              </a:solidFill>
            </a:endParaRPr>
          </a:p>
        </p:txBody>
      </p:sp>
    </p:spTree>
    <p:extLst>
      <p:ext uri="{BB962C8B-B14F-4D97-AF65-F5344CB8AC3E}">
        <p14:creationId xmlns:p14="http://schemas.microsoft.com/office/powerpoint/2010/main" val="33013691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899"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199" y="365125"/>
            <a:ext cx="7734300"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8FDA8EAD-DAE1-4CD7-8BFF-8DCD3A2F060B}" type="datetimeFigureOut">
              <a:rPr lang="tr-TR" smtClean="0">
                <a:solidFill>
                  <a:srgbClr val="464653"/>
                </a:solidFill>
              </a:rPr>
              <a:pPr/>
              <a:t>24.03.2021</a:t>
            </a:fld>
            <a:endParaRPr lang="tr-TR">
              <a:solidFill>
                <a:srgbClr val="464653"/>
              </a:solidFill>
            </a:endParaRPr>
          </a:p>
        </p:txBody>
      </p:sp>
      <p:sp>
        <p:nvSpPr>
          <p:cNvPr id="5" name="Altbilgi Yer Tutucusu 4"/>
          <p:cNvSpPr>
            <a:spLocks noGrp="1"/>
          </p:cNvSpPr>
          <p:nvPr>
            <p:ph type="ftr" sz="quarter" idx="11"/>
          </p:nvPr>
        </p:nvSpPr>
        <p:spPr/>
        <p:txBody>
          <a:bodyPr/>
          <a:lstStyle/>
          <a:p>
            <a:endParaRPr lang="tr-TR">
              <a:solidFill>
                <a:srgbClr val="464653"/>
              </a:solidFill>
            </a:endParaRPr>
          </a:p>
        </p:txBody>
      </p:sp>
      <p:sp>
        <p:nvSpPr>
          <p:cNvPr id="6" name="Slayt Numarası Yer Tutucusu 5"/>
          <p:cNvSpPr>
            <a:spLocks noGrp="1"/>
          </p:cNvSpPr>
          <p:nvPr>
            <p:ph type="sldNum" sz="quarter" idx="12"/>
          </p:nvPr>
        </p:nvSpPr>
        <p:spPr/>
        <p:txBody>
          <a:bodyPr/>
          <a:lstStyle/>
          <a:p>
            <a:fld id="{4871AE66-40B2-4059-81A0-427EF325D7EA}" type="slidenum">
              <a:rPr lang="tr-TR" smtClean="0">
                <a:solidFill>
                  <a:srgbClr val="464653"/>
                </a:solidFill>
              </a:rPr>
              <a:pPr/>
              <a:t>‹#›</a:t>
            </a:fld>
            <a:endParaRPr lang="tr-TR">
              <a:solidFill>
                <a:srgbClr val="464653"/>
              </a:solidFill>
            </a:endParaRPr>
          </a:p>
        </p:txBody>
      </p:sp>
    </p:spTree>
    <p:extLst>
      <p:ext uri="{BB962C8B-B14F-4D97-AF65-F5344CB8AC3E}">
        <p14:creationId xmlns:p14="http://schemas.microsoft.com/office/powerpoint/2010/main" val="10452938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8" name="7 Başlık"/>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tr-TR" smtClean="0"/>
              <a:t>Asıl başlık stili için tıklatın</a:t>
            </a:r>
            <a:endParaRPr kumimoji="0" lang="en-US"/>
          </a:p>
        </p:txBody>
      </p:sp>
      <p:sp>
        <p:nvSpPr>
          <p:cNvPr id="9" name="8 Alt Başlık"/>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28" name="27 Veri Yer Tutucusu"/>
          <p:cNvSpPr>
            <a:spLocks noGrp="1"/>
          </p:cNvSpPr>
          <p:nvPr>
            <p:ph type="dt" sz="half" idx="10"/>
          </p:nvPr>
        </p:nvSpPr>
        <p:spPr>
          <a:xfrm>
            <a:off x="8534400" y="6355080"/>
            <a:ext cx="3048000" cy="365760"/>
          </a:xfrm>
        </p:spPr>
        <p:txBody>
          <a:bodyPr/>
          <a:lstStyle>
            <a:lvl1pPr>
              <a:defRPr sz="1400"/>
            </a:lvl1pPr>
          </a:lstStyle>
          <a:p>
            <a:fld id="{23807E48-8CA0-4959-B9CA-1A238462891D}" type="datetimeFigureOut">
              <a:rPr lang="tr-TR" smtClean="0"/>
              <a:pPr/>
              <a:t>24.03.2021</a:t>
            </a:fld>
            <a:endParaRPr lang="tr-TR"/>
          </a:p>
        </p:txBody>
      </p:sp>
      <p:sp>
        <p:nvSpPr>
          <p:cNvPr id="17" name="16 Altbilgi Yer Tutucusu"/>
          <p:cNvSpPr>
            <a:spLocks noGrp="1"/>
          </p:cNvSpPr>
          <p:nvPr>
            <p:ph type="ftr" sz="quarter" idx="11"/>
          </p:nvPr>
        </p:nvSpPr>
        <p:spPr>
          <a:xfrm>
            <a:off x="3864864" y="6355080"/>
            <a:ext cx="4632960" cy="365760"/>
          </a:xfrm>
        </p:spPr>
        <p:txBody>
          <a:bodyPr/>
          <a:lstStyle/>
          <a:p>
            <a:endParaRPr lang="tr-TR"/>
          </a:p>
        </p:txBody>
      </p:sp>
      <p:sp>
        <p:nvSpPr>
          <p:cNvPr id="29" name="28 Slayt Numarası Yer Tutucusu"/>
          <p:cNvSpPr>
            <a:spLocks noGrp="1"/>
          </p:cNvSpPr>
          <p:nvPr>
            <p:ph type="sldNum" sz="quarter" idx="12"/>
          </p:nvPr>
        </p:nvSpPr>
        <p:spPr>
          <a:xfrm>
            <a:off x="1621536" y="6355080"/>
            <a:ext cx="1625600" cy="365760"/>
          </a:xfrm>
        </p:spPr>
        <p:txBody>
          <a:bodyPr/>
          <a:lstStyle/>
          <a:p>
            <a:fld id="{FDA96982-C246-4548-95AA-A805E43B77E5}" type="slidenum">
              <a:rPr lang="tr-TR" smtClean="0"/>
              <a:pPr/>
              <a:t>‹#›</a:t>
            </a:fld>
            <a:endParaRPr lang="tr-TR"/>
          </a:p>
        </p:txBody>
      </p:sp>
      <p:sp>
        <p:nvSpPr>
          <p:cNvPr id="21" name="20 Dikdörtgen"/>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3" name="32 Dikdörtgen"/>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21 Dikdörtgen"/>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2" name="31 Dikdörtgen"/>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7211313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4" name="3 Veri Yer Tutucusu"/>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DA96982-C246-4548-95AA-A805E43B77E5}" type="slidenum">
              <a:rPr lang="tr-TR" smtClean="0"/>
              <a:pPr/>
              <a:t>‹#›</a:t>
            </a:fld>
            <a:endParaRPr lang="tr-TR"/>
          </a:p>
        </p:txBody>
      </p:sp>
      <p:sp>
        <p:nvSpPr>
          <p:cNvPr id="8" name="7 İçerik Yer Tutucusu"/>
          <p:cNvSpPr>
            <a:spLocks noGrp="1"/>
          </p:cNvSpPr>
          <p:nvPr>
            <p:ph sz="quarter" idx="1"/>
          </p:nvPr>
        </p:nvSpPr>
        <p:spPr>
          <a:xfrm>
            <a:off x="609600" y="1219200"/>
            <a:ext cx="10972800" cy="493776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extLst>
      <p:ext uri="{BB962C8B-B14F-4D97-AF65-F5344CB8AC3E}">
        <p14:creationId xmlns:p14="http://schemas.microsoft.com/office/powerpoint/2010/main" val="10559853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1">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a:xfrm>
            <a:off x="8534400" y="6355080"/>
            <a:ext cx="3048000" cy="365760"/>
          </a:xfrm>
        </p:spPr>
        <p:txBody>
          <a:bodyPr/>
          <a:lstStyle/>
          <a:p>
            <a:fld id="{23807E48-8CA0-4959-B9CA-1A238462891D}" type="datetimeFigureOut">
              <a:rPr lang="tr-TR" smtClean="0"/>
              <a:pPr/>
              <a:t>24.03.2021</a:t>
            </a:fld>
            <a:endParaRPr lang="tr-TR"/>
          </a:p>
        </p:txBody>
      </p:sp>
      <p:sp>
        <p:nvSpPr>
          <p:cNvPr id="5" name="4 Altbilgi Yer Tutucusu"/>
          <p:cNvSpPr>
            <a:spLocks noGrp="1"/>
          </p:cNvSpPr>
          <p:nvPr>
            <p:ph type="ftr" sz="quarter" idx="11"/>
          </p:nvPr>
        </p:nvSpPr>
        <p:spPr>
          <a:xfrm>
            <a:off x="3864864" y="6355080"/>
            <a:ext cx="4632960" cy="365760"/>
          </a:xfrm>
        </p:spPr>
        <p:txBody>
          <a:bodyPr/>
          <a:lstStyle/>
          <a:p>
            <a:endParaRPr lang="tr-TR"/>
          </a:p>
        </p:txBody>
      </p:sp>
      <p:sp>
        <p:nvSpPr>
          <p:cNvPr id="6" name="5 Slayt Numarası Yer Tutucusu"/>
          <p:cNvSpPr>
            <a:spLocks noGrp="1"/>
          </p:cNvSpPr>
          <p:nvPr>
            <p:ph type="sldNum" sz="quarter" idx="12"/>
          </p:nvPr>
        </p:nvSpPr>
        <p:spPr>
          <a:xfrm>
            <a:off x="1426464" y="6355080"/>
            <a:ext cx="2027936" cy="365760"/>
          </a:xfrm>
        </p:spPr>
        <p:txBody>
          <a:bodyPr/>
          <a:lstStyle/>
          <a:p>
            <a:fld id="{FDA96982-C246-4548-95AA-A805E43B77E5}" type="slidenum">
              <a:rPr lang="tr-TR" smtClean="0"/>
              <a:pPr/>
              <a:t>‹#›</a:t>
            </a:fld>
            <a:endParaRPr lang="tr-TR"/>
          </a:p>
        </p:txBody>
      </p:sp>
      <p:sp>
        <p:nvSpPr>
          <p:cNvPr id="7" name="6 Dikdörtgen"/>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7 Dikdörtgen"/>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474831032"/>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09600" y="228600"/>
            <a:ext cx="10972800" cy="914400"/>
          </a:xfrm>
        </p:spPr>
        <p:txBody>
          <a:bodyPr/>
          <a:lstStyle/>
          <a:p>
            <a:r>
              <a:rPr kumimoji="0" lang="tr-TR" smtClean="0"/>
              <a:t>Asıl başlık stili için tıklatın</a:t>
            </a:r>
            <a:endParaRPr kumimoji="0" lang="en-US"/>
          </a:p>
        </p:txBody>
      </p:sp>
      <p:sp>
        <p:nvSpPr>
          <p:cNvPr id="5" name="4 Veri Yer Tutucusu"/>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DA96982-C246-4548-95AA-A805E43B77E5}" type="slidenum">
              <a:rPr lang="tr-TR" smtClean="0"/>
              <a:pPr/>
              <a:t>‹#›</a:t>
            </a:fld>
            <a:endParaRPr lang="tr-TR"/>
          </a:p>
        </p:txBody>
      </p:sp>
      <p:sp>
        <p:nvSpPr>
          <p:cNvPr id="9" name="8 İçerik Yer Tutucusu"/>
          <p:cNvSpPr>
            <a:spLocks noGrp="1"/>
          </p:cNvSpPr>
          <p:nvPr>
            <p:ph sz="quarter" idx="1"/>
          </p:nvPr>
        </p:nvSpPr>
        <p:spPr>
          <a:xfrm>
            <a:off x="609600" y="1219200"/>
            <a:ext cx="5388864" cy="493776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1" name="10 İçerik Yer Tutucusu"/>
          <p:cNvSpPr>
            <a:spLocks noGrp="1"/>
          </p:cNvSpPr>
          <p:nvPr>
            <p:ph sz="quarter" idx="2"/>
          </p:nvPr>
        </p:nvSpPr>
        <p:spPr>
          <a:xfrm>
            <a:off x="6176265" y="1216152"/>
            <a:ext cx="5388864" cy="493776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extLst>
      <p:ext uri="{BB962C8B-B14F-4D97-AF65-F5344CB8AC3E}">
        <p14:creationId xmlns:p14="http://schemas.microsoft.com/office/powerpoint/2010/main" val="4564156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609600" y="228600"/>
            <a:ext cx="10972800" cy="914400"/>
          </a:xfrm>
        </p:spPr>
        <p:txBody>
          <a:bodyPr anchor="ctr"/>
          <a:lstStyle>
            <a:lvl1pPr>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609601"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6197603"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7" name="6 Veri Yer Tutucusu"/>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FDA96982-C246-4548-95AA-A805E43B77E5}" type="slidenum">
              <a:rPr lang="tr-TR" smtClean="0"/>
              <a:pPr/>
              <a:t>‹#›</a:t>
            </a:fld>
            <a:endParaRPr lang="tr-TR"/>
          </a:p>
        </p:txBody>
      </p:sp>
      <p:sp>
        <p:nvSpPr>
          <p:cNvPr id="11" name="10 İçerik Yer Tutucusu"/>
          <p:cNvSpPr>
            <a:spLocks noGrp="1"/>
          </p:cNvSpPr>
          <p:nvPr>
            <p:ph sz="quarter" idx="2"/>
          </p:nvPr>
        </p:nvSpPr>
        <p:spPr>
          <a:xfrm>
            <a:off x="609600" y="2133600"/>
            <a:ext cx="5384800" cy="40386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3" name="12 İçerik Yer Tutucusu"/>
          <p:cNvSpPr>
            <a:spLocks noGrp="1"/>
          </p:cNvSpPr>
          <p:nvPr>
            <p:ph sz="quarter" idx="4"/>
          </p:nvPr>
        </p:nvSpPr>
        <p:spPr>
          <a:xfrm>
            <a:off x="6197600" y="2133600"/>
            <a:ext cx="5384800" cy="40386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extLst>
      <p:ext uri="{BB962C8B-B14F-4D97-AF65-F5344CB8AC3E}">
        <p14:creationId xmlns:p14="http://schemas.microsoft.com/office/powerpoint/2010/main" val="3471528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7715104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609600" y="228600"/>
            <a:ext cx="10972800" cy="914400"/>
          </a:xfrm>
        </p:spPr>
        <p:txBody>
          <a:bodyPr/>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FDA96982-C246-4548-95AA-A805E43B77E5}" type="slidenum">
              <a:rPr lang="tr-TR" smtClean="0"/>
              <a:pPr/>
              <a:t>‹#›</a:t>
            </a:fld>
            <a:endParaRPr lang="tr-TR"/>
          </a:p>
        </p:txBody>
      </p:sp>
      <p:sp>
        <p:nvSpPr>
          <p:cNvPr id="6" name="5 İkizkenar Üçgen"/>
          <p:cNvSpPr>
            <a:spLocks noChangeAspect="1"/>
          </p:cNvSpPr>
          <p:nvPr/>
        </p:nvSpPr>
        <p:spPr>
          <a:xfrm rot="5400000">
            <a:off x="590611" y="6447423"/>
            <a:ext cx="190849" cy="16042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0476036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DA96982-C246-4548-95AA-A805E43B77E5}" type="slidenum">
              <a:rPr lang="tr-TR" smtClean="0"/>
              <a:pPr/>
              <a:t>‹#›</a:t>
            </a:fld>
            <a:endParaRPr lang="tr-TR"/>
          </a:p>
        </p:txBody>
      </p:sp>
      <p:sp>
        <p:nvSpPr>
          <p:cNvPr id="5" name="4 Düz Bağlayıcı"/>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6" name="5 İkizkenar Üçgen"/>
          <p:cNvSpPr>
            <a:spLocks noChangeAspect="1"/>
          </p:cNvSpPr>
          <p:nvPr/>
        </p:nvSpPr>
        <p:spPr>
          <a:xfrm rot="5400000">
            <a:off x="590611" y="6447423"/>
            <a:ext cx="190849" cy="16042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7278219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8432800" y="1219202"/>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DA96982-C246-4548-95AA-A805E43B77E5}" type="slidenum">
              <a:rPr lang="tr-TR" smtClean="0"/>
              <a:pPr/>
              <a:t>‹#›</a:t>
            </a:fld>
            <a:endParaRPr lang="tr-TR"/>
          </a:p>
        </p:txBody>
      </p:sp>
      <p:sp>
        <p:nvSpPr>
          <p:cNvPr id="8" name="7 Düz Bağlayıcı"/>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9 Düz Bağlayıcı"/>
          <p:cNvSpPr>
            <a:spLocks noChangeShapeType="1"/>
          </p:cNvSpPr>
          <p:nvPr/>
        </p:nvSpPr>
        <p:spPr bwMode="auto">
          <a:xfrm rot="5400000">
            <a:off x="5220034"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8 İkizkenar Üçgen"/>
          <p:cNvSpPr>
            <a:spLocks noChangeAspect="1"/>
          </p:cNvSpPr>
          <p:nvPr/>
        </p:nvSpPr>
        <p:spPr>
          <a:xfrm rot="5400000">
            <a:off x="590611" y="6447423"/>
            <a:ext cx="190849" cy="16042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11 İçerik Yer Tutucusu"/>
          <p:cNvSpPr>
            <a:spLocks noGrp="1"/>
          </p:cNvSpPr>
          <p:nvPr>
            <p:ph sz="quarter" idx="1"/>
          </p:nvPr>
        </p:nvSpPr>
        <p:spPr>
          <a:xfrm>
            <a:off x="406400" y="304800"/>
            <a:ext cx="7620000" cy="57150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extLst>
      <p:ext uri="{BB962C8B-B14F-4D97-AF65-F5344CB8AC3E}">
        <p14:creationId xmlns:p14="http://schemas.microsoft.com/office/powerpoint/2010/main" val="27334691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Başlıklı Resim">
    <p:bg>
      <p:bgRef idx="1001">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tr-TR" smtClean="0"/>
              <a:t>Asıl başlık stili için tıklatın</a:t>
            </a:r>
            <a:endParaRPr kumimoji="0" lang="en-US"/>
          </a:p>
        </p:txBody>
      </p:sp>
      <p:sp>
        <p:nvSpPr>
          <p:cNvPr id="3" name="2 Resim Yer Tutucusu"/>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tr-TR" smtClean="0"/>
              <a:t>Resim eklemek için simgeyi tıklatın</a:t>
            </a:r>
            <a:endParaRPr kumimoji="0" lang="en-US" dirty="0"/>
          </a:p>
        </p:txBody>
      </p:sp>
      <p:sp>
        <p:nvSpPr>
          <p:cNvPr id="4" name="3 Metin Yer Tutucusu"/>
          <p:cNvSpPr>
            <a:spLocks noGrp="1"/>
          </p:cNvSpPr>
          <p:nvPr>
            <p:ph type="body" sz="half" idx="2"/>
          </p:nvPr>
        </p:nvSpPr>
        <p:spPr>
          <a:xfrm>
            <a:off x="609600" y="1219201"/>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6" name="5 Altbilgi Yer Tutucusu"/>
          <p:cNvSpPr>
            <a:spLocks noGrp="1"/>
          </p:cNvSpPr>
          <p:nvPr>
            <p:ph type="ftr" sz="quarter" idx="11"/>
          </p:nvPr>
        </p:nvSpPr>
        <p:spPr/>
        <p:txBody>
          <a:bodyPr/>
          <a:lstStyle/>
          <a:p>
            <a:endParaRPr lang="en-US" dirty="0"/>
          </a:p>
        </p:txBody>
      </p:sp>
      <p:sp>
        <p:nvSpPr>
          <p:cNvPr id="7" name="6 Slayt Numarası Yer Tutucusu"/>
          <p:cNvSpPr>
            <a:spLocks noGrp="1"/>
          </p:cNvSpPr>
          <p:nvPr>
            <p:ph type="sldNum" sz="quarter" idx="12"/>
          </p:nvPr>
        </p:nvSpPr>
        <p:spPr/>
        <p:txBody>
          <a:bodyPr/>
          <a:lstStyle/>
          <a:p>
            <a:fld id="{FDA96982-C246-4548-95AA-A805E43B77E5}" type="slidenum">
              <a:rPr lang="tr-TR" smtClean="0"/>
              <a:pPr/>
              <a:t>‹#›</a:t>
            </a:fld>
            <a:endParaRPr lang="tr-TR"/>
          </a:p>
        </p:txBody>
      </p:sp>
      <p:sp>
        <p:nvSpPr>
          <p:cNvPr id="8" name="7 Düz Bağlayıcı"/>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9" name="8 İkizkenar Üçgen"/>
          <p:cNvSpPr>
            <a:spLocks noChangeAspect="1"/>
          </p:cNvSpPr>
          <p:nvPr/>
        </p:nvSpPr>
        <p:spPr>
          <a:xfrm rot="5400000">
            <a:off x="590611" y="6447423"/>
            <a:ext cx="190849" cy="16042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9 Dikdörtgen"/>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1674662439"/>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21837318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8839200" y="274640"/>
            <a:ext cx="2743200" cy="5851525"/>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609600" y="274640"/>
            <a:ext cx="8026400" cy="5851525"/>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DA96982-C246-4548-95AA-A805E43B77E5}" type="slidenum">
              <a:rPr lang="tr-TR" smtClean="0"/>
              <a:pPr/>
              <a:t>‹#›</a:t>
            </a:fld>
            <a:endParaRPr lang="tr-TR"/>
          </a:p>
        </p:txBody>
      </p:sp>
      <p:sp>
        <p:nvSpPr>
          <p:cNvPr id="7" name="6 Düz Bağlayıcı"/>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7 İkizkenar Üçgen"/>
          <p:cNvSpPr>
            <a:spLocks noChangeAspect="1"/>
          </p:cNvSpPr>
          <p:nvPr/>
        </p:nvSpPr>
        <p:spPr>
          <a:xfrm rot="5400000">
            <a:off x="590611" y="6447423"/>
            <a:ext cx="190849" cy="16042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8 Düz Bağlayıcı"/>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7676013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8FDA8EAD-DAE1-4CD7-8BFF-8DCD3A2F060B}" type="datetimeFigureOut">
              <a:rPr lang="tr-TR" smtClean="0">
                <a:solidFill>
                  <a:srgbClr val="464653"/>
                </a:solidFill>
              </a:rPr>
              <a:pPr/>
              <a:t>24.03.2021</a:t>
            </a:fld>
            <a:endParaRPr lang="tr-TR">
              <a:solidFill>
                <a:srgbClr val="464653"/>
              </a:solidFill>
            </a:endParaRPr>
          </a:p>
        </p:txBody>
      </p:sp>
      <p:sp>
        <p:nvSpPr>
          <p:cNvPr id="5" name="Altbilgi Yer Tutucusu 4"/>
          <p:cNvSpPr>
            <a:spLocks noGrp="1"/>
          </p:cNvSpPr>
          <p:nvPr>
            <p:ph type="ftr" sz="quarter" idx="11"/>
          </p:nvPr>
        </p:nvSpPr>
        <p:spPr/>
        <p:txBody>
          <a:bodyPr/>
          <a:lstStyle/>
          <a:p>
            <a:endParaRPr lang="tr-TR">
              <a:solidFill>
                <a:srgbClr val="464653"/>
              </a:solidFill>
            </a:endParaRPr>
          </a:p>
        </p:txBody>
      </p:sp>
      <p:sp>
        <p:nvSpPr>
          <p:cNvPr id="6" name="Slayt Numarası Yer Tutucusu 5"/>
          <p:cNvSpPr>
            <a:spLocks noGrp="1"/>
          </p:cNvSpPr>
          <p:nvPr>
            <p:ph type="sldNum" sz="quarter" idx="12"/>
          </p:nvPr>
        </p:nvSpPr>
        <p:spPr/>
        <p:txBody>
          <a:bodyPr/>
          <a:lstStyle/>
          <a:p>
            <a:fld id="{4871AE66-40B2-4059-81A0-427EF325D7EA}" type="slidenum">
              <a:rPr lang="tr-TR" smtClean="0">
                <a:solidFill>
                  <a:srgbClr val="464653"/>
                </a:solidFill>
              </a:rPr>
              <a:pPr/>
              <a:t>‹#›</a:t>
            </a:fld>
            <a:endParaRPr lang="tr-TR">
              <a:solidFill>
                <a:srgbClr val="464653"/>
              </a:solidFill>
            </a:endParaRPr>
          </a:p>
        </p:txBody>
      </p:sp>
    </p:spTree>
    <p:extLst>
      <p:ext uri="{BB962C8B-B14F-4D97-AF65-F5344CB8AC3E}">
        <p14:creationId xmlns:p14="http://schemas.microsoft.com/office/powerpoint/2010/main" val="32691421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8FDA8EAD-DAE1-4CD7-8BFF-8DCD3A2F060B}" type="datetimeFigureOut">
              <a:rPr lang="tr-TR" smtClean="0">
                <a:solidFill>
                  <a:srgbClr val="464653"/>
                </a:solidFill>
              </a:rPr>
              <a:pPr/>
              <a:t>24.03.2021</a:t>
            </a:fld>
            <a:endParaRPr lang="tr-TR">
              <a:solidFill>
                <a:srgbClr val="464653"/>
              </a:solidFill>
            </a:endParaRPr>
          </a:p>
        </p:txBody>
      </p:sp>
      <p:sp>
        <p:nvSpPr>
          <p:cNvPr id="5" name="Altbilgi Yer Tutucusu 4"/>
          <p:cNvSpPr>
            <a:spLocks noGrp="1"/>
          </p:cNvSpPr>
          <p:nvPr>
            <p:ph type="ftr" sz="quarter" idx="11"/>
          </p:nvPr>
        </p:nvSpPr>
        <p:spPr/>
        <p:txBody>
          <a:bodyPr/>
          <a:lstStyle/>
          <a:p>
            <a:endParaRPr lang="tr-TR">
              <a:solidFill>
                <a:srgbClr val="464653"/>
              </a:solidFill>
            </a:endParaRPr>
          </a:p>
        </p:txBody>
      </p:sp>
      <p:sp>
        <p:nvSpPr>
          <p:cNvPr id="6" name="Slayt Numarası Yer Tutucusu 5"/>
          <p:cNvSpPr>
            <a:spLocks noGrp="1"/>
          </p:cNvSpPr>
          <p:nvPr>
            <p:ph type="sldNum" sz="quarter" idx="12"/>
          </p:nvPr>
        </p:nvSpPr>
        <p:spPr/>
        <p:txBody>
          <a:bodyPr/>
          <a:lstStyle/>
          <a:p>
            <a:fld id="{4871AE66-40B2-4059-81A0-427EF325D7EA}" type="slidenum">
              <a:rPr lang="tr-TR" smtClean="0">
                <a:solidFill>
                  <a:srgbClr val="464653"/>
                </a:solidFill>
              </a:rPr>
              <a:pPr/>
              <a:t>‹#›</a:t>
            </a:fld>
            <a:endParaRPr lang="tr-TR">
              <a:solidFill>
                <a:srgbClr val="464653"/>
              </a:solidFill>
            </a:endParaRPr>
          </a:p>
        </p:txBody>
      </p:sp>
    </p:spTree>
    <p:extLst>
      <p:ext uri="{BB962C8B-B14F-4D97-AF65-F5344CB8AC3E}">
        <p14:creationId xmlns:p14="http://schemas.microsoft.com/office/powerpoint/2010/main" val="27315468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2"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8FDA8EAD-DAE1-4CD7-8BFF-8DCD3A2F060B}" type="datetimeFigureOut">
              <a:rPr lang="tr-TR" smtClean="0">
                <a:solidFill>
                  <a:srgbClr val="DDE9EC"/>
                </a:solidFill>
              </a:rPr>
              <a:pPr/>
              <a:t>24.03.2021</a:t>
            </a:fld>
            <a:endParaRPr lang="tr-TR">
              <a:solidFill>
                <a:srgbClr val="DDE9EC"/>
              </a:solidFill>
            </a:endParaRPr>
          </a:p>
        </p:txBody>
      </p:sp>
      <p:sp>
        <p:nvSpPr>
          <p:cNvPr id="5" name="Altbilgi Yer Tutucusu 4"/>
          <p:cNvSpPr>
            <a:spLocks noGrp="1"/>
          </p:cNvSpPr>
          <p:nvPr>
            <p:ph type="ftr" sz="quarter" idx="11"/>
          </p:nvPr>
        </p:nvSpPr>
        <p:spPr/>
        <p:txBody>
          <a:bodyPr/>
          <a:lstStyle/>
          <a:p>
            <a:endParaRPr lang="tr-TR">
              <a:solidFill>
                <a:srgbClr val="DDE9EC"/>
              </a:solidFill>
            </a:endParaRPr>
          </a:p>
        </p:txBody>
      </p:sp>
      <p:sp>
        <p:nvSpPr>
          <p:cNvPr id="6" name="Slayt Numarası Yer Tutucusu 5"/>
          <p:cNvSpPr>
            <a:spLocks noGrp="1"/>
          </p:cNvSpPr>
          <p:nvPr>
            <p:ph type="sldNum" sz="quarter" idx="12"/>
          </p:nvPr>
        </p:nvSpPr>
        <p:spPr/>
        <p:txBody>
          <a:bodyPr/>
          <a:lstStyle/>
          <a:p>
            <a:fld id="{4871AE66-40B2-4059-81A0-427EF325D7EA}" type="slidenum">
              <a:rPr lang="tr-TR" smtClean="0">
                <a:solidFill>
                  <a:srgbClr val="DDE9EC"/>
                </a:solidFill>
              </a:rPr>
              <a:pPr/>
              <a:t>‹#›</a:t>
            </a:fld>
            <a:endParaRPr lang="tr-TR">
              <a:solidFill>
                <a:srgbClr val="DDE9EC"/>
              </a:solidFill>
            </a:endParaRPr>
          </a:p>
        </p:txBody>
      </p:sp>
    </p:spTree>
    <p:extLst>
      <p:ext uri="{BB962C8B-B14F-4D97-AF65-F5344CB8AC3E}">
        <p14:creationId xmlns:p14="http://schemas.microsoft.com/office/powerpoint/2010/main" val="13435780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1"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1"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8FDA8EAD-DAE1-4CD7-8BFF-8DCD3A2F060B}" type="datetimeFigureOut">
              <a:rPr lang="tr-TR" smtClean="0">
                <a:solidFill>
                  <a:srgbClr val="464653"/>
                </a:solidFill>
              </a:rPr>
              <a:pPr/>
              <a:t>24.03.2021</a:t>
            </a:fld>
            <a:endParaRPr lang="tr-TR">
              <a:solidFill>
                <a:srgbClr val="464653"/>
              </a:solidFill>
            </a:endParaRPr>
          </a:p>
        </p:txBody>
      </p:sp>
      <p:sp>
        <p:nvSpPr>
          <p:cNvPr id="6" name="Altbilgi Yer Tutucusu 5"/>
          <p:cNvSpPr>
            <a:spLocks noGrp="1"/>
          </p:cNvSpPr>
          <p:nvPr>
            <p:ph type="ftr" sz="quarter" idx="11"/>
          </p:nvPr>
        </p:nvSpPr>
        <p:spPr/>
        <p:txBody>
          <a:bodyPr/>
          <a:lstStyle/>
          <a:p>
            <a:endParaRPr lang="tr-TR">
              <a:solidFill>
                <a:srgbClr val="464653"/>
              </a:solidFill>
            </a:endParaRPr>
          </a:p>
        </p:txBody>
      </p:sp>
      <p:sp>
        <p:nvSpPr>
          <p:cNvPr id="7" name="Slayt Numarası Yer Tutucusu 6"/>
          <p:cNvSpPr>
            <a:spLocks noGrp="1"/>
          </p:cNvSpPr>
          <p:nvPr>
            <p:ph type="sldNum" sz="quarter" idx="12"/>
          </p:nvPr>
        </p:nvSpPr>
        <p:spPr/>
        <p:txBody>
          <a:bodyPr/>
          <a:lstStyle/>
          <a:p>
            <a:fld id="{4871AE66-40B2-4059-81A0-427EF325D7EA}" type="slidenum">
              <a:rPr lang="tr-TR" smtClean="0">
                <a:solidFill>
                  <a:srgbClr val="464653"/>
                </a:solidFill>
              </a:rPr>
              <a:pPr/>
              <a:t>‹#›</a:t>
            </a:fld>
            <a:endParaRPr lang="tr-TR">
              <a:solidFill>
                <a:srgbClr val="464653"/>
              </a:solidFill>
            </a:endParaRPr>
          </a:p>
        </p:txBody>
      </p:sp>
    </p:spTree>
    <p:extLst>
      <p:ext uri="{BB962C8B-B14F-4D97-AF65-F5344CB8AC3E}">
        <p14:creationId xmlns:p14="http://schemas.microsoft.com/office/powerpoint/2010/main" val="1209500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24349439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9"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839789" y="2505076"/>
            <a:ext cx="5157787"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6172202" y="2505076"/>
            <a:ext cx="5183188"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8FDA8EAD-DAE1-4CD7-8BFF-8DCD3A2F060B}" type="datetimeFigureOut">
              <a:rPr lang="tr-TR" smtClean="0">
                <a:solidFill>
                  <a:srgbClr val="464653"/>
                </a:solidFill>
              </a:rPr>
              <a:pPr/>
              <a:t>24.03.2021</a:t>
            </a:fld>
            <a:endParaRPr lang="tr-TR">
              <a:solidFill>
                <a:srgbClr val="464653"/>
              </a:solidFill>
            </a:endParaRPr>
          </a:p>
        </p:txBody>
      </p:sp>
      <p:sp>
        <p:nvSpPr>
          <p:cNvPr id="8" name="Altbilgi Yer Tutucusu 7"/>
          <p:cNvSpPr>
            <a:spLocks noGrp="1"/>
          </p:cNvSpPr>
          <p:nvPr>
            <p:ph type="ftr" sz="quarter" idx="11"/>
          </p:nvPr>
        </p:nvSpPr>
        <p:spPr/>
        <p:txBody>
          <a:bodyPr/>
          <a:lstStyle/>
          <a:p>
            <a:endParaRPr lang="tr-TR">
              <a:solidFill>
                <a:srgbClr val="464653"/>
              </a:solidFill>
            </a:endParaRPr>
          </a:p>
        </p:txBody>
      </p:sp>
      <p:sp>
        <p:nvSpPr>
          <p:cNvPr id="9" name="Slayt Numarası Yer Tutucusu 8"/>
          <p:cNvSpPr>
            <a:spLocks noGrp="1"/>
          </p:cNvSpPr>
          <p:nvPr>
            <p:ph type="sldNum" sz="quarter" idx="12"/>
          </p:nvPr>
        </p:nvSpPr>
        <p:spPr/>
        <p:txBody>
          <a:bodyPr/>
          <a:lstStyle/>
          <a:p>
            <a:fld id="{4871AE66-40B2-4059-81A0-427EF325D7EA}" type="slidenum">
              <a:rPr lang="tr-TR" smtClean="0">
                <a:solidFill>
                  <a:srgbClr val="464653"/>
                </a:solidFill>
              </a:rPr>
              <a:pPr/>
              <a:t>‹#›</a:t>
            </a:fld>
            <a:endParaRPr lang="tr-TR">
              <a:solidFill>
                <a:srgbClr val="464653"/>
              </a:solidFill>
            </a:endParaRPr>
          </a:p>
        </p:txBody>
      </p:sp>
    </p:spTree>
    <p:extLst>
      <p:ext uri="{BB962C8B-B14F-4D97-AF65-F5344CB8AC3E}">
        <p14:creationId xmlns:p14="http://schemas.microsoft.com/office/powerpoint/2010/main" val="17419176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8FDA8EAD-DAE1-4CD7-8BFF-8DCD3A2F060B}" type="datetimeFigureOut">
              <a:rPr lang="tr-TR" smtClean="0">
                <a:solidFill>
                  <a:srgbClr val="464653"/>
                </a:solidFill>
              </a:rPr>
              <a:pPr/>
              <a:t>24.03.2021</a:t>
            </a:fld>
            <a:endParaRPr lang="tr-TR">
              <a:solidFill>
                <a:srgbClr val="464653"/>
              </a:solidFill>
            </a:endParaRPr>
          </a:p>
        </p:txBody>
      </p:sp>
      <p:sp>
        <p:nvSpPr>
          <p:cNvPr id="4" name="Altbilgi Yer Tutucusu 3"/>
          <p:cNvSpPr>
            <a:spLocks noGrp="1"/>
          </p:cNvSpPr>
          <p:nvPr>
            <p:ph type="ftr" sz="quarter" idx="11"/>
          </p:nvPr>
        </p:nvSpPr>
        <p:spPr/>
        <p:txBody>
          <a:bodyPr/>
          <a:lstStyle/>
          <a:p>
            <a:endParaRPr lang="tr-TR">
              <a:solidFill>
                <a:srgbClr val="464653"/>
              </a:solidFill>
            </a:endParaRPr>
          </a:p>
        </p:txBody>
      </p:sp>
      <p:sp>
        <p:nvSpPr>
          <p:cNvPr id="5" name="Slayt Numarası Yer Tutucusu 4"/>
          <p:cNvSpPr>
            <a:spLocks noGrp="1"/>
          </p:cNvSpPr>
          <p:nvPr>
            <p:ph type="sldNum" sz="quarter" idx="12"/>
          </p:nvPr>
        </p:nvSpPr>
        <p:spPr/>
        <p:txBody>
          <a:bodyPr/>
          <a:lstStyle/>
          <a:p>
            <a:fld id="{4871AE66-40B2-4059-81A0-427EF325D7EA}" type="slidenum">
              <a:rPr lang="tr-TR" smtClean="0">
                <a:solidFill>
                  <a:srgbClr val="464653"/>
                </a:solidFill>
              </a:rPr>
              <a:pPr/>
              <a:t>‹#›</a:t>
            </a:fld>
            <a:endParaRPr lang="tr-TR">
              <a:solidFill>
                <a:srgbClr val="464653"/>
              </a:solidFill>
            </a:endParaRPr>
          </a:p>
        </p:txBody>
      </p:sp>
    </p:spTree>
    <p:extLst>
      <p:ext uri="{BB962C8B-B14F-4D97-AF65-F5344CB8AC3E}">
        <p14:creationId xmlns:p14="http://schemas.microsoft.com/office/powerpoint/2010/main" val="21065034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8FDA8EAD-DAE1-4CD7-8BFF-8DCD3A2F060B}" type="datetimeFigureOut">
              <a:rPr lang="tr-TR" smtClean="0">
                <a:solidFill>
                  <a:srgbClr val="464653"/>
                </a:solidFill>
              </a:rPr>
              <a:pPr/>
              <a:t>24.03.2021</a:t>
            </a:fld>
            <a:endParaRPr lang="tr-TR">
              <a:solidFill>
                <a:srgbClr val="464653"/>
              </a:solidFill>
            </a:endParaRPr>
          </a:p>
        </p:txBody>
      </p:sp>
      <p:sp>
        <p:nvSpPr>
          <p:cNvPr id="3" name="Altbilgi Yer Tutucusu 2"/>
          <p:cNvSpPr>
            <a:spLocks noGrp="1"/>
          </p:cNvSpPr>
          <p:nvPr>
            <p:ph type="ftr" sz="quarter" idx="11"/>
          </p:nvPr>
        </p:nvSpPr>
        <p:spPr/>
        <p:txBody>
          <a:bodyPr/>
          <a:lstStyle/>
          <a:p>
            <a:endParaRPr lang="tr-TR">
              <a:solidFill>
                <a:srgbClr val="464653"/>
              </a:solidFill>
            </a:endParaRPr>
          </a:p>
        </p:txBody>
      </p:sp>
      <p:sp>
        <p:nvSpPr>
          <p:cNvPr id="4" name="Slayt Numarası Yer Tutucusu 3"/>
          <p:cNvSpPr>
            <a:spLocks noGrp="1"/>
          </p:cNvSpPr>
          <p:nvPr>
            <p:ph type="sldNum" sz="quarter" idx="12"/>
          </p:nvPr>
        </p:nvSpPr>
        <p:spPr/>
        <p:txBody>
          <a:bodyPr/>
          <a:lstStyle/>
          <a:p>
            <a:fld id="{4871AE66-40B2-4059-81A0-427EF325D7EA}" type="slidenum">
              <a:rPr lang="tr-TR" smtClean="0">
                <a:solidFill>
                  <a:srgbClr val="464653"/>
                </a:solidFill>
              </a:rPr>
              <a:pPr/>
              <a:t>‹#›</a:t>
            </a:fld>
            <a:endParaRPr lang="tr-TR">
              <a:solidFill>
                <a:srgbClr val="464653"/>
              </a:solidFill>
            </a:endParaRPr>
          </a:p>
        </p:txBody>
      </p:sp>
    </p:spTree>
    <p:extLst>
      <p:ext uri="{BB962C8B-B14F-4D97-AF65-F5344CB8AC3E}">
        <p14:creationId xmlns:p14="http://schemas.microsoft.com/office/powerpoint/2010/main" val="3518370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90" y="457200"/>
            <a:ext cx="3932236"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8FDA8EAD-DAE1-4CD7-8BFF-8DCD3A2F060B}" type="datetimeFigureOut">
              <a:rPr lang="tr-TR" smtClean="0">
                <a:solidFill>
                  <a:srgbClr val="464653"/>
                </a:solidFill>
              </a:rPr>
              <a:pPr/>
              <a:t>24.03.2021</a:t>
            </a:fld>
            <a:endParaRPr lang="tr-TR">
              <a:solidFill>
                <a:srgbClr val="464653"/>
              </a:solidFill>
            </a:endParaRPr>
          </a:p>
        </p:txBody>
      </p:sp>
      <p:sp>
        <p:nvSpPr>
          <p:cNvPr id="6" name="Altbilgi Yer Tutucusu 5"/>
          <p:cNvSpPr>
            <a:spLocks noGrp="1"/>
          </p:cNvSpPr>
          <p:nvPr>
            <p:ph type="ftr" sz="quarter" idx="11"/>
          </p:nvPr>
        </p:nvSpPr>
        <p:spPr/>
        <p:txBody>
          <a:bodyPr/>
          <a:lstStyle/>
          <a:p>
            <a:endParaRPr lang="tr-TR">
              <a:solidFill>
                <a:srgbClr val="464653"/>
              </a:solidFill>
            </a:endParaRPr>
          </a:p>
        </p:txBody>
      </p:sp>
      <p:sp>
        <p:nvSpPr>
          <p:cNvPr id="7" name="Slayt Numarası Yer Tutucusu 6"/>
          <p:cNvSpPr>
            <a:spLocks noGrp="1"/>
          </p:cNvSpPr>
          <p:nvPr>
            <p:ph type="sldNum" sz="quarter" idx="12"/>
          </p:nvPr>
        </p:nvSpPr>
        <p:spPr/>
        <p:txBody>
          <a:bodyPr/>
          <a:lstStyle/>
          <a:p>
            <a:fld id="{4871AE66-40B2-4059-81A0-427EF325D7EA}" type="slidenum">
              <a:rPr lang="tr-TR" smtClean="0">
                <a:solidFill>
                  <a:srgbClr val="464653"/>
                </a:solidFill>
              </a:rPr>
              <a:pPr/>
              <a:t>‹#›</a:t>
            </a:fld>
            <a:endParaRPr lang="tr-TR">
              <a:solidFill>
                <a:srgbClr val="464653"/>
              </a:solidFill>
            </a:endParaRPr>
          </a:p>
        </p:txBody>
      </p:sp>
    </p:spTree>
    <p:extLst>
      <p:ext uri="{BB962C8B-B14F-4D97-AF65-F5344CB8AC3E}">
        <p14:creationId xmlns:p14="http://schemas.microsoft.com/office/powerpoint/2010/main" val="9041449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90" y="457200"/>
            <a:ext cx="3932236"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tr-TR"/>
          </a:p>
        </p:txBody>
      </p:sp>
      <p:sp>
        <p:nvSpPr>
          <p:cNvPr id="4" name="Metin Yer Tutucusu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8FDA8EAD-DAE1-4CD7-8BFF-8DCD3A2F060B}" type="datetimeFigureOut">
              <a:rPr lang="tr-TR" smtClean="0">
                <a:solidFill>
                  <a:srgbClr val="DDE9EC"/>
                </a:solidFill>
              </a:rPr>
              <a:pPr/>
              <a:t>24.03.2021</a:t>
            </a:fld>
            <a:endParaRPr lang="tr-TR">
              <a:solidFill>
                <a:srgbClr val="DDE9EC"/>
              </a:solidFill>
            </a:endParaRPr>
          </a:p>
        </p:txBody>
      </p:sp>
      <p:sp>
        <p:nvSpPr>
          <p:cNvPr id="6" name="Altbilgi Yer Tutucusu 5"/>
          <p:cNvSpPr>
            <a:spLocks noGrp="1"/>
          </p:cNvSpPr>
          <p:nvPr>
            <p:ph type="ftr" sz="quarter" idx="11"/>
          </p:nvPr>
        </p:nvSpPr>
        <p:spPr/>
        <p:txBody>
          <a:bodyPr/>
          <a:lstStyle/>
          <a:p>
            <a:endParaRPr lang="tr-TR">
              <a:solidFill>
                <a:srgbClr val="DDE9EC"/>
              </a:solidFill>
            </a:endParaRPr>
          </a:p>
        </p:txBody>
      </p:sp>
      <p:sp>
        <p:nvSpPr>
          <p:cNvPr id="7" name="Slayt Numarası Yer Tutucusu 6"/>
          <p:cNvSpPr>
            <a:spLocks noGrp="1"/>
          </p:cNvSpPr>
          <p:nvPr>
            <p:ph type="sldNum" sz="quarter" idx="12"/>
          </p:nvPr>
        </p:nvSpPr>
        <p:spPr/>
        <p:txBody>
          <a:bodyPr/>
          <a:lstStyle/>
          <a:p>
            <a:fld id="{4871AE66-40B2-4059-81A0-427EF325D7EA}" type="slidenum">
              <a:rPr lang="tr-TR" smtClean="0">
                <a:solidFill>
                  <a:srgbClr val="DDE9EC"/>
                </a:solidFill>
              </a:rPr>
              <a:pPr/>
              <a:t>‹#›</a:t>
            </a:fld>
            <a:endParaRPr lang="tr-TR">
              <a:solidFill>
                <a:srgbClr val="DDE9EC"/>
              </a:solidFill>
            </a:endParaRPr>
          </a:p>
        </p:txBody>
      </p:sp>
    </p:spTree>
    <p:extLst>
      <p:ext uri="{BB962C8B-B14F-4D97-AF65-F5344CB8AC3E}">
        <p14:creationId xmlns:p14="http://schemas.microsoft.com/office/powerpoint/2010/main" val="9928901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8FDA8EAD-DAE1-4CD7-8BFF-8DCD3A2F060B}" type="datetimeFigureOut">
              <a:rPr lang="tr-TR" smtClean="0">
                <a:solidFill>
                  <a:srgbClr val="464653"/>
                </a:solidFill>
              </a:rPr>
              <a:pPr/>
              <a:t>24.03.2021</a:t>
            </a:fld>
            <a:endParaRPr lang="tr-TR">
              <a:solidFill>
                <a:srgbClr val="464653"/>
              </a:solidFill>
            </a:endParaRPr>
          </a:p>
        </p:txBody>
      </p:sp>
      <p:sp>
        <p:nvSpPr>
          <p:cNvPr id="5" name="Altbilgi Yer Tutucusu 4"/>
          <p:cNvSpPr>
            <a:spLocks noGrp="1"/>
          </p:cNvSpPr>
          <p:nvPr>
            <p:ph type="ftr" sz="quarter" idx="11"/>
          </p:nvPr>
        </p:nvSpPr>
        <p:spPr/>
        <p:txBody>
          <a:bodyPr/>
          <a:lstStyle/>
          <a:p>
            <a:endParaRPr lang="tr-TR">
              <a:solidFill>
                <a:srgbClr val="464653"/>
              </a:solidFill>
            </a:endParaRPr>
          </a:p>
        </p:txBody>
      </p:sp>
      <p:sp>
        <p:nvSpPr>
          <p:cNvPr id="6" name="Slayt Numarası Yer Tutucusu 5"/>
          <p:cNvSpPr>
            <a:spLocks noGrp="1"/>
          </p:cNvSpPr>
          <p:nvPr>
            <p:ph type="sldNum" sz="quarter" idx="12"/>
          </p:nvPr>
        </p:nvSpPr>
        <p:spPr/>
        <p:txBody>
          <a:bodyPr/>
          <a:lstStyle/>
          <a:p>
            <a:fld id="{4871AE66-40B2-4059-81A0-427EF325D7EA}" type="slidenum">
              <a:rPr lang="tr-TR" smtClean="0">
                <a:solidFill>
                  <a:srgbClr val="464653"/>
                </a:solidFill>
              </a:rPr>
              <a:pPr/>
              <a:t>‹#›</a:t>
            </a:fld>
            <a:endParaRPr lang="tr-TR">
              <a:solidFill>
                <a:srgbClr val="464653"/>
              </a:solidFill>
            </a:endParaRPr>
          </a:p>
        </p:txBody>
      </p:sp>
    </p:spTree>
    <p:extLst>
      <p:ext uri="{BB962C8B-B14F-4D97-AF65-F5344CB8AC3E}">
        <p14:creationId xmlns:p14="http://schemas.microsoft.com/office/powerpoint/2010/main" val="3352659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899"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199" y="365125"/>
            <a:ext cx="7734300"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8FDA8EAD-DAE1-4CD7-8BFF-8DCD3A2F060B}" type="datetimeFigureOut">
              <a:rPr lang="tr-TR" smtClean="0">
                <a:solidFill>
                  <a:srgbClr val="464653"/>
                </a:solidFill>
              </a:rPr>
              <a:pPr/>
              <a:t>24.03.2021</a:t>
            </a:fld>
            <a:endParaRPr lang="tr-TR">
              <a:solidFill>
                <a:srgbClr val="464653"/>
              </a:solidFill>
            </a:endParaRPr>
          </a:p>
        </p:txBody>
      </p:sp>
      <p:sp>
        <p:nvSpPr>
          <p:cNvPr id="5" name="Altbilgi Yer Tutucusu 4"/>
          <p:cNvSpPr>
            <a:spLocks noGrp="1"/>
          </p:cNvSpPr>
          <p:nvPr>
            <p:ph type="ftr" sz="quarter" idx="11"/>
          </p:nvPr>
        </p:nvSpPr>
        <p:spPr/>
        <p:txBody>
          <a:bodyPr/>
          <a:lstStyle/>
          <a:p>
            <a:endParaRPr lang="tr-TR">
              <a:solidFill>
                <a:srgbClr val="464653"/>
              </a:solidFill>
            </a:endParaRPr>
          </a:p>
        </p:txBody>
      </p:sp>
      <p:sp>
        <p:nvSpPr>
          <p:cNvPr id="6" name="Slayt Numarası Yer Tutucusu 5"/>
          <p:cNvSpPr>
            <a:spLocks noGrp="1"/>
          </p:cNvSpPr>
          <p:nvPr>
            <p:ph type="sldNum" sz="quarter" idx="12"/>
          </p:nvPr>
        </p:nvSpPr>
        <p:spPr/>
        <p:txBody>
          <a:bodyPr/>
          <a:lstStyle/>
          <a:p>
            <a:fld id="{4871AE66-40B2-4059-81A0-427EF325D7EA}" type="slidenum">
              <a:rPr lang="tr-TR" smtClean="0">
                <a:solidFill>
                  <a:srgbClr val="464653"/>
                </a:solidFill>
              </a:rPr>
              <a:pPr/>
              <a:t>‹#›</a:t>
            </a:fld>
            <a:endParaRPr lang="tr-TR">
              <a:solidFill>
                <a:srgbClr val="464653"/>
              </a:solidFill>
            </a:endParaRPr>
          </a:p>
        </p:txBody>
      </p:sp>
    </p:spTree>
    <p:extLst>
      <p:ext uri="{BB962C8B-B14F-4D97-AF65-F5344CB8AC3E}">
        <p14:creationId xmlns:p14="http://schemas.microsoft.com/office/powerpoint/2010/main" val="14875946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8" name="7 Başlık"/>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tr-TR" smtClean="0"/>
              <a:t>Asıl başlık stili için tıklatın</a:t>
            </a:r>
            <a:endParaRPr kumimoji="0" lang="en-US"/>
          </a:p>
        </p:txBody>
      </p:sp>
      <p:sp>
        <p:nvSpPr>
          <p:cNvPr id="9" name="8 Alt Başlık"/>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28" name="27 Veri Yer Tutucusu"/>
          <p:cNvSpPr>
            <a:spLocks noGrp="1"/>
          </p:cNvSpPr>
          <p:nvPr>
            <p:ph type="dt" sz="half" idx="10"/>
          </p:nvPr>
        </p:nvSpPr>
        <p:spPr>
          <a:xfrm>
            <a:off x="8534400" y="6355080"/>
            <a:ext cx="3048000" cy="365760"/>
          </a:xfrm>
        </p:spPr>
        <p:txBody>
          <a:bodyPr/>
          <a:lstStyle>
            <a:lvl1pPr>
              <a:defRPr sz="1400"/>
            </a:lvl1pPr>
          </a:lstStyle>
          <a:p>
            <a:fld id="{23807E48-8CA0-4959-B9CA-1A238462891D}" type="datetimeFigureOut">
              <a:rPr lang="tr-TR" smtClean="0"/>
              <a:pPr/>
              <a:t>24.03.2021</a:t>
            </a:fld>
            <a:endParaRPr lang="tr-TR"/>
          </a:p>
        </p:txBody>
      </p:sp>
      <p:sp>
        <p:nvSpPr>
          <p:cNvPr id="17" name="16 Altbilgi Yer Tutucusu"/>
          <p:cNvSpPr>
            <a:spLocks noGrp="1"/>
          </p:cNvSpPr>
          <p:nvPr>
            <p:ph type="ftr" sz="quarter" idx="11"/>
          </p:nvPr>
        </p:nvSpPr>
        <p:spPr>
          <a:xfrm>
            <a:off x="3864864" y="6355080"/>
            <a:ext cx="4632960" cy="365760"/>
          </a:xfrm>
        </p:spPr>
        <p:txBody>
          <a:bodyPr/>
          <a:lstStyle/>
          <a:p>
            <a:endParaRPr lang="tr-TR"/>
          </a:p>
        </p:txBody>
      </p:sp>
      <p:sp>
        <p:nvSpPr>
          <p:cNvPr id="29" name="28 Slayt Numarası Yer Tutucusu"/>
          <p:cNvSpPr>
            <a:spLocks noGrp="1"/>
          </p:cNvSpPr>
          <p:nvPr>
            <p:ph type="sldNum" sz="quarter" idx="12"/>
          </p:nvPr>
        </p:nvSpPr>
        <p:spPr>
          <a:xfrm>
            <a:off x="1621536" y="6355080"/>
            <a:ext cx="1625600" cy="365760"/>
          </a:xfrm>
        </p:spPr>
        <p:txBody>
          <a:bodyPr/>
          <a:lstStyle/>
          <a:p>
            <a:fld id="{FDA96982-C246-4548-95AA-A805E43B77E5}" type="slidenum">
              <a:rPr lang="tr-TR" smtClean="0"/>
              <a:pPr/>
              <a:t>‹#›</a:t>
            </a:fld>
            <a:endParaRPr lang="tr-TR"/>
          </a:p>
        </p:txBody>
      </p:sp>
      <p:sp>
        <p:nvSpPr>
          <p:cNvPr id="21" name="20 Dikdörtgen"/>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3" name="32 Dikdörtgen"/>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21 Dikdörtgen"/>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2" name="31 Dikdörtgen"/>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4776811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4" name="3 Veri Yer Tutucusu"/>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DA96982-C246-4548-95AA-A805E43B77E5}" type="slidenum">
              <a:rPr lang="tr-TR" smtClean="0"/>
              <a:pPr/>
              <a:t>‹#›</a:t>
            </a:fld>
            <a:endParaRPr lang="tr-TR"/>
          </a:p>
        </p:txBody>
      </p:sp>
      <p:sp>
        <p:nvSpPr>
          <p:cNvPr id="8" name="7 İçerik Yer Tutucusu"/>
          <p:cNvSpPr>
            <a:spLocks noGrp="1"/>
          </p:cNvSpPr>
          <p:nvPr>
            <p:ph sz="quarter" idx="1"/>
          </p:nvPr>
        </p:nvSpPr>
        <p:spPr>
          <a:xfrm>
            <a:off x="609600" y="1219200"/>
            <a:ext cx="10972800" cy="493776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extLst>
      <p:ext uri="{BB962C8B-B14F-4D97-AF65-F5344CB8AC3E}">
        <p14:creationId xmlns:p14="http://schemas.microsoft.com/office/powerpoint/2010/main" val="40554893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1">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a:xfrm>
            <a:off x="8534400" y="6355080"/>
            <a:ext cx="3048000" cy="365760"/>
          </a:xfrm>
        </p:spPr>
        <p:txBody>
          <a:bodyPr/>
          <a:lstStyle/>
          <a:p>
            <a:fld id="{23807E48-8CA0-4959-B9CA-1A238462891D}" type="datetimeFigureOut">
              <a:rPr lang="tr-TR" smtClean="0"/>
              <a:pPr/>
              <a:t>24.03.2021</a:t>
            </a:fld>
            <a:endParaRPr lang="tr-TR"/>
          </a:p>
        </p:txBody>
      </p:sp>
      <p:sp>
        <p:nvSpPr>
          <p:cNvPr id="5" name="4 Altbilgi Yer Tutucusu"/>
          <p:cNvSpPr>
            <a:spLocks noGrp="1"/>
          </p:cNvSpPr>
          <p:nvPr>
            <p:ph type="ftr" sz="quarter" idx="11"/>
          </p:nvPr>
        </p:nvSpPr>
        <p:spPr>
          <a:xfrm>
            <a:off x="3864864" y="6355080"/>
            <a:ext cx="4632960" cy="365760"/>
          </a:xfrm>
        </p:spPr>
        <p:txBody>
          <a:bodyPr/>
          <a:lstStyle/>
          <a:p>
            <a:endParaRPr lang="tr-TR"/>
          </a:p>
        </p:txBody>
      </p:sp>
      <p:sp>
        <p:nvSpPr>
          <p:cNvPr id="6" name="5 Slayt Numarası Yer Tutucusu"/>
          <p:cNvSpPr>
            <a:spLocks noGrp="1"/>
          </p:cNvSpPr>
          <p:nvPr>
            <p:ph type="sldNum" sz="quarter" idx="12"/>
          </p:nvPr>
        </p:nvSpPr>
        <p:spPr>
          <a:xfrm>
            <a:off x="1426464" y="6355080"/>
            <a:ext cx="2027936" cy="365760"/>
          </a:xfrm>
        </p:spPr>
        <p:txBody>
          <a:bodyPr/>
          <a:lstStyle/>
          <a:p>
            <a:fld id="{FDA96982-C246-4548-95AA-A805E43B77E5}" type="slidenum">
              <a:rPr lang="tr-TR" smtClean="0"/>
              <a:pPr/>
              <a:t>‹#›</a:t>
            </a:fld>
            <a:endParaRPr lang="tr-TR"/>
          </a:p>
        </p:txBody>
      </p:sp>
      <p:sp>
        <p:nvSpPr>
          <p:cNvPr id="7" name="6 Dikdörtgen"/>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7 Dikdörtgen"/>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4108602801"/>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34135484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09600" y="228600"/>
            <a:ext cx="10972800" cy="914400"/>
          </a:xfrm>
        </p:spPr>
        <p:txBody>
          <a:bodyPr/>
          <a:lstStyle/>
          <a:p>
            <a:r>
              <a:rPr kumimoji="0" lang="tr-TR" smtClean="0"/>
              <a:t>Asıl başlık stili için tıklatın</a:t>
            </a:r>
            <a:endParaRPr kumimoji="0" lang="en-US"/>
          </a:p>
        </p:txBody>
      </p:sp>
      <p:sp>
        <p:nvSpPr>
          <p:cNvPr id="5" name="4 Veri Yer Tutucusu"/>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DA96982-C246-4548-95AA-A805E43B77E5}" type="slidenum">
              <a:rPr lang="tr-TR" smtClean="0"/>
              <a:pPr/>
              <a:t>‹#›</a:t>
            </a:fld>
            <a:endParaRPr lang="tr-TR"/>
          </a:p>
        </p:txBody>
      </p:sp>
      <p:sp>
        <p:nvSpPr>
          <p:cNvPr id="9" name="8 İçerik Yer Tutucusu"/>
          <p:cNvSpPr>
            <a:spLocks noGrp="1"/>
          </p:cNvSpPr>
          <p:nvPr>
            <p:ph sz="quarter" idx="1"/>
          </p:nvPr>
        </p:nvSpPr>
        <p:spPr>
          <a:xfrm>
            <a:off x="609600" y="1219200"/>
            <a:ext cx="5388864" cy="493776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1" name="10 İçerik Yer Tutucusu"/>
          <p:cNvSpPr>
            <a:spLocks noGrp="1"/>
          </p:cNvSpPr>
          <p:nvPr>
            <p:ph sz="quarter" idx="2"/>
          </p:nvPr>
        </p:nvSpPr>
        <p:spPr>
          <a:xfrm>
            <a:off x="6176265" y="1216152"/>
            <a:ext cx="5388864" cy="493776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extLst>
      <p:ext uri="{BB962C8B-B14F-4D97-AF65-F5344CB8AC3E}">
        <p14:creationId xmlns:p14="http://schemas.microsoft.com/office/powerpoint/2010/main" val="16867485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609600" y="228600"/>
            <a:ext cx="10972800" cy="914400"/>
          </a:xfrm>
        </p:spPr>
        <p:txBody>
          <a:bodyPr anchor="ctr"/>
          <a:lstStyle>
            <a:lvl1pPr>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609601"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6197603"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7" name="6 Veri Yer Tutucusu"/>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FDA96982-C246-4548-95AA-A805E43B77E5}" type="slidenum">
              <a:rPr lang="tr-TR" smtClean="0"/>
              <a:pPr/>
              <a:t>‹#›</a:t>
            </a:fld>
            <a:endParaRPr lang="tr-TR"/>
          </a:p>
        </p:txBody>
      </p:sp>
      <p:sp>
        <p:nvSpPr>
          <p:cNvPr id="11" name="10 İçerik Yer Tutucusu"/>
          <p:cNvSpPr>
            <a:spLocks noGrp="1"/>
          </p:cNvSpPr>
          <p:nvPr>
            <p:ph sz="quarter" idx="2"/>
          </p:nvPr>
        </p:nvSpPr>
        <p:spPr>
          <a:xfrm>
            <a:off x="609600" y="2133600"/>
            <a:ext cx="5384800" cy="40386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3" name="12 İçerik Yer Tutucusu"/>
          <p:cNvSpPr>
            <a:spLocks noGrp="1"/>
          </p:cNvSpPr>
          <p:nvPr>
            <p:ph sz="quarter" idx="4"/>
          </p:nvPr>
        </p:nvSpPr>
        <p:spPr>
          <a:xfrm>
            <a:off x="6197600" y="2133600"/>
            <a:ext cx="5384800" cy="40386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extLst>
      <p:ext uri="{BB962C8B-B14F-4D97-AF65-F5344CB8AC3E}">
        <p14:creationId xmlns:p14="http://schemas.microsoft.com/office/powerpoint/2010/main" val="14299256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609600" y="228600"/>
            <a:ext cx="10972800" cy="914400"/>
          </a:xfrm>
        </p:spPr>
        <p:txBody>
          <a:bodyPr/>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FDA96982-C246-4548-95AA-A805E43B77E5}" type="slidenum">
              <a:rPr lang="tr-TR" smtClean="0"/>
              <a:pPr/>
              <a:t>‹#›</a:t>
            </a:fld>
            <a:endParaRPr lang="tr-TR"/>
          </a:p>
        </p:txBody>
      </p:sp>
      <p:sp>
        <p:nvSpPr>
          <p:cNvPr id="6" name="5 İkizkenar Üçgen"/>
          <p:cNvSpPr>
            <a:spLocks noChangeAspect="1"/>
          </p:cNvSpPr>
          <p:nvPr/>
        </p:nvSpPr>
        <p:spPr>
          <a:xfrm rot="5400000">
            <a:off x="590611" y="6447423"/>
            <a:ext cx="190849" cy="16042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8029448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DA96982-C246-4548-95AA-A805E43B77E5}" type="slidenum">
              <a:rPr lang="tr-TR" smtClean="0"/>
              <a:pPr/>
              <a:t>‹#›</a:t>
            </a:fld>
            <a:endParaRPr lang="tr-TR"/>
          </a:p>
        </p:txBody>
      </p:sp>
      <p:sp>
        <p:nvSpPr>
          <p:cNvPr id="5" name="4 Düz Bağlayıcı"/>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6" name="5 İkizkenar Üçgen"/>
          <p:cNvSpPr>
            <a:spLocks noChangeAspect="1"/>
          </p:cNvSpPr>
          <p:nvPr/>
        </p:nvSpPr>
        <p:spPr>
          <a:xfrm rot="5400000">
            <a:off x="590611" y="6447423"/>
            <a:ext cx="190849" cy="16042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18678835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8432800" y="1219202"/>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DA96982-C246-4548-95AA-A805E43B77E5}" type="slidenum">
              <a:rPr lang="tr-TR" smtClean="0"/>
              <a:pPr/>
              <a:t>‹#›</a:t>
            </a:fld>
            <a:endParaRPr lang="tr-TR"/>
          </a:p>
        </p:txBody>
      </p:sp>
      <p:sp>
        <p:nvSpPr>
          <p:cNvPr id="8" name="7 Düz Bağlayıcı"/>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9 Düz Bağlayıcı"/>
          <p:cNvSpPr>
            <a:spLocks noChangeShapeType="1"/>
          </p:cNvSpPr>
          <p:nvPr/>
        </p:nvSpPr>
        <p:spPr bwMode="auto">
          <a:xfrm rot="5400000">
            <a:off x="5220034"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8 İkizkenar Üçgen"/>
          <p:cNvSpPr>
            <a:spLocks noChangeAspect="1"/>
          </p:cNvSpPr>
          <p:nvPr/>
        </p:nvSpPr>
        <p:spPr>
          <a:xfrm rot="5400000">
            <a:off x="590611" y="6447423"/>
            <a:ext cx="190849" cy="16042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11 İçerik Yer Tutucusu"/>
          <p:cNvSpPr>
            <a:spLocks noGrp="1"/>
          </p:cNvSpPr>
          <p:nvPr>
            <p:ph sz="quarter" idx="1"/>
          </p:nvPr>
        </p:nvSpPr>
        <p:spPr>
          <a:xfrm>
            <a:off x="406400" y="304800"/>
            <a:ext cx="7620000" cy="57150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extLst>
      <p:ext uri="{BB962C8B-B14F-4D97-AF65-F5344CB8AC3E}">
        <p14:creationId xmlns:p14="http://schemas.microsoft.com/office/powerpoint/2010/main" val="39839154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Başlıklı Resim">
    <p:bg>
      <p:bgRef idx="1001">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tr-TR" smtClean="0"/>
              <a:t>Asıl başlık stili için tıklatın</a:t>
            </a:r>
            <a:endParaRPr kumimoji="0" lang="en-US"/>
          </a:p>
        </p:txBody>
      </p:sp>
      <p:sp>
        <p:nvSpPr>
          <p:cNvPr id="3" name="2 Resim Yer Tutucusu"/>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tr-TR" smtClean="0"/>
              <a:t>Resim eklemek için simgeyi tıklatın</a:t>
            </a:r>
            <a:endParaRPr kumimoji="0" lang="en-US" dirty="0"/>
          </a:p>
        </p:txBody>
      </p:sp>
      <p:sp>
        <p:nvSpPr>
          <p:cNvPr id="4" name="3 Metin Yer Tutucusu"/>
          <p:cNvSpPr>
            <a:spLocks noGrp="1"/>
          </p:cNvSpPr>
          <p:nvPr>
            <p:ph type="body" sz="half" idx="2"/>
          </p:nvPr>
        </p:nvSpPr>
        <p:spPr>
          <a:xfrm>
            <a:off x="609600" y="1219201"/>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6" name="5 Altbilgi Yer Tutucusu"/>
          <p:cNvSpPr>
            <a:spLocks noGrp="1"/>
          </p:cNvSpPr>
          <p:nvPr>
            <p:ph type="ftr" sz="quarter" idx="11"/>
          </p:nvPr>
        </p:nvSpPr>
        <p:spPr/>
        <p:txBody>
          <a:bodyPr/>
          <a:lstStyle/>
          <a:p>
            <a:endParaRPr lang="en-US" dirty="0"/>
          </a:p>
        </p:txBody>
      </p:sp>
      <p:sp>
        <p:nvSpPr>
          <p:cNvPr id="7" name="6 Slayt Numarası Yer Tutucusu"/>
          <p:cNvSpPr>
            <a:spLocks noGrp="1"/>
          </p:cNvSpPr>
          <p:nvPr>
            <p:ph type="sldNum" sz="quarter" idx="12"/>
          </p:nvPr>
        </p:nvSpPr>
        <p:spPr/>
        <p:txBody>
          <a:bodyPr/>
          <a:lstStyle/>
          <a:p>
            <a:fld id="{FDA96982-C246-4548-95AA-A805E43B77E5}" type="slidenum">
              <a:rPr lang="tr-TR" smtClean="0"/>
              <a:pPr/>
              <a:t>‹#›</a:t>
            </a:fld>
            <a:endParaRPr lang="tr-TR"/>
          </a:p>
        </p:txBody>
      </p:sp>
      <p:sp>
        <p:nvSpPr>
          <p:cNvPr id="8" name="7 Düz Bağlayıcı"/>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9" name="8 İkizkenar Üçgen"/>
          <p:cNvSpPr>
            <a:spLocks noChangeAspect="1"/>
          </p:cNvSpPr>
          <p:nvPr/>
        </p:nvSpPr>
        <p:spPr>
          <a:xfrm rot="5400000">
            <a:off x="590611" y="6447423"/>
            <a:ext cx="190849" cy="16042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9 Dikdörtgen"/>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846489657"/>
      </p:ext>
    </p:extLst>
  </p:cSld>
  <p:clrMapOvr>
    <a:overrideClrMapping bg1="dk1" tx1="lt1" bg2="dk2" tx2="lt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25391079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8839200" y="274640"/>
            <a:ext cx="2743200" cy="5851525"/>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609600" y="274640"/>
            <a:ext cx="8026400" cy="5851525"/>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DA96982-C246-4548-95AA-A805E43B77E5}" type="slidenum">
              <a:rPr lang="tr-TR" smtClean="0"/>
              <a:pPr/>
              <a:t>‹#›</a:t>
            </a:fld>
            <a:endParaRPr lang="tr-TR"/>
          </a:p>
        </p:txBody>
      </p:sp>
      <p:sp>
        <p:nvSpPr>
          <p:cNvPr id="7" name="6 Düz Bağlayıcı"/>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7 İkizkenar Üçgen"/>
          <p:cNvSpPr>
            <a:spLocks noChangeAspect="1"/>
          </p:cNvSpPr>
          <p:nvPr/>
        </p:nvSpPr>
        <p:spPr>
          <a:xfrm rot="5400000">
            <a:off x="590611" y="6447423"/>
            <a:ext cx="190849" cy="16042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8 Düz Bağlayıcı"/>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2764388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8FDA8EAD-DAE1-4CD7-8BFF-8DCD3A2F060B}" type="datetimeFigureOut">
              <a:rPr lang="tr-TR" smtClean="0">
                <a:solidFill>
                  <a:srgbClr val="464653"/>
                </a:solidFill>
              </a:rPr>
              <a:pPr/>
              <a:t>24.03.2021</a:t>
            </a:fld>
            <a:endParaRPr lang="tr-TR">
              <a:solidFill>
                <a:srgbClr val="464653"/>
              </a:solidFill>
            </a:endParaRPr>
          </a:p>
        </p:txBody>
      </p:sp>
      <p:sp>
        <p:nvSpPr>
          <p:cNvPr id="5" name="Altbilgi Yer Tutucusu 4"/>
          <p:cNvSpPr>
            <a:spLocks noGrp="1"/>
          </p:cNvSpPr>
          <p:nvPr>
            <p:ph type="ftr" sz="quarter" idx="11"/>
          </p:nvPr>
        </p:nvSpPr>
        <p:spPr/>
        <p:txBody>
          <a:bodyPr/>
          <a:lstStyle/>
          <a:p>
            <a:endParaRPr lang="tr-TR">
              <a:solidFill>
                <a:srgbClr val="464653"/>
              </a:solidFill>
            </a:endParaRPr>
          </a:p>
        </p:txBody>
      </p:sp>
      <p:sp>
        <p:nvSpPr>
          <p:cNvPr id="6" name="Slayt Numarası Yer Tutucusu 5"/>
          <p:cNvSpPr>
            <a:spLocks noGrp="1"/>
          </p:cNvSpPr>
          <p:nvPr>
            <p:ph type="sldNum" sz="quarter" idx="12"/>
          </p:nvPr>
        </p:nvSpPr>
        <p:spPr/>
        <p:txBody>
          <a:bodyPr/>
          <a:lstStyle/>
          <a:p>
            <a:fld id="{4871AE66-40B2-4059-81A0-427EF325D7EA}" type="slidenum">
              <a:rPr lang="tr-TR" smtClean="0">
                <a:solidFill>
                  <a:srgbClr val="464653"/>
                </a:solidFill>
              </a:rPr>
              <a:pPr/>
              <a:t>‹#›</a:t>
            </a:fld>
            <a:endParaRPr lang="tr-TR">
              <a:solidFill>
                <a:srgbClr val="464653"/>
              </a:solidFill>
            </a:endParaRPr>
          </a:p>
        </p:txBody>
      </p:sp>
    </p:spTree>
    <p:extLst>
      <p:ext uri="{BB962C8B-B14F-4D97-AF65-F5344CB8AC3E}">
        <p14:creationId xmlns:p14="http://schemas.microsoft.com/office/powerpoint/2010/main" val="34798014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8FDA8EAD-DAE1-4CD7-8BFF-8DCD3A2F060B}" type="datetimeFigureOut">
              <a:rPr lang="tr-TR" smtClean="0">
                <a:solidFill>
                  <a:srgbClr val="464653"/>
                </a:solidFill>
              </a:rPr>
              <a:pPr/>
              <a:t>24.03.2021</a:t>
            </a:fld>
            <a:endParaRPr lang="tr-TR">
              <a:solidFill>
                <a:srgbClr val="464653"/>
              </a:solidFill>
            </a:endParaRPr>
          </a:p>
        </p:txBody>
      </p:sp>
      <p:sp>
        <p:nvSpPr>
          <p:cNvPr id="5" name="Altbilgi Yer Tutucusu 4"/>
          <p:cNvSpPr>
            <a:spLocks noGrp="1"/>
          </p:cNvSpPr>
          <p:nvPr>
            <p:ph type="ftr" sz="quarter" idx="11"/>
          </p:nvPr>
        </p:nvSpPr>
        <p:spPr/>
        <p:txBody>
          <a:bodyPr/>
          <a:lstStyle/>
          <a:p>
            <a:endParaRPr lang="tr-TR">
              <a:solidFill>
                <a:srgbClr val="464653"/>
              </a:solidFill>
            </a:endParaRPr>
          </a:p>
        </p:txBody>
      </p:sp>
      <p:sp>
        <p:nvSpPr>
          <p:cNvPr id="6" name="Slayt Numarası Yer Tutucusu 5"/>
          <p:cNvSpPr>
            <a:spLocks noGrp="1"/>
          </p:cNvSpPr>
          <p:nvPr>
            <p:ph type="sldNum" sz="quarter" idx="12"/>
          </p:nvPr>
        </p:nvSpPr>
        <p:spPr/>
        <p:txBody>
          <a:bodyPr/>
          <a:lstStyle/>
          <a:p>
            <a:fld id="{4871AE66-40B2-4059-81A0-427EF325D7EA}" type="slidenum">
              <a:rPr lang="tr-TR" smtClean="0">
                <a:solidFill>
                  <a:srgbClr val="464653"/>
                </a:solidFill>
              </a:rPr>
              <a:pPr/>
              <a:t>‹#›</a:t>
            </a:fld>
            <a:endParaRPr lang="tr-TR">
              <a:solidFill>
                <a:srgbClr val="464653"/>
              </a:solidFill>
            </a:endParaRPr>
          </a:p>
        </p:txBody>
      </p:sp>
    </p:spTree>
    <p:extLst>
      <p:ext uri="{BB962C8B-B14F-4D97-AF65-F5344CB8AC3E}">
        <p14:creationId xmlns:p14="http://schemas.microsoft.com/office/powerpoint/2010/main" val="1762812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9916358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2"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8FDA8EAD-DAE1-4CD7-8BFF-8DCD3A2F060B}" type="datetimeFigureOut">
              <a:rPr lang="tr-TR" smtClean="0">
                <a:solidFill>
                  <a:srgbClr val="DDE9EC"/>
                </a:solidFill>
              </a:rPr>
              <a:pPr/>
              <a:t>24.03.2021</a:t>
            </a:fld>
            <a:endParaRPr lang="tr-TR">
              <a:solidFill>
                <a:srgbClr val="DDE9EC"/>
              </a:solidFill>
            </a:endParaRPr>
          </a:p>
        </p:txBody>
      </p:sp>
      <p:sp>
        <p:nvSpPr>
          <p:cNvPr id="5" name="Altbilgi Yer Tutucusu 4"/>
          <p:cNvSpPr>
            <a:spLocks noGrp="1"/>
          </p:cNvSpPr>
          <p:nvPr>
            <p:ph type="ftr" sz="quarter" idx="11"/>
          </p:nvPr>
        </p:nvSpPr>
        <p:spPr/>
        <p:txBody>
          <a:bodyPr/>
          <a:lstStyle/>
          <a:p>
            <a:endParaRPr lang="tr-TR">
              <a:solidFill>
                <a:srgbClr val="DDE9EC"/>
              </a:solidFill>
            </a:endParaRPr>
          </a:p>
        </p:txBody>
      </p:sp>
      <p:sp>
        <p:nvSpPr>
          <p:cNvPr id="6" name="Slayt Numarası Yer Tutucusu 5"/>
          <p:cNvSpPr>
            <a:spLocks noGrp="1"/>
          </p:cNvSpPr>
          <p:nvPr>
            <p:ph type="sldNum" sz="quarter" idx="12"/>
          </p:nvPr>
        </p:nvSpPr>
        <p:spPr/>
        <p:txBody>
          <a:bodyPr/>
          <a:lstStyle/>
          <a:p>
            <a:fld id="{4871AE66-40B2-4059-81A0-427EF325D7EA}" type="slidenum">
              <a:rPr lang="tr-TR" smtClean="0">
                <a:solidFill>
                  <a:srgbClr val="DDE9EC"/>
                </a:solidFill>
              </a:rPr>
              <a:pPr/>
              <a:t>‹#›</a:t>
            </a:fld>
            <a:endParaRPr lang="tr-TR">
              <a:solidFill>
                <a:srgbClr val="DDE9EC"/>
              </a:solidFill>
            </a:endParaRPr>
          </a:p>
        </p:txBody>
      </p:sp>
    </p:spTree>
    <p:extLst>
      <p:ext uri="{BB962C8B-B14F-4D97-AF65-F5344CB8AC3E}">
        <p14:creationId xmlns:p14="http://schemas.microsoft.com/office/powerpoint/2010/main" val="19215291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1"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1"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8FDA8EAD-DAE1-4CD7-8BFF-8DCD3A2F060B}" type="datetimeFigureOut">
              <a:rPr lang="tr-TR" smtClean="0">
                <a:solidFill>
                  <a:srgbClr val="464653"/>
                </a:solidFill>
              </a:rPr>
              <a:pPr/>
              <a:t>24.03.2021</a:t>
            </a:fld>
            <a:endParaRPr lang="tr-TR">
              <a:solidFill>
                <a:srgbClr val="464653"/>
              </a:solidFill>
            </a:endParaRPr>
          </a:p>
        </p:txBody>
      </p:sp>
      <p:sp>
        <p:nvSpPr>
          <p:cNvPr id="6" name="Altbilgi Yer Tutucusu 5"/>
          <p:cNvSpPr>
            <a:spLocks noGrp="1"/>
          </p:cNvSpPr>
          <p:nvPr>
            <p:ph type="ftr" sz="quarter" idx="11"/>
          </p:nvPr>
        </p:nvSpPr>
        <p:spPr/>
        <p:txBody>
          <a:bodyPr/>
          <a:lstStyle/>
          <a:p>
            <a:endParaRPr lang="tr-TR">
              <a:solidFill>
                <a:srgbClr val="464653"/>
              </a:solidFill>
            </a:endParaRPr>
          </a:p>
        </p:txBody>
      </p:sp>
      <p:sp>
        <p:nvSpPr>
          <p:cNvPr id="7" name="Slayt Numarası Yer Tutucusu 6"/>
          <p:cNvSpPr>
            <a:spLocks noGrp="1"/>
          </p:cNvSpPr>
          <p:nvPr>
            <p:ph type="sldNum" sz="quarter" idx="12"/>
          </p:nvPr>
        </p:nvSpPr>
        <p:spPr/>
        <p:txBody>
          <a:bodyPr/>
          <a:lstStyle/>
          <a:p>
            <a:fld id="{4871AE66-40B2-4059-81A0-427EF325D7EA}" type="slidenum">
              <a:rPr lang="tr-TR" smtClean="0">
                <a:solidFill>
                  <a:srgbClr val="464653"/>
                </a:solidFill>
              </a:rPr>
              <a:pPr/>
              <a:t>‹#›</a:t>
            </a:fld>
            <a:endParaRPr lang="tr-TR">
              <a:solidFill>
                <a:srgbClr val="464653"/>
              </a:solidFill>
            </a:endParaRPr>
          </a:p>
        </p:txBody>
      </p:sp>
    </p:spTree>
    <p:extLst>
      <p:ext uri="{BB962C8B-B14F-4D97-AF65-F5344CB8AC3E}">
        <p14:creationId xmlns:p14="http://schemas.microsoft.com/office/powerpoint/2010/main" val="9558393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9"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839789" y="2505076"/>
            <a:ext cx="5157787"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6172202" y="2505076"/>
            <a:ext cx="5183188"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8FDA8EAD-DAE1-4CD7-8BFF-8DCD3A2F060B}" type="datetimeFigureOut">
              <a:rPr lang="tr-TR" smtClean="0">
                <a:solidFill>
                  <a:srgbClr val="464653"/>
                </a:solidFill>
              </a:rPr>
              <a:pPr/>
              <a:t>24.03.2021</a:t>
            </a:fld>
            <a:endParaRPr lang="tr-TR">
              <a:solidFill>
                <a:srgbClr val="464653"/>
              </a:solidFill>
            </a:endParaRPr>
          </a:p>
        </p:txBody>
      </p:sp>
      <p:sp>
        <p:nvSpPr>
          <p:cNvPr id="8" name="Altbilgi Yer Tutucusu 7"/>
          <p:cNvSpPr>
            <a:spLocks noGrp="1"/>
          </p:cNvSpPr>
          <p:nvPr>
            <p:ph type="ftr" sz="quarter" idx="11"/>
          </p:nvPr>
        </p:nvSpPr>
        <p:spPr/>
        <p:txBody>
          <a:bodyPr/>
          <a:lstStyle/>
          <a:p>
            <a:endParaRPr lang="tr-TR">
              <a:solidFill>
                <a:srgbClr val="464653"/>
              </a:solidFill>
            </a:endParaRPr>
          </a:p>
        </p:txBody>
      </p:sp>
      <p:sp>
        <p:nvSpPr>
          <p:cNvPr id="9" name="Slayt Numarası Yer Tutucusu 8"/>
          <p:cNvSpPr>
            <a:spLocks noGrp="1"/>
          </p:cNvSpPr>
          <p:nvPr>
            <p:ph type="sldNum" sz="quarter" idx="12"/>
          </p:nvPr>
        </p:nvSpPr>
        <p:spPr/>
        <p:txBody>
          <a:bodyPr/>
          <a:lstStyle/>
          <a:p>
            <a:fld id="{4871AE66-40B2-4059-81A0-427EF325D7EA}" type="slidenum">
              <a:rPr lang="tr-TR" smtClean="0">
                <a:solidFill>
                  <a:srgbClr val="464653"/>
                </a:solidFill>
              </a:rPr>
              <a:pPr/>
              <a:t>‹#›</a:t>
            </a:fld>
            <a:endParaRPr lang="tr-TR">
              <a:solidFill>
                <a:srgbClr val="464653"/>
              </a:solidFill>
            </a:endParaRPr>
          </a:p>
        </p:txBody>
      </p:sp>
    </p:spTree>
    <p:extLst>
      <p:ext uri="{BB962C8B-B14F-4D97-AF65-F5344CB8AC3E}">
        <p14:creationId xmlns:p14="http://schemas.microsoft.com/office/powerpoint/2010/main" val="36949776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8FDA8EAD-DAE1-4CD7-8BFF-8DCD3A2F060B}" type="datetimeFigureOut">
              <a:rPr lang="tr-TR" smtClean="0">
                <a:solidFill>
                  <a:srgbClr val="464653"/>
                </a:solidFill>
              </a:rPr>
              <a:pPr/>
              <a:t>24.03.2021</a:t>
            </a:fld>
            <a:endParaRPr lang="tr-TR">
              <a:solidFill>
                <a:srgbClr val="464653"/>
              </a:solidFill>
            </a:endParaRPr>
          </a:p>
        </p:txBody>
      </p:sp>
      <p:sp>
        <p:nvSpPr>
          <p:cNvPr id="4" name="Altbilgi Yer Tutucusu 3"/>
          <p:cNvSpPr>
            <a:spLocks noGrp="1"/>
          </p:cNvSpPr>
          <p:nvPr>
            <p:ph type="ftr" sz="quarter" idx="11"/>
          </p:nvPr>
        </p:nvSpPr>
        <p:spPr/>
        <p:txBody>
          <a:bodyPr/>
          <a:lstStyle/>
          <a:p>
            <a:endParaRPr lang="tr-TR">
              <a:solidFill>
                <a:srgbClr val="464653"/>
              </a:solidFill>
            </a:endParaRPr>
          </a:p>
        </p:txBody>
      </p:sp>
      <p:sp>
        <p:nvSpPr>
          <p:cNvPr id="5" name="Slayt Numarası Yer Tutucusu 4"/>
          <p:cNvSpPr>
            <a:spLocks noGrp="1"/>
          </p:cNvSpPr>
          <p:nvPr>
            <p:ph type="sldNum" sz="quarter" idx="12"/>
          </p:nvPr>
        </p:nvSpPr>
        <p:spPr/>
        <p:txBody>
          <a:bodyPr/>
          <a:lstStyle/>
          <a:p>
            <a:fld id="{4871AE66-40B2-4059-81A0-427EF325D7EA}" type="slidenum">
              <a:rPr lang="tr-TR" smtClean="0">
                <a:solidFill>
                  <a:srgbClr val="464653"/>
                </a:solidFill>
              </a:rPr>
              <a:pPr/>
              <a:t>‹#›</a:t>
            </a:fld>
            <a:endParaRPr lang="tr-TR">
              <a:solidFill>
                <a:srgbClr val="464653"/>
              </a:solidFill>
            </a:endParaRPr>
          </a:p>
        </p:txBody>
      </p:sp>
    </p:spTree>
    <p:extLst>
      <p:ext uri="{BB962C8B-B14F-4D97-AF65-F5344CB8AC3E}">
        <p14:creationId xmlns:p14="http://schemas.microsoft.com/office/powerpoint/2010/main" val="31070765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8FDA8EAD-DAE1-4CD7-8BFF-8DCD3A2F060B}" type="datetimeFigureOut">
              <a:rPr lang="tr-TR" smtClean="0">
                <a:solidFill>
                  <a:srgbClr val="464653"/>
                </a:solidFill>
              </a:rPr>
              <a:pPr/>
              <a:t>24.03.2021</a:t>
            </a:fld>
            <a:endParaRPr lang="tr-TR">
              <a:solidFill>
                <a:srgbClr val="464653"/>
              </a:solidFill>
            </a:endParaRPr>
          </a:p>
        </p:txBody>
      </p:sp>
      <p:sp>
        <p:nvSpPr>
          <p:cNvPr id="3" name="Altbilgi Yer Tutucusu 2"/>
          <p:cNvSpPr>
            <a:spLocks noGrp="1"/>
          </p:cNvSpPr>
          <p:nvPr>
            <p:ph type="ftr" sz="quarter" idx="11"/>
          </p:nvPr>
        </p:nvSpPr>
        <p:spPr/>
        <p:txBody>
          <a:bodyPr/>
          <a:lstStyle/>
          <a:p>
            <a:endParaRPr lang="tr-TR">
              <a:solidFill>
                <a:srgbClr val="464653"/>
              </a:solidFill>
            </a:endParaRPr>
          </a:p>
        </p:txBody>
      </p:sp>
      <p:sp>
        <p:nvSpPr>
          <p:cNvPr id="4" name="Slayt Numarası Yer Tutucusu 3"/>
          <p:cNvSpPr>
            <a:spLocks noGrp="1"/>
          </p:cNvSpPr>
          <p:nvPr>
            <p:ph type="sldNum" sz="quarter" idx="12"/>
          </p:nvPr>
        </p:nvSpPr>
        <p:spPr/>
        <p:txBody>
          <a:bodyPr/>
          <a:lstStyle/>
          <a:p>
            <a:fld id="{4871AE66-40B2-4059-81A0-427EF325D7EA}" type="slidenum">
              <a:rPr lang="tr-TR" smtClean="0">
                <a:solidFill>
                  <a:srgbClr val="464653"/>
                </a:solidFill>
              </a:rPr>
              <a:pPr/>
              <a:t>‹#›</a:t>
            </a:fld>
            <a:endParaRPr lang="tr-TR">
              <a:solidFill>
                <a:srgbClr val="464653"/>
              </a:solidFill>
            </a:endParaRPr>
          </a:p>
        </p:txBody>
      </p:sp>
    </p:spTree>
    <p:extLst>
      <p:ext uri="{BB962C8B-B14F-4D97-AF65-F5344CB8AC3E}">
        <p14:creationId xmlns:p14="http://schemas.microsoft.com/office/powerpoint/2010/main" val="41479336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90" y="457200"/>
            <a:ext cx="3932236"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8FDA8EAD-DAE1-4CD7-8BFF-8DCD3A2F060B}" type="datetimeFigureOut">
              <a:rPr lang="tr-TR" smtClean="0">
                <a:solidFill>
                  <a:srgbClr val="464653"/>
                </a:solidFill>
              </a:rPr>
              <a:pPr/>
              <a:t>24.03.2021</a:t>
            </a:fld>
            <a:endParaRPr lang="tr-TR">
              <a:solidFill>
                <a:srgbClr val="464653"/>
              </a:solidFill>
            </a:endParaRPr>
          </a:p>
        </p:txBody>
      </p:sp>
      <p:sp>
        <p:nvSpPr>
          <p:cNvPr id="6" name="Altbilgi Yer Tutucusu 5"/>
          <p:cNvSpPr>
            <a:spLocks noGrp="1"/>
          </p:cNvSpPr>
          <p:nvPr>
            <p:ph type="ftr" sz="quarter" idx="11"/>
          </p:nvPr>
        </p:nvSpPr>
        <p:spPr/>
        <p:txBody>
          <a:bodyPr/>
          <a:lstStyle/>
          <a:p>
            <a:endParaRPr lang="tr-TR">
              <a:solidFill>
                <a:srgbClr val="464653"/>
              </a:solidFill>
            </a:endParaRPr>
          </a:p>
        </p:txBody>
      </p:sp>
      <p:sp>
        <p:nvSpPr>
          <p:cNvPr id="7" name="Slayt Numarası Yer Tutucusu 6"/>
          <p:cNvSpPr>
            <a:spLocks noGrp="1"/>
          </p:cNvSpPr>
          <p:nvPr>
            <p:ph type="sldNum" sz="quarter" idx="12"/>
          </p:nvPr>
        </p:nvSpPr>
        <p:spPr/>
        <p:txBody>
          <a:bodyPr/>
          <a:lstStyle/>
          <a:p>
            <a:fld id="{4871AE66-40B2-4059-81A0-427EF325D7EA}" type="slidenum">
              <a:rPr lang="tr-TR" smtClean="0">
                <a:solidFill>
                  <a:srgbClr val="464653"/>
                </a:solidFill>
              </a:rPr>
              <a:pPr/>
              <a:t>‹#›</a:t>
            </a:fld>
            <a:endParaRPr lang="tr-TR">
              <a:solidFill>
                <a:srgbClr val="464653"/>
              </a:solidFill>
            </a:endParaRPr>
          </a:p>
        </p:txBody>
      </p:sp>
    </p:spTree>
    <p:extLst>
      <p:ext uri="{BB962C8B-B14F-4D97-AF65-F5344CB8AC3E}">
        <p14:creationId xmlns:p14="http://schemas.microsoft.com/office/powerpoint/2010/main" val="33840639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90" y="457200"/>
            <a:ext cx="3932236"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tr-TR"/>
          </a:p>
        </p:txBody>
      </p:sp>
      <p:sp>
        <p:nvSpPr>
          <p:cNvPr id="4" name="Metin Yer Tutucusu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8FDA8EAD-DAE1-4CD7-8BFF-8DCD3A2F060B}" type="datetimeFigureOut">
              <a:rPr lang="tr-TR" smtClean="0">
                <a:solidFill>
                  <a:srgbClr val="DDE9EC"/>
                </a:solidFill>
              </a:rPr>
              <a:pPr/>
              <a:t>24.03.2021</a:t>
            </a:fld>
            <a:endParaRPr lang="tr-TR">
              <a:solidFill>
                <a:srgbClr val="DDE9EC"/>
              </a:solidFill>
            </a:endParaRPr>
          </a:p>
        </p:txBody>
      </p:sp>
      <p:sp>
        <p:nvSpPr>
          <p:cNvPr id="6" name="Altbilgi Yer Tutucusu 5"/>
          <p:cNvSpPr>
            <a:spLocks noGrp="1"/>
          </p:cNvSpPr>
          <p:nvPr>
            <p:ph type="ftr" sz="quarter" idx="11"/>
          </p:nvPr>
        </p:nvSpPr>
        <p:spPr/>
        <p:txBody>
          <a:bodyPr/>
          <a:lstStyle/>
          <a:p>
            <a:endParaRPr lang="tr-TR">
              <a:solidFill>
                <a:srgbClr val="DDE9EC"/>
              </a:solidFill>
            </a:endParaRPr>
          </a:p>
        </p:txBody>
      </p:sp>
      <p:sp>
        <p:nvSpPr>
          <p:cNvPr id="7" name="Slayt Numarası Yer Tutucusu 6"/>
          <p:cNvSpPr>
            <a:spLocks noGrp="1"/>
          </p:cNvSpPr>
          <p:nvPr>
            <p:ph type="sldNum" sz="quarter" idx="12"/>
          </p:nvPr>
        </p:nvSpPr>
        <p:spPr/>
        <p:txBody>
          <a:bodyPr/>
          <a:lstStyle/>
          <a:p>
            <a:fld id="{4871AE66-40B2-4059-81A0-427EF325D7EA}" type="slidenum">
              <a:rPr lang="tr-TR" smtClean="0">
                <a:solidFill>
                  <a:srgbClr val="DDE9EC"/>
                </a:solidFill>
              </a:rPr>
              <a:pPr/>
              <a:t>‹#›</a:t>
            </a:fld>
            <a:endParaRPr lang="tr-TR">
              <a:solidFill>
                <a:srgbClr val="DDE9EC"/>
              </a:solidFill>
            </a:endParaRPr>
          </a:p>
        </p:txBody>
      </p:sp>
    </p:spTree>
    <p:extLst>
      <p:ext uri="{BB962C8B-B14F-4D97-AF65-F5344CB8AC3E}">
        <p14:creationId xmlns:p14="http://schemas.microsoft.com/office/powerpoint/2010/main" val="2320620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8FDA8EAD-DAE1-4CD7-8BFF-8DCD3A2F060B}" type="datetimeFigureOut">
              <a:rPr lang="tr-TR" smtClean="0">
                <a:solidFill>
                  <a:srgbClr val="464653"/>
                </a:solidFill>
              </a:rPr>
              <a:pPr/>
              <a:t>24.03.2021</a:t>
            </a:fld>
            <a:endParaRPr lang="tr-TR">
              <a:solidFill>
                <a:srgbClr val="464653"/>
              </a:solidFill>
            </a:endParaRPr>
          </a:p>
        </p:txBody>
      </p:sp>
      <p:sp>
        <p:nvSpPr>
          <p:cNvPr id="5" name="Altbilgi Yer Tutucusu 4"/>
          <p:cNvSpPr>
            <a:spLocks noGrp="1"/>
          </p:cNvSpPr>
          <p:nvPr>
            <p:ph type="ftr" sz="quarter" idx="11"/>
          </p:nvPr>
        </p:nvSpPr>
        <p:spPr/>
        <p:txBody>
          <a:bodyPr/>
          <a:lstStyle/>
          <a:p>
            <a:endParaRPr lang="tr-TR">
              <a:solidFill>
                <a:srgbClr val="464653"/>
              </a:solidFill>
            </a:endParaRPr>
          </a:p>
        </p:txBody>
      </p:sp>
      <p:sp>
        <p:nvSpPr>
          <p:cNvPr id="6" name="Slayt Numarası Yer Tutucusu 5"/>
          <p:cNvSpPr>
            <a:spLocks noGrp="1"/>
          </p:cNvSpPr>
          <p:nvPr>
            <p:ph type="sldNum" sz="quarter" idx="12"/>
          </p:nvPr>
        </p:nvSpPr>
        <p:spPr/>
        <p:txBody>
          <a:bodyPr/>
          <a:lstStyle/>
          <a:p>
            <a:fld id="{4871AE66-40B2-4059-81A0-427EF325D7EA}" type="slidenum">
              <a:rPr lang="tr-TR" smtClean="0">
                <a:solidFill>
                  <a:srgbClr val="464653"/>
                </a:solidFill>
              </a:rPr>
              <a:pPr/>
              <a:t>‹#›</a:t>
            </a:fld>
            <a:endParaRPr lang="tr-TR">
              <a:solidFill>
                <a:srgbClr val="464653"/>
              </a:solidFill>
            </a:endParaRPr>
          </a:p>
        </p:txBody>
      </p:sp>
    </p:spTree>
    <p:extLst>
      <p:ext uri="{BB962C8B-B14F-4D97-AF65-F5344CB8AC3E}">
        <p14:creationId xmlns:p14="http://schemas.microsoft.com/office/powerpoint/2010/main" val="28273359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899"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199" y="365125"/>
            <a:ext cx="7734300"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8FDA8EAD-DAE1-4CD7-8BFF-8DCD3A2F060B}" type="datetimeFigureOut">
              <a:rPr lang="tr-TR" smtClean="0">
                <a:solidFill>
                  <a:srgbClr val="464653"/>
                </a:solidFill>
              </a:rPr>
              <a:pPr/>
              <a:t>24.03.2021</a:t>
            </a:fld>
            <a:endParaRPr lang="tr-TR">
              <a:solidFill>
                <a:srgbClr val="464653"/>
              </a:solidFill>
            </a:endParaRPr>
          </a:p>
        </p:txBody>
      </p:sp>
      <p:sp>
        <p:nvSpPr>
          <p:cNvPr id="5" name="Altbilgi Yer Tutucusu 4"/>
          <p:cNvSpPr>
            <a:spLocks noGrp="1"/>
          </p:cNvSpPr>
          <p:nvPr>
            <p:ph type="ftr" sz="quarter" idx="11"/>
          </p:nvPr>
        </p:nvSpPr>
        <p:spPr/>
        <p:txBody>
          <a:bodyPr/>
          <a:lstStyle/>
          <a:p>
            <a:endParaRPr lang="tr-TR">
              <a:solidFill>
                <a:srgbClr val="464653"/>
              </a:solidFill>
            </a:endParaRPr>
          </a:p>
        </p:txBody>
      </p:sp>
      <p:sp>
        <p:nvSpPr>
          <p:cNvPr id="6" name="Slayt Numarası Yer Tutucusu 5"/>
          <p:cNvSpPr>
            <a:spLocks noGrp="1"/>
          </p:cNvSpPr>
          <p:nvPr>
            <p:ph type="sldNum" sz="quarter" idx="12"/>
          </p:nvPr>
        </p:nvSpPr>
        <p:spPr/>
        <p:txBody>
          <a:bodyPr/>
          <a:lstStyle/>
          <a:p>
            <a:fld id="{4871AE66-40B2-4059-81A0-427EF325D7EA}" type="slidenum">
              <a:rPr lang="tr-TR" smtClean="0">
                <a:solidFill>
                  <a:srgbClr val="464653"/>
                </a:solidFill>
              </a:rPr>
              <a:pPr/>
              <a:t>‹#›</a:t>
            </a:fld>
            <a:endParaRPr lang="tr-TR">
              <a:solidFill>
                <a:srgbClr val="464653"/>
              </a:solidFill>
            </a:endParaRPr>
          </a:p>
        </p:txBody>
      </p:sp>
    </p:spTree>
    <p:extLst>
      <p:ext uri="{BB962C8B-B14F-4D97-AF65-F5344CB8AC3E}">
        <p14:creationId xmlns:p14="http://schemas.microsoft.com/office/powerpoint/2010/main" val="9753247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tr-TR" smtClean="0"/>
              <a:t>Asıl başlık stili için tıklatın</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1153695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6" name="Altbilgi Yer Tutucusu 5"/>
          <p:cNvSpPr>
            <a:spLocks noGrp="1"/>
          </p:cNvSpPr>
          <p:nvPr>
            <p:ph type="ftr" sz="quarter" idx="11"/>
          </p:nvPr>
        </p:nvSpPr>
        <p:spPr/>
        <p:txBody>
          <a:bodyPr/>
          <a:lstStyle/>
          <a:p>
            <a:endParaRPr lang="en-US" dirty="0"/>
          </a:p>
        </p:txBody>
      </p:sp>
      <p:sp>
        <p:nvSpPr>
          <p:cNvPr id="7" name="Slayt Numarası Yer Tutucusu 6"/>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18672229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tr-TR" smtClean="0"/>
              <a:t>Asıl başlık stili için tıklatın</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571871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tr-TR" smtClean="0"/>
              <a:t>Asıl başlık stili için tıklatın</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28401442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tr-TR" smtClean="0"/>
              <a:t>Asıl başlık stili için tıklatın</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33145213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12" name="Content Placeholder 3"/>
          <p:cNvSpPr>
            <a:spLocks noGrp="1"/>
          </p:cNvSpPr>
          <p:nvPr>
            <p:ph sz="quarter" idx="13"/>
          </p:nvPr>
        </p:nvSpPr>
        <p:spPr>
          <a:xfrm>
            <a:off x="913774" y="3051012"/>
            <a:ext cx="5106027" cy="27401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13" name="Content Placeholder 5"/>
          <p:cNvSpPr>
            <a:spLocks noGrp="1"/>
          </p:cNvSpPr>
          <p:nvPr>
            <p:ph sz="quarter" idx="14"/>
          </p:nvPr>
        </p:nvSpPr>
        <p:spPr>
          <a:xfrm>
            <a:off x="6172200" y="3051012"/>
            <a:ext cx="5105401" cy="27401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64635474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19723689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206350069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tr-TR" smtClean="0"/>
              <a:t>Asıl başlık stili için tıklatın</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37271248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42800746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31017242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23807E48-8CA0-4959-B9CA-1A238462891D}" type="datetimeFigureOut">
              <a:rPr lang="tr-TR" smtClean="0"/>
              <a:pPr/>
              <a:t>24.03.2021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DA96982-C246-4548-95AA-A805E43B77E5}" type="slidenum">
              <a:rPr lang="tr-TR" smtClean="0"/>
              <a:pPr/>
              <a:t>‹#›</a:t>
            </a:fld>
            <a:endParaRPr lang="tr-TR"/>
          </a:p>
        </p:txBody>
      </p:sp>
    </p:spTree>
    <p:extLst>
      <p:ext uri="{BB962C8B-B14F-4D97-AF65-F5344CB8AC3E}">
        <p14:creationId xmlns:p14="http://schemas.microsoft.com/office/powerpoint/2010/main" val="3096637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theme" Target="../theme/theme11.xml"/><Relationship Id="rId3" Type="http://schemas.openxmlformats.org/officeDocument/2006/relationships/slideLayout" Target="../slideLayouts/slideLayout119.xml"/><Relationship Id="rId21" Type="http://schemas.openxmlformats.org/officeDocument/2006/relationships/image" Target="../media/image10.png"/><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image" Target="../media/image9.png"/><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10" Type="http://schemas.openxmlformats.org/officeDocument/2006/relationships/slideLayout" Target="../slideLayouts/slideLayout126.xml"/><Relationship Id="rId19" Type="http://schemas.openxmlformats.org/officeDocument/2006/relationships/image" Target="../media/image8.png"/><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image" Target="../media/image1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theme" Target="../theme/theme9.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19" Type="http://schemas.openxmlformats.org/officeDocument/2006/relationships/image" Target="../media/image3.png"/><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807E48-8CA0-4959-B9CA-1A238462891D}" type="datetimeFigureOut">
              <a:rPr lang="tr-TR" smtClean="0"/>
              <a:pPr/>
              <a:t>24.03.2021</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A96982-C246-4548-95AA-A805E43B77E5}" type="slidenum">
              <a:rPr lang="tr-TR" smtClean="0"/>
              <a:pPr/>
              <a:t>‹#›</a:t>
            </a:fld>
            <a:endParaRPr lang="tr-TR"/>
          </a:p>
        </p:txBody>
      </p:sp>
    </p:spTree>
    <p:extLst>
      <p:ext uri="{BB962C8B-B14F-4D97-AF65-F5344CB8AC3E}">
        <p14:creationId xmlns:p14="http://schemas.microsoft.com/office/powerpoint/2010/main" val="134227709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6 Yuvarlatılmış Dikdörtgen"/>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8 Yuvarlatılmış Dikdörtgen"/>
          <p:cNvSpPr/>
          <p:nvPr/>
        </p:nvSpPr>
        <p:spPr>
          <a:xfrm>
            <a:off x="558129" y="434162"/>
            <a:ext cx="11075745"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12 Başlık Yer Tutucusu"/>
          <p:cNvSpPr>
            <a:spLocks noGrp="1"/>
          </p:cNvSpPr>
          <p:nvPr>
            <p:ph type="title"/>
          </p:nvPr>
        </p:nvSpPr>
        <p:spPr>
          <a:xfrm>
            <a:off x="670560" y="4985590"/>
            <a:ext cx="10911840" cy="1051560"/>
          </a:xfrm>
          <a:prstGeom prst="rect">
            <a:avLst/>
          </a:prstGeom>
        </p:spPr>
        <p:txBody>
          <a:bodyPr vert="horz" anchor="b">
            <a:normAutofit/>
          </a:bodyPr>
          <a:lstStyle>
            <a:extLst/>
          </a:lstStyle>
          <a:p>
            <a:r>
              <a:rPr kumimoji="0" lang="tr-TR" smtClean="0"/>
              <a:t>Asıl başlık stili için tıklatın</a:t>
            </a:r>
            <a:endParaRPr kumimoji="0" lang="en-US"/>
          </a:p>
        </p:txBody>
      </p:sp>
      <p:sp>
        <p:nvSpPr>
          <p:cNvPr id="4" name="3 Metin Yer Tutucusu"/>
          <p:cNvSpPr>
            <a:spLocks noGrp="1"/>
          </p:cNvSpPr>
          <p:nvPr>
            <p:ph type="body" idx="1"/>
          </p:nvPr>
        </p:nvSpPr>
        <p:spPr>
          <a:xfrm>
            <a:off x="670560" y="530352"/>
            <a:ext cx="10911840" cy="4187952"/>
          </a:xfrm>
          <a:prstGeom prst="rect">
            <a:avLst/>
          </a:prstGeom>
        </p:spPr>
        <p:txBody>
          <a:bodyPr vert="horz" lIns="182880" tIns="91440">
            <a:normAutofit/>
          </a:bodyPr>
          <a:lstStyle>
            <a:extLst/>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25" name="24 Veri Yer Tutucusu"/>
          <p:cNvSpPr>
            <a:spLocks noGrp="1"/>
          </p:cNvSpPr>
          <p:nvPr>
            <p:ph type="dt" sz="half" idx="2"/>
          </p:nvPr>
        </p:nvSpPr>
        <p:spPr>
          <a:xfrm>
            <a:off x="5035104" y="6111876"/>
            <a:ext cx="3048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23807E48-8CA0-4959-B9CA-1A238462891D}" type="datetimeFigureOut">
              <a:rPr lang="tr-TR" smtClean="0"/>
              <a:pPr/>
              <a:t>24.03.2021</a:t>
            </a:fld>
            <a:endParaRPr lang="tr-TR"/>
          </a:p>
        </p:txBody>
      </p:sp>
      <p:sp>
        <p:nvSpPr>
          <p:cNvPr id="18" name="17 Altbilgi Yer Tutucusu"/>
          <p:cNvSpPr>
            <a:spLocks noGrp="1"/>
          </p:cNvSpPr>
          <p:nvPr>
            <p:ph type="ftr" sz="quarter" idx="3"/>
          </p:nvPr>
        </p:nvSpPr>
        <p:spPr>
          <a:xfrm>
            <a:off x="8083104" y="6111876"/>
            <a:ext cx="3048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tr-TR"/>
          </a:p>
        </p:txBody>
      </p:sp>
      <p:sp>
        <p:nvSpPr>
          <p:cNvPr id="5" name="4 Slayt Numarası Yer Tutucusu"/>
          <p:cNvSpPr>
            <a:spLocks noGrp="1"/>
          </p:cNvSpPr>
          <p:nvPr>
            <p:ph type="sldNum" sz="quarter" idx="4"/>
          </p:nvPr>
        </p:nvSpPr>
        <p:spPr>
          <a:xfrm>
            <a:off x="11131104" y="6111876"/>
            <a:ext cx="6096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FDA96982-C246-4548-95AA-A805E43B77E5}"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23807E48-8CA0-4959-B9CA-1A238462891D}" type="datetimeFigureOut">
              <a:rPr lang="tr-TR" smtClean="0"/>
              <a:pPr/>
              <a:t>24.03.2021</a:t>
            </a:fld>
            <a:endParaRPr lang="tr-T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tr-T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FDA96982-C246-4548-95AA-A805E43B77E5}" type="slidenum">
              <a:rPr lang="tr-TR" smtClean="0"/>
              <a:pPr/>
              <a:t>‹#›</a:t>
            </a:fld>
            <a:endParaRPr lang="tr-TR"/>
          </a:p>
        </p:txBody>
      </p:sp>
    </p:spTree>
    <p:extLst>
      <p:ext uri="{BB962C8B-B14F-4D97-AF65-F5344CB8AC3E}">
        <p14:creationId xmlns:p14="http://schemas.microsoft.com/office/powerpoint/2010/main" val="3133131316"/>
      </p:ext>
    </p:extLst>
  </p:cSld>
  <p:clrMap bg1="dk1" tx1="lt1" bg2="dk2" tx2="lt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 id="2147484019" r:id="rId12"/>
    <p:sldLayoutId id="2147484020" r:id="rId13"/>
    <p:sldLayoutId id="2147484021" r:id="rId14"/>
    <p:sldLayoutId id="2147484022" r:id="rId15"/>
    <p:sldLayoutId id="2147484023" r:id="rId16"/>
    <p:sldLayoutId id="2147484024"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23807E48-8CA0-4959-B9CA-1A238462891D}" type="datetimeFigureOut">
              <a:rPr lang="tr-TR" smtClean="0"/>
              <a:pPr/>
              <a:t>24.03.2021</a:t>
            </a:fld>
            <a:endParaRPr lang="tr-T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tr-T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FDA96982-C246-4548-95AA-A805E43B77E5}" type="slidenum">
              <a:rPr lang="tr-TR" smtClean="0"/>
              <a:pPr/>
              <a:t>‹#›</a:t>
            </a:fld>
            <a:endParaRPr lang="tr-T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1938243"/>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21 Başlık Yer Tutucusu"/>
          <p:cNvSpPr>
            <a:spLocks noGrp="1"/>
          </p:cNvSpPr>
          <p:nvPr>
            <p:ph type="title"/>
          </p:nvPr>
        </p:nvSpPr>
        <p:spPr>
          <a:xfrm>
            <a:off x="609600" y="152400"/>
            <a:ext cx="10972800" cy="990600"/>
          </a:xfrm>
          <a:prstGeom prst="rect">
            <a:avLst/>
          </a:prstGeom>
        </p:spPr>
        <p:txBody>
          <a:bodyPr vert="horz" anchor="b" anchorCtr="0">
            <a:normAutofit/>
          </a:bodyPr>
          <a:lstStyle/>
          <a:p>
            <a:r>
              <a:rPr kumimoji="0" lang="tr-TR" smtClean="0"/>
              <a:t>Asıl başlık stili için tıklatın</a:t>
            </a:r>
            <a:endParaRPr kumimoji="0" lang="en-US"/>
          </a:p>
        </p:txBody>
      </p:sp>
      <p:sp>
        <p:nvSpPr>
          <p:cNvPr id="13" name="12 Metin Yer Tutucusu"/>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4" name="13 Veri Yer Tutucusu"/>
          <p:cNvSpPr>
            <a:spLocks noGrp="1"/>
          </p:cNvSpPr>
          <p:nvPr>
            <p:ph type="dt" sz="half" idx="2"/>
          </p:nvPr>
        </p:nvSpPr>
        <p:spPr>
          <a:xfrm>
            <a:off x="8534400" y="6356350"/>
            <a:ext cx="3052064" cy="365760"/>
          </a:xfrm>
          <a:prstGeom prst="rect">
            <a:avLst/>
          </a:prstGeom>
        </p:spPr>
        <p:txBody>
          <a:bodyPr vert="horz"/>
          <a:lstStyle>
            <a:lvl1pPr algn="l" eaLnBrk="1" latinLnBrk="0" hangingPunct="1">
              <a:defRPr kumimoji="0" sz="1400">
                <a:solidFill>
                  <a:schemeClr val="tx2"/>
                </a:solidFill>
              </a:defRPr>
            </a:lvl1pPr>
          </a:lstStyle>
          <a:p>
            <a:fld id="{23807E48-8CA0-4959-B9CA-1A238462891D}" type="datetimeFigureOut">
              <a:rPr lang="tr-TR" smtClean="0"/>
              <a:pPr/>
              <a:t>24.03.2021</a:t>
            </a:fld>
            <a:endParaRPr lang="tr-TR"/>
          </a:p>
        </p:txBody>
      </p:sp>
      <p:sp>
        <p:nvSpPr>
          <p:cNvPr id="3" name="2 Altbilgi Yer Tutucusu"/>
          <p:cNvSpPr>
            <a:spLocks noGrp="1"/>
          </p:cNvSpPr>
          <p:nvPr>
            <p:ph type="ftr" sz="quarter" idx="3"/>
          </p:nvPr>
        </p:nvSpPr>
        <p:spPr>
          <a:xfrm>
            <a:off x="3864864" y="6356350"/>
            <a:ext cx="4673600" cy="365760"/>
          </a:xfrm>
          <a:prstGeom prst="rect">
            <a:avLst/>
          </a:prstGeom>
        </p:spPr>
        <p:txBody>
          <a:bodyPr vert="horz"/>
          <a:lstStyle>
            <a:lvl1pPr algn="r" eaLnBrk="1" latinLnBrk="0" hangingPunct="1">
              <a:defRPr kumimoji="0" sz="1400">
                <a:solidFill>
                  <a:schemeClr val="tx2"/>
                </a:solidFill>
              </a:defRPr>
            </a:lvl1pPr>
          </a:lstStyle>
          <a:p>
            <a:endParaRPr lang="tr-TR"/>
          </a:p>
        </p:txBody>
      </p:sp>
      <p:sp>
        <p:nvSpPr>
          <p:cNvPr id="23" name="22 Slayt Numarası Yer Tutucusu"/>
          <p:cNvSpPr>
            <a:spLocks noGrp="1"/>
          </p:cNvSpPr>
          <p:nvPr>
            <p:ph type="sldNum" sz="quarter" idx="4"/>
          </p:nvPr>
        </p:nvSpPr>
        <p:spPr>
          <a:xfrm>
            <a:off x="816864" y="6356350"/>
            <a:ext cx="2641600" cy="365760"/>
          </a:xfrm>
          <a:prstGeom prst="rect">
            <a:avLst/>
          </a:prstGeom>
        </p:spPr>
        <p:txBody>
          <a:bodyPr vert="horz"/>
          <a:lstStyle>
            <a:lvl1pPr algn="l" eaLnBrk="1" latinLnBrk="0" hangingPunct="1">
              <a:defRPr kumimoji="0" sz="1400">
                <a:solidFill>
                  <a:schemeClr val="tx2"/>
                </a:solidFill>
              </a:defRPr>
            </a:lvl1pPr>
          </a:lstStyle>
          <a:p>
            <a:fld id="{FDA96982-C246-4548-95AA-A805E43B77E5}" type="slidenum">
              <a:rPr lang="tr-TR" smtClean="0"/>
              <a:pPr/>
              <a:t>‹#›</a:t>
            </a:fld>
            <a:endParaRPr lang="tr-TR"/>
          </a:p>
        </p:txBody>
      </p:sp>
      <p:sp>
        <p:nvSpPr>
          <p:cNvPr id="28" name="27 Düz Bağlayıcı"/>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28 Düz Bağlayıcı"/>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9 İkizkenar Üçgen"/>
          <p:cNvSpPr>
            <a:spLocks noChangeAspect="1"/>
          </p:cNvSpPr>
          <p:nvPr/>
        </p:nvSpPr>
        <p:spPr>
          <a:xfrm rot="5400000">
            <a:off x="590611" y="6447423"/>
            <a:ext cx="190849" cy="16042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06746639"/>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DA8EAD-DAE1-4CD7-8BFF-8DCD3A2F060B}" type="datetimeFigureOut">
              <a:rPr lang="tr-TR" smtClean="0">
                <a:solidFill>
                  <a:srgbClr val="464653"/>
                </a:solidFill>
              </a:rPr>
              <a:pPr/>
              <a:t>24.03.2021</a:t>
            </a:fld>
            <a:endParaRPr lang="tr-TR">
              <a:solidFill>
                <a:srgbClr val="464653"/>
              </a:solidFill>
            </a:endParaRPr>
          </a:p>
        </p:txBody>
      </p:sp>
      <p:sp>
        <p:nvSpPr>
          <p:cNvPr id="5" name="Altbilgi Yer Tutucusu 4"/>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solidFill>
                <a:srgbClr val="464653"/>
              </a:solidFill>
            </a:endParaRPr>
          </a:p>
        </p:txBody>
      </p:sp>
      <p:sp>
        <p:nvSpPr>
          <p:cNvPr id="6" name="Slayt Numarası Yer Tutucusu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71AE66-40B2-4059-81A0-427EF325D7EA}" type="slidenum">
              <a:rPr lang="tr-TR" smtClean="0">
                <a:solidFill>
                  <a:srgbClr val="464653"/>
                </a:solidFill>
              </a:rPr>
              <a:pPr/>
              <a:t>‹#›</a:t>
            </a:fld>
            <a:endParaRPr lang="tr-TR">
              <a:solidFill>
                <a:srgbClr val="464653"/>
              </a:solidFill>
            </a:endParaRPr>
          </a:p>
        </p:txBody>
      </p:sp>
    </p:spTree>
    <p:extLst>
      <p:ext uri="{BB962C8B-B14F-4D97-AF65-F5344CB8AC3E}">
        <p14:creationId xmlns:p14="http://schemas.microsoft.com/office/powerpoint/2010/main" val="2427862952"/>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21 Başlık Yer Tutucusu"/>
          <p:cNvSpPr>
            <a:spLocks noGrp="1"/>
          </p:cNvSpPr>
          <p:nvPr>
            <p:ph type="title"/>
          </p:nvPr>
        </p:nvSpPr>
        <p:spPr>
          <a:xfrm>
            <a:off x="609600" y="152400"/>
            <a:ext cx="10972800" cy="990600"/>
          </a:xfrm>
          <a:prstGeom prst="rect">
            <a:avLst/>
          </a:prstGeom>
        </p:spPr>
        <p:txBody>
          <a:bodyPr vert="horz" anchor="b" anchorCtr="0">
            <a:normAutofit/>
          </a:bodyPr>
          <a:lstStyle/>
          <a:p>
            <a:r>
              <a:rPr kumimoji="0" lang="tr-TR" smtClean="0"/>
              <a:t>Asıl başlık stili için tıklatın</a:t>
            </a:r>
            <a:endParaRPr kumimoji="0" lang="en-US"/>
          </a:p>
        </p:txBody>
      </p:sp>
      <p:sp>
        <p:nvSpPr>
          <p:cNvPr id="13" name="12 Metin Yer Tutucusu"/>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4" name="13 Veri Yer Tutucusu"/>
          <p:cNvSpPr>
            <a:spLocks noGrp="1"/>
          </p:cNvSpPr>
          <p:nvPr>
            <p:ph type="dt" sz="half" idx="2"/>
          </p:nvPr>
        </p:nvSpPr>
        <p:spPr>
          <a:xfrm>
            <a:off x="8534400" y="6356350"/>
            <a:ext cx="3052064" cy="365760"/>
          </a:xfrm>
          <a:prstGeom prst="rect">
            <a:avLst/>
          </a:prstGeom>
        </p:spPr>
        <p:txBody>
          <a:bodyPr vert="horz"/>
          <a:lstStyle>
            <a:lvl1pPr algn="l" eaLnBrk="1" latinLnBrk="0" hangingPunct="1">
              <a:defRPr kumimoji="0" sz="1400">
                <a:solidFill>
                  <a:schemeClr val="tx2"/>
                </a:solidFill>
              </a:defRPr>
            </a:lvl1pPr>
          </a:lstStyle>
          <a:p>
            <a:fld id="{23807E48-8CA0-4959-B9CA-1A238462891D}" type="datetimeFigureOut">
              <a:rPr lang="tr-TR" smtClean="0"/>
              <a:pPr/>
              <a:t>24.03.2021</a:t>
            </a:fld>
            <a:endParaRPr lang="tr-TR"/>
          </a:p>
        </p:txBody>
      </p:sp>
      <p:sp>
        <p:nvSpPr>
          <p:cNvPr id="3" name="2 Altbilgi Yer Tutucusu"/>
          <p:cNvSpPr>
            <a:spLocks noGrp="1"/>
          </p:cNvSpPr>
          <p:nvPr>
            <p:ph type="ftr" sz="quarter" idx="3"/>
          </p:nvPr>
        </p:nvSpPr>
        <p:spPr>
          <a:xfrm>
            <a:off x="3864864" y="6356350"/>
            <a:ext cx="4673600" cy="365760"/>
          </a:xfrm>
          <a:prstGeom prst="rect">
            <a:avLst/>
          </a:prstGeom>
        </p:spPr>
        <p:txBody>
          <a:bodyPr vert="horz"/>
          <a:lstStyle>
            <a:lvl1pPr algn="r" eaLnBrk="1" latinLnBrk="0" hangingPunct="1">
              <a:defRPr kumimoji="0" sz="1400">
                <a:solidFill>
                  <a:schemeClr val="tx2"/>
                </a:solidFill>
              </a:defRPr>
            </a:lvl1pPr>
          </a:lstStyle>
          <a:p>
            <a:endParaRPr lang="tr-TR"/>
          </a:p>
        </p:txBody>
      </p:sp>
      <p:sp>
        <p:nvSpPr>
          <p:cNvPr id="23" name="22 Slayt Numarası Yer Tutucusu"/>
          <p:cNvSpPr>
            <a:spLocks noGrp="1"/>
          </p:cNvSpPr>
          <p:nvPr>
            <p:ph type="sldNum" sz="quarter" idx="4"/>
          </p:nvPr>
        </p:nvSpPr>
        <p:spPr>
          <a:xfrm>
            <a:off x="816864" y="6356350"/>
            <a:ext cx="2641600" cy="365760"/>
          </a:xfrm>
          <a:prstGeom prst="rect">
            <a:avLst/>
          </a:prstGeom>
        </p:spPr>
        <p:txBody>
          <a:bodyPr vert="horz"/>
          <a:lstStyle>
            <a:lvl1pPr algn="l" eaLnBrk="1" latinLnBrk="0" hangingPunct="1">
              <a:defRPr kumimoji="0" sz="1400">
                <a:solidFill>
                  <a:schemeClr val="tx2"/>
                </a:solidFill>
              </a:defRPr>
            </a:lvl1pPr>
          </a:lstStyle>
          <a:p>
            <a:fld id="{FDA96982-C246-4548-95AA-A805E43B77E5}" type="slidenum">
              <a:rPr lang="tr-TR" smtClean="0"/>
              <a:pPr/>
              <a:t>‹#›</a:t>
            </a:fld>
            <a:endParaRPr lang="tr-TR"/>
          </a:p>
        </p:txBody>
      </p:sp>
      <p:sp>
        <p:nvSpPr>
          <p:cNvPr id="28" name="27 Düz Bağlayıcı"/>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28 Düz Bağlayıcı"/>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9 İkizkenar Üçgen"/>
          <p:cNvSpPr>
            <a:spLocks noChangeAspect="1"/>
          </p:cNvSpPr>
          <p:nvPr/>
        </p:nvSpPr>
        <p:spPr>
          <a:xfrm rot="5400000">
            <a:off x="590611" y="6447423"/>
            <a:ext cx="190849" cy="16042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674110550"/>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DA8EAD-DAE1-4CD7-8BFF-8DCD3A2F060B}" type="datetimeFigureOut">
              <a:rPr lang="tr-TR" smtClean="0">
                <a:solidFill>
                  <a:srgbClr val="464653"/>
                </a:solidFill>
              </a:rPr>
              <a:pPr/>
              <a:t>24.03.2021</a:t>
            </a:fld>
            <a:endParaRPr lang="tr-TR">
              <a:solidFill>
                <a:srgbClr val="464653"/>
              </a:solidFill>
            </a:endParaRPr>
          </a:p>
        </p:txBody>
      </p:sp>
      <p:sp>
        <p:nvSpPr>
          <p:cNvPr id="5" name="Altbilgi Yer Tutucusu 4"/>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solidFill>
                <a:srgbClr val="464653"/>
              </a:solidFill>
            </a:endParaRPr>
          </a:p>
        </p:txBody>
      </p:sp>
      <p:sp>
        <p:nvSpPr>
          <p:cNvPr id="6" name="Slayt Numarası Yer Tutucusu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71AE66-40B2-4059-81A0-427EF325D7EA}" type="slidenum">
              <a:rPr lang="tr-TR" smtClean="0">
                <a:solidFill>
                  <a:srgbClr val="464653"/>
                </a:solidFill>
              </a:rPr>
              <a:pPr/>
              <a:t>‹#›</a:t>
            </a:fld>
            <a:endParaRPr lang="tr-TR">
              <a:solidFill>
                <a:srgbClr val="464653"/>
              </a:solidFill>
            </a:endParaRPr>
          </a:p>
        </p:txBody>
      </p:sp>
    </p:spTree>
    <p:extLst>
      <p:ext uri="{BB962C8B-B14F-4D97-AF65-F5344CB8AC3E}">
        <p14:creationId xmlns:p14="http://schemas.microsoft.com/office/powerpoint/2010/main" val="247460128"/>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21 Başlık Yer Tutucusu"/>
          <p:cNvSpPr>
            <a:spLocks noGrp="1"/>
          </p:cNvSpPr>
          <p:nvPr>
            <p:ph type="title"/>
          </p:nvPr>
        </p:nvSpPr>
        <p:spPr>
          <a:xfrm>
            <a:off x="609600" y="152400"/>
            <a:ext cx="10972800" cy="990600"/>
          </a:xfrm>
          <a:prstGeom prst="rect">
            <a:avLst/>
          </a:prstGeom>
        </p:spPr>
        <p:txBody>
          <a:bodyPr vert="horz" anchor="b" anchorCtr="0">
            <a:normAutofit/>
          </a:bodyPr>
          <a:lstStyle/>
          <a:p>
            <a:r>
              <a:rPr kumimoji="0" lang="tr-TR" smtClean="0"/>
              <a:t>Asıl başlık stili için tıklatın</a:t>
            </a:r>
            <a:endParaRPr kumimoji="0" lang="en-US"/>
          </a:p>
        </p:txBody>
      </p:sp>
      <p:sp>
        <p:nvSpPr>
          <p:cNvPr id="13" name="12 Metin Yer Tutucusu"/>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4" name="13 Veri Yer Tutucusu"/>
          <p:cNvSpPr>
            <a:spLocks noGrp="1"/>
          </p:cNvSpPr>
          <p:nvPr>
            <p:ph type="dt" sz="half" idx="2"/>
          </p:nvPr>
        </p:nvSpPr>
        <p:spPr>
          <a:xfrm>
            <a:off x="8534400" y="6356350"/>
            <a:ext cx="3052064" cy="365760"/>
          </a:xfrm>
          <a:prstGeom prst="rect">
            <a:avLst/>
          </a:prstGeom>
        </p:spPr>
        <p:txBody>
          <a:bodyPr vert="horz"/>
          <a:lstStyle>
            <a:lvl1pPr algn="l" eaLnBrk="1" latinLnBrk="0" hangingPunct="1">
              <a:defRPr kumimoji="0" sz="1400">
                <a:solidFill>
                  <a:schemeClr val="tx2"/>
                </a:solidFill>
              </a:defRPr>
            </a:lvl1pPr>
          </a:lstStyle>
          <a:p>
            <a:fld id="{23807E48-8CA0-4959-B9CA-1A238462891D}" type="datetimeFigureOut">
              <a:rPr lang="tr-TR" smtClean="0"/>
              <a:pPr/>
              <a:t>24.03.2021</a:t>
            </a:fld>
            <a:endParaRPr lang="tr-TR"/>
          </a:p>
        </p:txBody>
      </p:sp>
      <p:sp>
        <p:nvSpPr>
          <p:cNvPr id="3" name="2 Altbilgi Yer Tutucusu"/>
          <p:cNvSpPr>
            <a:spLocks noGrp="1"/>
          </p:cNvSpPr>
          <p:nvPr>
            <p:ph type="ftr" sz="quarter" idx="3"/>
          </p:nvPr>
        </p:nvSpPr>
        <p:spPr>
          <a:xfrm>
            <a:off x="3864864" y="6356350"/>
            <a:ext cx="4673600" cy="365760"/>
          </a:xfrm>
          <a:prstGeom prst="rect">
            <a:avLst/>
          </a:prstGeom>
        </p:spPr>
        <p:txBody>
          <a:bodyPr vert="horz"/>
          <a:lstStyle>
            <a:lvl1pPr algn="r" eaLnBrk="1" latinLnBrk="0" hangingPunct="1">
              <a:defRPr kumimoji="0" sz="1400">
                <a:solidFill>
                  <a:schemeClr val="tx2"/>
                </a:solidFill>
              </a:defRPr>
            </a:lvl1pPr>
          </a:lstStyle>
          <a:p>
            <a:endParaRPr lang="tr-TR"/>
          </a:p>
        </p:txBody>
      </p:sp>
      <p:sp>
        <p:nvSpPr>
          <p:cNvPr id="23" name="22 Slayt Numarası Yer Tutucusu"/>
          <p:cNvSpPr>
            <a:spLocks noGrp="1"/>
          </p:cNvSpPr>
          <p:nvPr>
            <p:ph type="sldNum" sz="quarter" idx="4"/>
          </p:nvPr>
        </p:nvSpPr>
        <p:spPr>
          <a:xfrm>
            <a:off x="816864" y="6356350"/>
            <a:ext cx="2641600" cy="365760"/>
          </a:xfrm>
          <a:prstGeom prst="rect">
            <a:avLst/>
          </a:prstGeom>
        </p:spPr>
        <p:txBody>
          <a:bodyPr vert="horz"/>
          <a:lstStyle>
            <a:lvl1pPr algn="l" eaLnBrk="1" latinLnBrk="0" hangingPunct="1">
              <a:defRPr kumimoji="0" sz="1400">
                <a:solidFill>
                  <a:schemeClr val="tx2"/>
                </a:solidFill>
              </a:defRPr>
            </a:lvl1pPr>
          </a:lstStyle>
          <a:p>
            <a:fld id="{FDA96982-C246-4548-95AA-A805E43B77E5}" type="slidenum">
              <a:rPr lang="tr-TR" smtClean="0"/>
              <a:pPr/>
              <a:t>‹#›</a:t>
            </a:fld>
            <a:endParaRPr lang="tr-TR"/>
          </a:p>
        </p:txBody>
      </p:sp>
      <p:sp>
        <p:nvSpPr>
          <p:cNvPr id="28" name="27 Düz Bağlayıcı"/>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28 Düz Bağlayıcı"/>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9 İkizkenar Üçgen"/>
          <p:cNvSpPr>
            <a:spLocks noChangeAspect="1"/>
          </p:cNvSpPr>
          <p:nvPr/>
        </p:nvSpPr>
        <p:spPr>
          <a:xfrm rot="5400000">
            <a:off x="590611" y="6447423"/>
            <a:ext cx="190849" cy="16042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1352254854"/>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DA8EAD-DAE1-4CD7-8BFF-8DCD3A2F060B}" type="datetimeFigureOut">
              <a:rPr lang="tr-TR" smtClean="0">
                <a:solidFill>
                  <a:srgbClr val="464653"/>
                </a:solidFill>
              </a:rPr>
              <a:pPr/>
              <a:t>24.03.2021</a:t>
            </a:fld>
            <a:endParaRPr lang="tr-TR">
              <a:solidFill>
                <a:srgbClr val="464653"/>
              </a:solidFill>
            </a:endParaRPr>
          </a:p>
        </p:txBody>
      </p:sp>
      <p:sp>
        <p:nvSpPr>
          <p:cNvPr id="5" name="Altbilgi Yer Tutucusu 4"/>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solidFill>
                <a:srgbClr val="464653"/>
              </a:solidFill>
            </a:endParaRPr>
          </a:p>
        </p:txBody>
      </p:sp>
      <p:sp>
        <p:nvSpPr>
          <p:cNvPr id="6" name="Slayt Numarası Yer Tutucusu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71AE66-40B2-4059-81A0-427EF325D7EA}" type="slidenum">
              <a:rPr lang="tr-TR" smtClean="0">
                <a:solidFill>
                  <a:srgbClr val="464653"/>
                </a:solidFill>
              </a:rPr>
              <a:pPr/>
              <a:t>‹#›</a:t>
            </a:fld>
            <a:endParaRPr lang="tr-TR">
              <a:solidFill>
                <a:srgbClr val="464653"/>
              </a:solidFill>
            </a:endParaRPr>
          </a:p>
        </p:txBody>
      </p:sp>
    </p:spTree>
    <p:extLst>
      <p:ext uri="{BB962C8B-B14F-4D97-AF65-F5344CB8AC3E}">
        <p14:creationId xmlns:p14="http://schemas.microsoft.com/office/powerpoint/2010/main" val="2789482716"/>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23807E48-8CA0-4959-B9CA-1A238462891D}" type="datetimeFigureOut">
              <a:rPr lang="tr-TR" smtClean="0"/>
              <a:pPr/>
              <a:t>24.03.2021</a:t>
            </a:fld>
            <a:endParaRPr lang="tr-TR"/>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tr-TR"/>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FDA96982-C246-4548-95AA-A805E43B77E5}" type="slidenum">
              <a:rPr lang="tr-TR" smtClean="0"/>
              <a:pPr/>
              <a:t>‹#›</a:t>
            </a:fld>
            <a:endParaRPr lang="tr-TR"/>
          </a:p>
        </p:txBody>
      </p:sp>
    </p:spTree>
    <p:extLst>
      <p:ext uri="{BB962C8B-B14F-4D97-AF65-F5344CB8AC3E}">
        <p14:creationId xmlns:p14="http://schemas.microsoft.com/office/powerpoint/2010/main" val="3287972554"/>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 id="2147483990" r:id="rId13"/>
    <p:sldLayoutId id="2147483991" r:id="rId14"/>
    <p:sldLayoutId id="2147483992" r:id="rId15"/>
    <p:sldLayoutId id="2147483993" r:id="rId16"/>
    <p:sldLayoutId id="2147483994"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1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9.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7.xml"/><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73.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themeOverride" Target="../theme/themeOverride1.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334631" y="2062428"/>
            <a:ext cx="9144000" cy="990600"/>
          </a:xfrm>
        </p:spPr>
        <p:txBody>
          <a:bodyPr>
            <a:normAutofit fontScale="90000"/>
          </a:bodyPr>
          <a:lstStyle/>
          <a:p>
            <a:r>
              <a:rPr lang="tr-TR" dirty="0" smtClean="0"/>
              <a:t/>
            </a:r>
            <a:br>
              <a:rPr lang="tr-TR" dirty="0" smtClean="0"/>
            </a:br>
            <a:r>
              <a:rPr lang="tr-TR" dirty="0" smtClean="0"/>
              <a:t/>
            </a:r>
            <a:br>
              <a:rPr lang="tr-TR" dirty="0" smtClean="0"/>
            </a:br>
            <a:r>
              <a:rPr lang="tr-TR" dirty="0" err="1" smtClean="0"/>
              <a:t>AdvanceD</a:t>
            </a:r>
            <a:r>
              <a:rPr lang="tr-TR" dirty="0" smtClean="0"/>
              <a:t> </a:t>
            </a:r>
            <a:r>
              <a:rPr lang="tr-TR" dirty="0" err="1" smtClean="0"/>
              <a:t>cellular</a:t>
            </a:r>
            <a:r>
              <a:rPr lang="tr-TR" dirty="0" smtClean="0"/>
              <a:t> </a:t>
            </a:r>
            <a:r>
              <a:rPr lang="tr-TR" dirty="0" err="1" smtClean="0"/>
              <a:t>bİOLOGY</a:t>
            </a:r>
            <a:endParaRPr lang="tr-TR" dirty="0"/>
          </a:p>
        </p:txBody>
      </p:sp>
      <p:sp>
        <p:nvSpPr>
          <p:cNvPr id="4" name="1 Başlık"/>
          <p:cNvSpPr txBox="1">
            <a:spLocks/>
          </p:cNvSpPr>
          <p:nvPr/>
        </p:nvSpPr>
        <p:spPr>
          <a:xfrm>
            <a:off x="1492893" y="4072682"/>
            <a:ext cx="7985738" cy="990600"/>
          </a:xfrm>
          <a:prstGeom prst="rect">
            <a:avLst/>
          </a:prstGeom>
        </p:spPr>
        <p:txBody>
          <a:bodyPr vert="horz" anchor="t" anchorCtr="0">
            <a:normAutofit fontScale="97500" lnSpcReduction="10000"/>
          </a:bodyPr>
          <a:lstStyle/>
          <a:p>
            <a:pPr algn="r">
              <a:spcBef>
                <a:spcPct val="0"/>
              </a:spcBef>
              <a:defRPr/>
            </a:pPr>
            <a:r>
              <a:rPr lang="tr-TR" sz="3200" dirty="0" err="1">
                <a:solidFill>
                  <a:prstClr val="black"/>
                </a:solidFill>
                <a:latin typeface="Bookman Old Style"/>
                <a:ea typeface="+mj-ea"/>
                <a:cs typeface="+mj-cs"/>
              </a:rPr>
              <a:t>Week</a:t>
            </a:r>
            <a:r>
              <a:rPr lang="tr-TR" sz="3200" dirty="0">
                <a:solidFill>
                  <a:prstClr val="black"/>
                </a:solidFill>
                <a:latin typeface="Bookman Old Style"/>
                <a:ea typeface="+mj-ea"/>
                <a:cs typeface="+mj-cs"/>
              </a:rPr>
              <a:t> </a:t>
            </a:r>
            <a:r>
              <a:rPr lang="tr-TR" sz="3200" dirty="0" smtClean="0">
                <a:solidFill>
                  <a:prstClr val="black"/>
                </a:solidFill>
                <a:latin typeface="Bookman Old Style"/>
                <a:ea typeface="+mj-ea"/>
                <a:cs typeface="+mj-cs"/>
              </a:rPr>
              <a:t>3-intercellular </a:t>
            </a:r>
            <a:r>
              <a:rPr lang="tr-TR" sz="3200" dirty="0" err="1" smtClean="0">
                <a:solidFill>
                  <a:prstClr val="black"/>
                </a:solidFill>
                <a:latin typeface="Bookman Old Style"/>
                <a:ea typeface="+mj-ea"/>
                <a:cs typeface="+mj-cs"/>
              </a:rPr>
              <a:t>communications</a:t>
            </a:r>
            <a:endParaRPr lang="tr-TR" sz="3200" dirty="0" smtClean="0">
              <a:solidFill>
                <a:prstClr val="black"/>
              </a:solidFill>
              <a:latin typeface="Bookman Old Style"/>
              <a:ea typeface="+mj-ea"/>
              <a:cs typeface="+mj-cs"/>
            </a:endParaRPr>
          </a:p>
          <a:p>
            <a:pPr algn="r">
              <a:spcBef>
                <a:spcPct val="0"/>
              </a:spcBef>
              <a:defRPr/>
            </a:pPr>
            <a:r>
              <a:rPr lang="tr-TR" sz="3200" dirty="0" err="1" smtClean="0">
                <a:solidFill>
                  <a:prstClr val="black"/>
                </a:solidFill>
                <a:latin typeface="Bookman Old Style"/>
                <a:ea typeface="+mj-ea"/>
                <a:cs typeface="+mj-cs"/>
              </a:rPr>
              <a:t>Exosomes</a:t>
            </a:r>
            <a:endParaRPr lang="tr-TR" sz="3200" dirty="0">
              <a:solidFill>
                <a:prstClr val="black"/>
              </a:solidFill>
              <a:latin typeface="Bookman Old Style"/>
              <a:ea typeface="+mj-ea"/>
              <a:cs typeface="+mj-cs"/>
            </a:endParaRPr>
          </a:p>
        </p:txBody>
      </p:sp>
    </p:spTree>
    <p:extLst>
      <p:ext uri="{BB962C8B-B14F-4D97-AF65-F5344CB8AC3E}">
        <p14:creationId xmlns:p14="http://schemas.microsoft.com/office/powerpoint/2010/main" val="25333167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i</a:t>
            </a:r>
            <a:r>
              <a:rPr lang="tr-TR" dirty="0" err="1" smtClean="0"/>
              <a:t>mportance</a:t>
            </a:r>
            <a:r>
              <a:rPr lang="tr-TR" dirty="0" smtClean="0"/>
              <a:t> of </a:t>
            </a:r>
            <a:r>
              <a:rPr lang="tr-TR" dirty="0" err="1" smtClean="0"/>
              <a:t>EVs</a:t>
            </a:r>
            <a:r>
              <a:rPr lang="tr-TR" dirty="0" smtClean="0"/>
              <a:t>.</a:t>
            </a:r>
            <a:endParaRPr lang="tr-TR" dirty="0"/>
          </a:p>
        </p:txBody>
      </p:sp>
      <p:sp>
        <p:nvSpPr>
          <p:cNvPr id="3" name="İçerik Yer Tutucusu 2"/>
          <p:cNvSpPr>
            <a:spLocks noGrp="1"/>
          </p:cNvSpPr>
          <p:nvPr>
            <p:ph sz="quarter" idx="1"/>
          </p:nvPr>
        </p:nvSpPr>
        <p:spPr/>
        <p:txBody>
          <a:bodyPr/>
          <a:lstStyle/>
          <a:p>
            <a:r>
              <a:rPr lang="en-US" dirty="0"/>
              <a:t>The prevalence of EVs in disease has made them an attractive focus for the development of diagnostics and as a noninvasive or minimally invasive screening tool for detecting pathology in diseases such as cancer, diabetes and cardiovascular disease. </a:t>
            </a:r>
            <a:endParaRPr lang="tr-TR" dirty="0"/>
          </a:p>
          <a:p>
            <a:endParaRPr lang="tr-TR" dirty="0"/>
          </a:p>
          <a:p>
            <a:r>
              <a:rPr lang="en-US" dirty="0"/>
              <a:t>EVs have been detected in multiple body fluids including urine, saliva and blood, making them readily available for analysis. </a:t>
            </a:r>
            <a:endParaRPr lang="tr-TR" dirty="0"/>
          </a:p>
          <a:p>
            <a:endParaRPr lang="tr-TR" dirty="0"/>
          </a:p>
          <a:p>
            <a:r>
              <a:rPr lang="en-US" dirty="0"/>
              <a:t>Efforts have also been directed at investigating the therapeutic potential of EVs, both by preventing their formation, and as tools to package and deliver disease modulating proteins or drugs, for enhanced uptake by target cells. </a:t>
            </a:r>
            <a:endParaRPr lang="tr-TR" dirty="0"/>
          </a:p>
          <a:p>
            <a:endParaRPr lang="tr-TR" dirty="0"/>
          </a:p>
        </p:txBody>
      </p:sp>
    </p:spTree>
    <p:extLst>
      <p:ext uri="{BB962C8B-B14F-4D97-AF65-F5344CB8AC3E}">
        <p14:creationId xmlns:p14="http://schemas.microsoft.com/office/powerpoint/2010/main" val="3555205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srcRect/>
          <a:stretch>
            <a:fillRect/>
          </a:stretch>
        </p:blipFill>
        <p:spPr bwMode="auto">
          <a:xfrm>
            <a:off x="552450" y="699201"/>
            <a:ext cx="6914837" cy="5472999"/>
          </a:xfrm>
          <a:prstGeom prst="rect">
            <a:avLst/>
          </a:prstGeom>
          <a:noFill/>
          <a:ln w="9525">
            <a:noFill/>
            <a:miter lim="800000"/>
            <a:headEnd/>
            <a:tailEnd/>
          </a:ln>
          <a:effectLst/>
        </p:spPr>
      </p:pic>
      <p:sp>
        <p:nvSpPr>
          <p:cNvPr id="15" name="14 Dikdörtgen"/>
          <p:cNvSpPr/>
          <p:nvPr/>
        </p:nvSpPr>
        <p:spPr>
          <a:xfrm>
            <a:off x="7588332" y="601125"/>
            <a:ext cx="4603668" cy="4616648"/>
          </a:xfrm>
          <a:prstGeom prst="rect">
            <a:avLst/>
          </a:prstGeom>
        </p:spPr>
        <p:txBody>
          <a:bodyPr wrap="square">
            <a:spAutoFit/>
          </a:bodyPr>
          <a:lstStyle/>
          <a:p>
            <a:r>
              <a:rPr lang="en-US" sz="1400" dirty="0" err="1" smtClean="0"/>
              <a:t>Exosomes</a:t>
            </a:r>
            <a:r>
              <a:rPr lang="en-US" sz="1400" dirty="0" smtClean="0"/>
              <a:t> are originated from the </a:t>
            </a:r>
            <a:r>
              <a:rPr lang="en-US" sz="1400" dirty="0" err="1" smtClean="0"/>
              <a:t>endocytic</a:t>
            </a:r>
            <a:r>
              <a:rPr lang="en-US" sz="1400" dirty="0" smtClean="0"/>
              <a:t> pathway.</a:t>
            </a:r>
            <a:endParaRPr lang="tr-TR" sz="1400" dirty="0" smtClean="0"/>
          </a:p>
          <a:p>
            <a:r>
              <a:rPr lang="en-US" sz="1400" dirty="0" smtClean="0"/>
              <a:t> A typical</a:t>
            </a:r>
            <a:r>
              <a:rPr lang="tr-TR" sz="1400" dirty="0" smtClean="0"/>
              <a:t> </a:t>
            </a:r>
            <a:r>
              <a:rPr lang="en-US" sz="1400" dirty="0" smtClean="0"/>
              <a:t>process of </a:t>
            </a:r>
            <a:r>
              <a:rPr lang="en-US" sz="1400" dirty="0" err="1" smtClean="0"/>
              <a:t>exosomes</a:t>
            </a:r>
            <a:r>
              <a:rPr lang="en-US" sz="1400" dirty="0" smtClean="0"/>
              <a:t> formation comprises the following steps</a:t>
            </a:r>
            <a:r>
              <a:rPr lang="tr-TR" sz="1400" dirty="0" smtClean="0"/>
              <a:t>: </a:t>
            </a:r>
            <a:endParaRPr lang="en-US" sz="1400" dirty="0" smtClean="0"/>
          </a:p>
          <a:p>
            <a:r>
              <a:rPr lang="en-US" sz="1400" dirty="0" smtClean="0"/>
              <a:t>(</a:t>
            </a:r>
            <a:r>
              <a:rPr lang="en-US" sz="1400" dirty="0" err="1" smtClean="0"/>
              <a:t>i</a:t>
            </a:r>
            <a:r>
              <a:rPr lang="en-US" sz="1400" dirty="0" smtClean="0"/>
              <a:t>) the </a:t>
            </a:r>
            <a:r>
              <a:rPr lang="en-US" sz="1400" dirty="0" err="1" smtClean="0"/>
              <a:t>cytoplasmic</a:t>
            </a:r>
            <a:r>
              <a:rPr lang="en-US" sz="1400" dirty="0" smtClean="0"/>
              <a:t> membrane </a:t>
            </a:r>
            <a:r>
              <a:rPr lang="en-US" sz="1400" dirty="0" err="1" smtClean="0"/>
              <a:t>invaginates</a:t>
            </a:r>
            <a:r>
              <a:rPr lang="en-US" sz="1400" dirty="0" smtClean="0"/>
              <a:t> to form an </a:t>
            </a:r>
            <a:r>
              <a:rPr lang="en-US" sz="1400" b="1" i="1" dirty="0" smtClean="0"/>
              <a:t>early</a:t>
            </a:r>
            <a:r>
              <a:rPr lang="tr-TR" sz="1400" b="1" i="1" dirty="0" smtClean="0"/>
              <a:t> </a:t>
            </a:r>
            <a:r>
              <a:rPr lang="en-US" sz="1400" b="1" i="1" dirty="0" err="1" smtClean="0"/>
              <a:t>secretory</a:t>
            </a:r>
            <a:r>
              <a:rPr lang="en-US" sz="1400" b="1" i="1" dirty="0" smtClean="0"/>
              <a:t> </a:t>
            </a:r>
            <a:r>
              <a:rPr lang="en-US" sz="1400" b="1" i="1" dirty="0" err="1" smtClean="0"/>
              <a:t>endosome</a:t>
            </a:r>
            <a:r>
              <a:rPr lang="en-US" sz="1400" dirty="0" smtClean="0"/>
              <a:t>;</a:t>
            </a:r>
            <a:endParaRPr lang="tr-TR" sz="1400" dirty="0" smtClean="0"/>
          </a:p>
          <a:p>
            <a:r>
              <a:rPr lang="en-US" sz="1400" dirty="0" smtClean="0"/>
              <a:t> (ii) the payload sprouts inward</a:t>
            </a:r>
            <a:r>
              <a:rPr lang="tr-TR" sz="1400" dirty="0" smtClean="0"/>
              <a:t> </a:t>
            </a:r>
          </a:p>
          <a:p>
            <a:r>
              <a:rPr lang="en-US" sz="1400" dirty="0" smtClean="0"/>
              <a:t>to form </a:t>
            </a:r>
            <a:r>
              <a:rPr lang="en-US" sz="1400" dirty="0" err="1" smtClean="0"/>
              <a:t>intraluminal</a:t>
            </a:r>
            <a:r>
              <a:rPr lang="en-US" sz="1400" dirty="0" smtClean="0"/>
              <a:t> vesicles (ILVs) contained within the </a:t>
            </a:r>
            <a:r>
              <a:rPr lang="en-US" sz="1400" dirty="0" err="1" smtClean="0"/>
              <a:t>endosome,which</a:t>
            </a:r>
            <a:r>
              <a:rPr lang="en-US" sz="1400" dirty="0" smtClean="0"/>
              <a:t> termed a multi-vesicular bodies (MVBs) biogenesis;</a:t>
            </a:r>
          </a:p>
          <a:p>
            <a:r>
              <a:rPr lang="en-US" sz="1400" dirty="0" smtClean="0"/>
              <a:t>(iii) the late </a:t>
            </a:r>
            <a:r>
              <a:rPr lang="en-US" sz="1400" dirty="0" err="1" smtClean="0"/>
              <a:t>endosomes</a:t>
            </a:r>
            <a:r>
              <a:rPr lang="en-US" sz="1400" dirty="0" smtClean="0"/>
              <a:t> maturation by acidification; </a:t>
            </a:r>
            <a:endParaRPr lang="tr-TR" sz="1400" dirty="0" smtClean="0"/>
          </a:p>
          <a:p>
            <a:r>
              <a:rPr lang="en-US" sz="1400" dirty="0" smtClean="0"/>
              <a:t>(iv) extracellular release of ILVs as </a:t>
            </a:r>
            <a:r>
              <a:rPr lang="en-US" sz="1400" dirty="0" err="1" smtClean="0"/>
              <a:t>exosomes</a:t>
            </a:r>
            <a:r>
              <a:rPr lang="en-US" sz="1400" dirty="0" smtClean="0"/>
              <a:t> by fusion with</a:t>
            </a:r>
            <a:r>
              <a:rPr lang="tr-TR" sz="1400" dirty="0" smtClean="0"/>
              <a:t> </a:t>
            </a:r>
            <a:r>
              <a:rPr lang="en-US" sz="1400" dirty="0" smtClean="0"/>
              <a:t>the plasma membrane.</a:t>
            </a:r>
            <a:endParaRPr lang="tr-TR" sz="1400" dirty="0" smtClean="0"/>
          </a:p>
          <a:p>
            <a:endParaRPr lang="tr-TR" sz="1400" dirty="0" smtClean="0"/>
          </a:p>
          <a:p>
            <a:pPr>
              <a:buFont typeface="Wingdings" pitchFamily="2" charset="2"/>
              <a:buChar char="v"/>
            </a:pPr>
            <a:r>
              <a:rPr lang="en-US" sz="1400" dirty="0" smtClean="0"/>
              <a:t>In addition to regulating </a:t>
            </a:r>
            <a:r>
              <a:rPr lang="en-US" sz="1400" dirty="0" err="1" smtClean="0"/>
              <a:t>exosome</a:t>
            </a:r>
            <a:r>
              <a:rPr lang="en-US" sz="1400" dirty="0" smtClean="0"/>
              <a:t> release, </a:t>
            </a:r>
            <a:r>
              <a:rPr lang="en-US" sz="1400" i="1" dirty="0" err="1" smtClean="0">
                <a:solidFill>
                  <a:srgbClr val="FF0000"/>
                </a:solidFill>
              </a:rPr>
              <a:t>endosomal</a:t>
            </a:r>
            <a:r>
              <a:rPr lang="en-US" sz="1400" i="1" dirty="0" smtClean="0">
                <a:solidFill>
                  <a:srgbClr val="FF0000"/>
                </a:solidFill>
              </a:rPr>
              <a:t> sorting</a:t>
            </a:r>
            <a:r>
              <a:rPr lang="tr-TR" sz="1400" i="1" dirty="0" smtClean="0">
                <a:solidFill>
                  <a:srgbClr val="FF0000"/>
                </a:solidFill>
              </a:rPr>
              <a:t> </a:t>
            </a:r>
            <a:r>
              <a:rPr lang="en-US" sz="1400" i="1" dirty="0" smtClean="0">
                <a:solidFill>
                  <a:srgbClr val="FF0000"/>
                </a:solidFill>
              </a:rPr>
              <a:t>complex required for transports</a:t>
            </a:r>
            <a:r>
              <a:rPr lang="en-US" sz="1400" dirty="0" smtClean="0"/>
              <a:t> </a:t>
            </a:r>
            <a:r>
              <a:rPr lang="tr-TR" sz="1400" dirty="0" smtClean="0"/>
              <a:t>(</a:t>
            </a:r>
            <a:r>
              <a:rPr lang="en-US" sz="1400" dirty="0" smtClean="0"/>
              <a:t>ESCRTs</a:t>
            </a:r>
            <a:r>
              <a:rPr lang="tr-TR" sz="1400" dirty="0" smtClean="0"/>
              <a:t>)</a:t>
            </a:r>
            <a:r>
              <a:rPr lang="en-US" sz="1400" dirty="0" smtClean="0"/>
              <a:t> are thought to be involved in packaging of </a:t>
            </a:r>
            <a:r>
              <a:rPr lang="en-US" sz="1400" dirty="0" err="1" smtClean="0"/>
              <a:t>biomolecules</a:t>
            </a:r>
            <a:r>
              <a:rPr lang="en-US" sz="1400" dirty="0" smtClean="0"/>
              <a:t> into </a:t>
            </a:r>
            <a:r>
              <a:rPr lang="en-US" sz="1400" dirty="0" err="1" smtClean="0"/>
              <a:t>exosomes</a:t>
            </a:r>
            <a:r>
              <a:rPr lang="en-US" sz="1400" dirty="0" smtClean="0"/>
              <a:t>. ESCRT proteins are involved in packaging of lipids and </a:t>
            </a:r>
            <a:r>
              <a:rPr lang="en-US" sz="1400" dirty="0" err="1" smtClean="0"/>
              <a:t>ubiquit</a:t>
            </a:r>
            <a:r>
              <a:rPr lang="tr-TR" sz="1400" dirty="0" smtClean="0"/>
              <a:t>i</a:t>
            </a:r>
            <a:r>
              <a:rPr lang="en-US" sz="1400" dirty="0" smtClean="0"/>
              <a:t>n</a:t>
            </a:r>
            <a:r>
              <a:rPr lang="tr-TR" sz="1400" dirty="0" err="1" smtClean="0"/>
              <a:t>yl</a:t>
            </a:r>
            <a:r>
              <a:rPr lang="en-US" sz="1400" dirty="0" err="1" smtClean="0"/>
              <a:t>ated</a:t>
            </a:r>
            <a:r>
              <a:rPr lang="en-US" sz="1400" dirty="0" smtClean="0"/>
              <a:t> proteins into MVBs</a:t>
            </a:r>
            <a:endParaRPr lang="tr-TR" sz="1400" dirty="0"/>
          </a:p>
        </p:txBody>
      </p:sp>
    </p:spTree>
    <p:extLst>
      <p:ext uri="{BB962C8B-B14F-4D97-AF65-F5344CB8AC3E}">
        <p14:creationId xmlns:p14="http://schemas.microsoft.com/office/powerpoint/2010/main" val="2363216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İsolation</a:t>
            </a:r>
            <a:r>
              <a:rPr lang="tr-TR" dirty="0" smtClean="0"/>
              <a:t> of </a:t>
            </a:r>
            <a:r>
              <a:rPr lang="tr-TR" dirty="0" err="1" smtClean="0"/>
              <a:t>exosomes</a:t>
            </a:r>
            <a:endParaRPr lang="tr-TR" dirty="0"/>
          </a:p>
        </p:txBody>
      </p:sp>
      <p:sp>
        <p:nvSpPr>
          <p:cNvPr id="3" name="2 İçerik Yer Tutucusu"/>
          <p:cNvSpPr>
            <a:spLocks noGrp="1"/>
          </p:cNvSpPr>
          <p:nvPr>
            <p:ph idx="1"/>
          </p:nvPr>
        </p:nvSpPr>
        <p:spPr>
          <a:xfrm>
            <a:off x="332510" y="2031649"/>
            <a:ext cx="10515600" cy="4351338"/>
          </a:xfrm>
        </p:spPr>
        <p:txBody>
          <a:bodyPr>
            <a:normAutofit/>
          </a:bodyPr>
          <a:lstStyle/>
          <a:p>
            <a:endParaRPr lang="tr-TR" dirty="0" smtClean="0"/>
          </a:p>
          <a:p>
            <a:r>
              <a:rPr lang="en-US" dirty="0" smtClean="0"/>
              <a:t>The presence of </a:t>
            </a:r>
            <a:r>
              <a:rPr lang="en-US" dirty="0" err="1" smtClean="0"/>
              <a:t>exosomes</a:t>
            </a:r>
            <a:r>
              <a:rPr lang="en-US" dirty="0" smtClean="0"/>
              <a:t> in urine, serum, plasma, lymph, or</a:t>
            </a:r>
            <a:r>
              <a:rPr lang="tr-TR" dirty="0" smtClean="0"/>
              <a:t> </a:t>
            </a:r>
            <a:r>
              <a:rPr lang="en-US" dirty="0" smtClean="0"/>
              <a:t>cerebrospinal fluid from the healthy person or cancer patient was</a:t>
            </a:r>
            <a:r>
              <a:rPr lang="tr-TR" dirty="0" smtClean="0"/>
              <a:t> </a:t>
            </a:r>
            <a:r>
              <a:rPr lang="tr-TR" dirty="0" err="1" smtClean="0"/>
              <a:t>confirmed</a:t>
            </a:r>
            <a:r>
              <a:rPr lang="tr-TR" dirty="0" smtClean="0"/>
              <a:t>.</a:t>
            </a:r>
          </a:p>
          <a:p>
            <a:r>
              <a:rPr lang="tr-TR" dirty="0" err="1" smtClean="0"/>
              <a:t>İsolation</a:t>
            </a:r>
            <a:r>
              <a:rPr lang="tr-TR" dirty="0" smtClean="0"/>
              <a:t>: </a:t>
            </a:r>
            <a:r>
              <a:rPr lang="en-US" dirty="0" smtClean="0"/>
              <a:t>Differential ultracentrifugation </a:t>
            </a:r>
            <a:r>
              <a:rPr lang="tr-TR" dirty="0"/>
              <a:t>(</a:t>
            </a:r>
            <a:r>
              <a:rPr lang="en-US" dirty="0" smtClean="0"/>
              <a:t>most common </a:t>
            </a:r>
            <a:r>
              <a:rPr lang="tr-TR" dirty="0" smtClean="0"/>
              <a:t>)</a:t>
            </a:r>
          </a:p>
          <a:p>
            <a:r>
              <a:rPr lang="tr-TR" dirty="0" err="1" smtClean="0"/>
              <a:t>Verification</a:t>
            </a:r>
            <a:r>
              <a:rPr lang="tr-TR" dirty="0" smtClean="0"/>
              <a:t>: </a:t>
            </a:r>
            <a:r>
              <a:rPr lang="en-US" dirty="0" smtClean="0"/>
              <a:t>Specific binding of antibodies to receptors present on the surface</a:t>
            </a:r>
            <a:r>
              <a:rPr lang="tr-TR" dirty="0" smtClean="0"/>
              <a:t> </a:t>
            </a:r>
            <a:r>
              <a:rPr lang="en-US" dirty="0" smtClean="0"/>
              <a:t>of </a:t>
            </a:r>
            <a:r>
              <a:rPr lang="en-US" dirty="0" err="1" smtClean="0"/>
              <a:t>exosome</a:t>
            </a:r>
            <a:r>
              <a:rPr lang="en-US" dirty="0" smtClean="0"/>
              <a:t> </a:t>
            </a:r>
            <a:endParaRPr lang="tr-TR" dirty="0" smtClean="0"/>
          </a:p>
          <a:p>
            <a:r>
              <a:rPr lang="tr-TR" dirty="0" err="1"/>
              <a:t>Verification</a:t>
            </a:r>
            <a:r>
              <a:rPr lang="tr-TR" dirty="0"/>
              <a:t>: </a:t>
            </a:r>
            <a:r>
              <a:rPr lang="en-US" dirty="0" smtClean="0"/>
              <a:t>antibodies</a:t>
            </a:r>
            <a:r>
              <a:rPr lang="tr-TR" dirty="0" smtClean="0"/>
              <a:t> </a:t>
            </a:r>
            <a:r>
              <a:rPr lang="en-US" dirty="0" smtClean="0"/>
              <a:t>are displayed onto magnetic beads to facilitate the specific binding</a:t>
            </a:r>
            <a:endParaRPr lang="tr-TR" dirty="0"/>
          </a:p>
        </p:txBody>
      </p:sp>
      <p:pic>
        <p:nvPicPr>
          <p:cNvPr id="22530" name="Picture 2" descr="figure1"/>
          <p:cNvPicPr>
            <a:picLocks noChangeAspect="1" noChangeArrowheads="1"/>
          </p:cNvPicPr>
          <p:nvPr/>
        </p:nvPicPr>
        <p:blipFill>
          <a:blip r:embed="rId3"/>
          <a:srcRect/>
          <a:stretch>
            <a:fillRect/>
          </a:stretch>
        </p:blipFill>
        <p:spPr bwMode="auto">
          <a:xfrm>
            <a:off x="8464130" y="154379"/>
            <a:ext cx="3393711" cy="2378075"/>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EV Rack – Izon Sci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41" y="560388"/>
            <a:ext cx="3259138" cy="4886322"/>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794346" y="5204341"/>
            <a:ext cx="3514725" cy="369332"/>
          </a:xfrm>
          <a:prstGeom prst="rect">
            <a:avLst/>
          </a:prstGeom>
          <a:noFill/>
        </p:spPr>
        <p:txBody>
          <a:bodyPr wrap="square" rtlCol="0">
            <a:spAutoFit/>
          </a:bodyPr>
          <a:lstStyle/>
          <a:p>
            <a:r>
              <a:rPr lang="tr-TR" dirty="0" err="1" smtClean="0">
                <a:latin typeface="Bahnschrift" panose="020B0502040204020203" pitchFamily="34" charset="0"/>
              </a:rPr>
              <a:t>qEV</a:t>
            </a:r>
            <a:r>
              <a:rPr lang="tr-TR" dirty="0" smtClean="0">
                <a:latin typeface="Bahnschrift" panose="020B0502040204020203" pitchFamily="34" charset="0"/>
              </a:rPr>
              <a:t> </a:t>
            </a:r>
            <a:r>
              <a:rPr lang="tr-TR" dirty="0" err="1" smtClean="0">
                <a:latin typeface="Bahnschrift" panose="020B0502040204020203" pitchFamily="34" charset="0"/>
              </a:rPr>
              <a:t>coloumns</a:t>
            </a:r>
            <a:endParaRPr lang="tr-TR" dirty="0">
              <a:latin typeface="Bahnschrift" panose="020B0502040204020203" pitchFamily="34" charset="0"/>
            </a:endParaRPr>
          </a:p>
        </p:txBody>
      </p:sp>
      <p:pic>
        <p:nvPicPr>
          <p:cNvPr id="1028" name="Picture 4" descr="qNano Gold | IZON Science - Schaefer Ita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4763" y="-214314"/>
            <a:ext cx="3865791" cy="32178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tection of CSPG4+ exosomes immunocaptured on beads by flow cytometry....  | Download Scientific Diagra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7791" y="3003549"/>
            <a:ext cx="3112763" cy="2255838"/>
          </a:xfrm>
          <a:prstGeom prst="rect">
            <a:avLst/>
          </a:prstGeom>
          <a:noFill/>
          <a:extLst>
            <a:ext uri="{909E8E84-426E-40DD-AFC4-6F175D3DCCD1}">
              <a14:hiddenFill xmlns:a14="http://schemas.microsoft.com/office/drawing/2010/main">
                <a:solidFill>
                  <a:srgbClr val="FFFFFF"/>
                </a:solidFill>
              </a14:hiddenFill>
            </a:ext>
          </a:extLst>
        </p:spPr>
      </p:pic>
      <p:cxnSp>
        <p:nvCxnSpPr>
          <p:cNvPr id="4" name="Düz Ok Bağlayıcısı 3"/>
          <p:cNvCxnSpPr/>
          <p:nvPr/>
        </p:nvCxnSpPr>
        <p:spPr>
          <a:xfrm flipV="1">
            <a:off x="4071938" y="1528763"/>
            <a:ext cx="1012825" cy="8429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Düz Ok Bağlayıcısı 5"/>
          <p:cNvCxnSpPr/>
          <p:nvPr/>
        </p:nvCxnSpPr>
        <p:spPr>
          <a:xfrm>
            <a:off x="4007645" y="3003549"/>
            <a:ext cx="1207293" cy="15255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Metin kutusu 6"/>
          <p:cNvSpPr txBox="1"/>
          <p:nvPr/>
        </p:nvSpPr>
        <p:spPr>
          <a:xfrm>
            <a:off x="1285875" y="157163"/>
            <a:ext cx="1657350" cy="369332"/>
          </a:xfrm>
          <a:prstGeom prst="rect">
            <a:avLst/>
          </a:prstGeom>
          <a:noFill/>
        </p:spPr>
        <p:txBody>
          <a:bodyPr wrap="square" rtlCol="0">
            <a:spAutoFit/>
          </a:bodyPr>
          <a:lstStyle/>
          <a:p>
            <a:r>
              <a:rPr lang="tr-TR" dirty="0" err="1" smtClean="0">
                <a:latin typeface="Bahnschrift" panose="020B0502040204020203" pitchFamily="34" charset="0"/>
              </a:rPr>
              <a:t>isolation</a:t>
            </a:r>
            <a:endParaRPr lang="tr-TR" dirty="0">
              <a:latin typeface="Bahnschrift" panose="020B0502040204020203" pitchFamily="34" charset="0"/>
            </a:endParaRPr>
          </a:p>
        </p:txBody>
      </p:sp>
      <p:sp>
        <p:nvSpPr>
          <p:cNvPr id="8" name="Metin kutusu 7"/>
          <p:cNvSpPr txBox="1"/>
          <p:nvPr/>
        </p:nvSpPr>
        <p:spPr>
          <a:xfrm>
            <a:off x="5529263" y="185738"/>
            <a:ext cx="3421291" cy="369332"/>
          </a:xfrm>
          <a:prstGeom prst="rect">
            <a:avLst/>
          </a:prstGeom>
          <a:noFill/>
        </p:spPr>
        <p:txBody>
          <a:bodyPr wrap="square" rtlCol="0">
            <a:spAutoFit/>
          </a:bodyPr>
          <a:lstStyle/>
          <a:p>
            <a:r>
              <a:rPr lang="tr-TR" dirty="0" err="1" smtClean="0">
                <a:latin typeface="Bahnschrift" panose="020B0502040204020203" pitchFamily="34" charset="0"/>
              </a:rPr>
              <a:t>Quantification</a:t>
            </a:r>
            <a:r>
              <a:rPr lang="tr-TR" dirty="0" smtClean="0">
                <a:latin typeface="Bahnschrift" panose="020B0502040204020203" pitchFamily="34" charset="0"/>
              </a:rPr>
              <a:t> </a:t>
            </a:r>
            <a:r>
              <a:rPr lang="tr-TR" dirty="0" err="1" smtClean="0">
                <a:latin typeface="Bahnschrift" panose="020B0502040204020203" pitchFamily="34" charset="0"/>
              </a:rPr>
              <a:t>by</a:t>
            </a:r>
            <a:r>
              <a:rPr lang="tr-TR" dirty="0" smtClean="0">
                <a:latin typeface="Bahnschrift" panose="020B0502040204020203" pitchFamily="34" charset="0"/>
              </a:rPr>
              <a:t> </a:t>
            </a:r>
            <a:r>
              <a:rPr lang="tr-TR" dirty="0" err="1" smtClean="0">
                <a:latin typeface="Bahnschrift" panose="020B0502040204020203" pitchFamily="34" charset="0"/>
              </a:rPr>
              <a:t>qNANO</a:t>
            </a:r>
            <a:endParaRPr lang="tr-TR" dirty="0">
              <a:latin typeface="Bahnschrift" panose="020B0502040204020203" pitchFamily="34" charset="0"/>
            </a:endParaRPr>
          </a:p>
        </p:txBody>
      </p:sp>
      <p:sp>
        <p:nvSpPr>
          <p:cNvPr id="9" name="Metin kutusu 8"/>
          <p:cNvSpPr txBox="1"/>
          <p:nvPr/>
        </p:nvSpPr>
        <p:spPr>
          <a:xfrm>
            <a:off x="6015038" y="5546726"/>
            <a:ext cx="2935516" cy="369332"/>
          </a:xfrm>
          <a:prstGeom prst="rect">
            <a:avLst/>
          </a:prstGeom>
          <a:noFill/>
        </p:spPr>
        <p:txBody>
          <a:bodyPr wrap="square" rtlCol="0">
            <a:spAutoFit/>
          </a:bodyPr>
          <a:lstStyle/>
          <a:p>
            <a:r>
              <a:rPr lang="tr-TR" dirty="0" err="1" smtClean="0">
                <a:latin typeface="Bahnschrift" panose="020B0502040204020203" pitchFamily="34" charset="0"/>
              </a:rPr>
              <a:t>Verification</a:t>
            </a:r>
            <a:r>
              <a:rPr lang="tr-TR" dirty="0" smtClean="0">
                <a:latin typeface="Bahnschrift" panose="020B0502040204020203" pitchFamily="34" charset="0"/>
              </a:rPr>
              <a:t> </a:t>
            </a:r>
            <a:r>
              <a:rPr lang="tr-TR" dirty="0" err="1" smtClean="0">
                <a:latin typeface="Bahnschrift" panose="020B0502040204020203" pitchFamily="34" charset="0"/>
              </a:rPr>
              <a:t>by</a:t>
            </a:r>
            <a:r>
              <a:rPr lang="tr-TR" dirty="0" smtClean="0">
                <a:latin typeface="Bahnschrift" panose="020B0502040204020203" pitchFamily="34" charset="0"/>
              </a:rPr>
              <a:t> </a:t>
            </a:r>
            <a:r>
              <a:rPr lang="tr-TR" dirty="0" err="1" smtClean="0">
                <a:latin typeface="Bahnschrift" panose="020B0502040204020203" pitchFamily="34" charset="0"/>
              </a:rPr>
              <a:t>flow</a:t>
            </a:r>
            <a:endParaRPr lang="tr-TR" dirty="0">
              <a:latin typeface="Bahnschrift" panose="020B0502040204020203" pitchFamily="34" charset="0"/>
            </a:endParaRPr>
          </a:p>
        </p:txBody>
      </p:sp>
    </p:spTree>
    <p:extLst>
      <p:ext uri="{BB962C8B-B14F-4D97-AF65-F5344CB8AC3E}">
        <p14:creationId xmlns:p14="http://schemas.microsoft.com/office/powerpoint/2010/main" val="1214483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93700" y="228600"/>
            <a:ext cx="3352800" cy="838200"/>
          </a:xfrm>
        </p:spPr>
        <p:txBody>
          <a:bodyPr/>
          <a:lstStyle/>
          <a:p>
            <a:r>
              <a:rPr lang="tr-TR" dirty="0" smtClean="0"/>
              <a:t>CONTENTS OF EXOSOMES</a:t>
            </a:r>
            <a:endParaRPr lang="tr-TR" dirty="0"/>
          </a:p>
        </p:txBody>
      </p:sp>
      <p:sp>
        <p:nvSpPr>
          <p:cNvPr id="7" name="6 Metin kutusu"/>
          <p:cNvSpPr txBox="1"/>
          <p:nvPr/>
        </p:nvSpPr>
        <p:spPr>
          <a:xfrm>
            <a:off x="400050" y="1333500"/>
            <a:ext cx="7707630" cy="3139321"/>
          </a:xfrm>
          <a:prstGeom prst="rect">
            <a:avLst/>
          </a:prstGeom>
          <a:noFill/>
        </p:spPr>
        <p:txBody>
          <a:bodyPr wrap="square" rtlCol="0">
            <a:spAutoFit/>
          </a:bodyPr>
          <a:lstStyle/>
          <a:p>
            <a:r>
              <a:rPr lang="tr-TR" dirty="0" err="1" smtClean="0"/>
              <a:t>Exosomal</a:t>
            </a:r>
            <a:r>
              <a:rPr lang="tr-TR" dirty="0" smtClean="0"/>
              <a:t> </a:t>
            </a:r>
            <a:r>
              <a:rPr lang="tr-TR" dirty="0" err="1" smtClean="0"/>
              <a:t>proteins</a:t>
            </a:r>
            <a:r>
              <a:rPr lang="tr-TR" dirty="0" smtClean="0"/>
              <a:t>:</a:t>
            </a:r>
            <a:r>
              <a:rPr lang="en-US" dirty="0" smtClean="0"/>
              <a:t> </a:t>
            </a:r>
            <a:r>
              <a:rPr lang="en-US" dirty="0" err="1" smtClean="0"/>
              <a:t>i</a:t>
            </a:r>
            <a:r>
              <a:rPr lang="en-US" dirty="0" smtClean="0"/>
              <a:t>) Membrane transport and fusion related</a:t>
            </a:r>
            <a:r>
              <a:rPr lang="tr-TR" dirty="0" smtClean="0"/>
              <a:t> </a:t>
            </a:r>
            <a:r>
              <a:rPr lang="tr-TR" dirty="0" err="1" smtClean="0"/>
              <a:t>proteins</a:t>
            </a:r>
            <a:r>
              <a:rPr lang="tr-TR" dirty="0" smtClean="0"/>
              <a:t> </a:t>
            </a:r>
            <a:r>
              <a:rPr lang="tr-TR" dirty="0" err="1" smtClean="0"/>
              <a:t>like</a:t>
            </a:r>
            <a:r>
              <a:rPr lang="tr-TR" dirty="0" smtClean="0"/>
              <a:t> </a:t>
            </a:r>
            <a:r>
              <a:rPr lang="tr-TR" dirty="0" err="1" smtClean="0"/>
              <a:t>annexin</a:t>
            </a:r>
            <a:r>
              <a:rPr lang="tr-TR" dirty="0" smtClean="0"/>
              <a:t>, Rab-</a:t>
            </a:r>
            <a:r>
              <a:rPr lang="tr-TR" dirty="0" err="1" smtClean="0"/>
              <a:t>GTPase</a:t>
            </a:r>
            <a:r>
              <a:rPr lang="en-US" dirty="0" smtClean="0"/>
              <a:t>, and heat shock proteins (HSPs) including Hsp60</a:t>
            </a:r>
            <a:r>
              <a:rPr lang="tr-TR" dirty="0" smtClean="0"/>
              <a:t> </a:t>
            </a:r>
            <a:r>
              <a:rPr lang="en-US" dirty="0" smtClean="0"/>
              <a:t>Hsp70, and</a:t>
            </a:r>
            <a:r>
              <a:rPr lang="tr-TR" dirty="0" smtClean="0"/>
              <a:t> </a:t>
            </a:r>
            <a:r>
              <a:rPr lang="en-US" dirty="0" smtClean="0"/>
              <a:t>Hsp90; (ii) </a:t>
            </a:r>
            <a:r>
              <a:rPr lang="en-US" dirty="0" err="1" smtClean="0"/>
              <a:t>Tetraspanins</a:t>
            </a:r>
            <a:r>
              <a:rPr lang="en-US" dirty="0" smtClean="0"/>
              <a:t> </a:t>
            </a:r>
            <a:r>
              <a:rPr lang="tr-TR" dirty="0" smtClean="0"/>
              <a:t>:</a:t>
            </a:r>
            <a:r>
              <a:rPr lang="en-US" dirty="0" smtClean="0"/>
              <a:t>CD9, </a:t>
            </a:r>
            <a:r>
              <a:rPr lang="en-US" b="1" dirty="0" smtClean="0">
                <a:solidFill>
                  <a:srgbClr val="FF0000"/>
                </a:solidFill>
              </a:rPr>
              <a:t>CD63, CD81</a:t>
            </a:r>
            <a:r>
              <a:rPr lang="en-US" dirty="0" smtClean="0"/>
              <a:t>, CD82, CD106,</a:t>
            </a:r>
            <a:r>
              <a:rPr lang="tr-TR" dirty="0" smtClean="0"/>
              <a:t>ICAM (</a:t>
            </a:r>
            <a:r>
              <a:rPr lang="tr-TR" dirty="0" err="1" smtClean="0"/>
              <a:t>intercellular</a:t>
            </a:r>
            <a:r>
              <a:rPr lang="tr-TR" dirty="0" smtClean="0"/>
              <a:t> </a:t>
            </a:r>
            <a:r>
              <a:rPr lang="tr-TR" dirty="0" err="1" smtClean="0"/>
              <a:t>adhesion</a:t>
            </a:r>
            <a:r>
              <a:rPr lang="tr-TR" dirty="0" smtClean="0"/>
              <a:t> </a:t>
            </a:r>
            <a:r>
              <a:rPr lang="tr-TR" dirty="0" err="1" smtClean="0"/>
              <a:t>molecule</a:t>
            </a:r>
            <a:r>
              <a:rPr lang="tr-TR" dirty="0" smtClean="0"/>
              <a:t>)-1; (</a:t>
            </a:r>
            <a:r>
              <a:rPr lang="tr-TR" dirty="0" err="1" smtClean="0"/>
              <a:t>iii</a:t>
            </a:r>
            <a:r>
              <a:rPr lang="tr-TR" dirty="0" smtClean="0"/>
              <a:t>) ESCRT </a:t>
            </a:r>
            <a:r>
              <a:rPr lang="tr-TR" dirty="0" err="1" smtClean="0"/>
              <a:t>related</a:t>
            </a:r>
            <a:r>
              <a:rPr lang="tr-TR" dirty="0" smtClean="0"/>
              <a:t> </a:t>
            </a:r>
            <a:r>
              <a:rPr lang="en-US" dirty="0" smtClean="0"/>
              <a:t>proteins</a:t>
            </a:r>
            <a:r>
              <a:rPr lang="tr-TR" dirty="0" smtClean="0"/>
              <a:t>:</a:t>
            </a:r>
            <a:r>
              <a:rPr lang="en-US" dirty="0" smtClean="0"/>
              <a:t>,ALIX and TSG101 (iv) other proteins, like</a:t>
            </a:r>
            <a:r>
              <a:rPr lang="tr-TR" dirty="0" smtClean="0"/>
              <a:t> </a:t>
            </a:r>
            <a:r>
              <a:rPr lang="en-US" dirty="0" err="1" smtClean="0"/>
              <a:t>Integrins</a:t>
            </a:r>
            <a:r>
              <a:rPr lang="en-US" dirty="0" smtClean="0"/>
              <a:t> (cell adhesion-related proteins), </a:t>
            </a:r>
            <a:r>
              <a:rPr lang="en-US" dirty="0" err="1" smtClean="0"/>
              <a:t>actin</a:t>
            </a:r>
            <a:r>
              <a:rPr lang="en-US" dirty="0" smtClean="0"/>
              <a:t> and myosin</a:t>
            </a:r>
            <a:r>
              <a:rPr lang="tr-TR" dirty="0" smtClean="0"/>
              <a:t> (</a:t>
            </a:r>
            <a:r>
              <a:rPr lang="tr-TR" dirty="0" err="1" smtClean="0"/>
              <a:t>participating</a:t>
            </a:r>
            <a:r>
              <a:rPr lang="tr-TR" dirty="0" smtClean="0"/>
              <a:t> in </a:t>
            </a:r>
            <a:r>
              <a:rPr lang="tr-TR" dirty="0" err="1" smtClean="0"/>
              <a:t>cytoskeletal</a:t>
            </a:r>
            <a:r>
              <a:rPr lang="tr-TR" dirty="0" smtClean="0"/>
              <a:t> </a:t>
            </a:r>
            <a:r>
              <a:rPr lang="tr-TR" dirty="0" err="1" smtClean="0"/>
              <a:t>construction</a:t>
            </a:r>
            <a:r>
              <a:rPr lang="tr-TR" dirty="0" smtClean="0"/>
              <a:t>).</a:t>
            </a:r>
          </a:p>
          <a:p>
            <a:endParaRPr lang="tr-TR" dirty="0" smtClean="0"/>
          </a:p>
          <a:p>
            <a:r>
              <a:rPr lang="tr-TR" dirty="0" err="1" smtClean="0"/>
              <a:t>Exosomal</a:t>
            </a:r>
            <a:r>
              <a:rPr lang="tr-TR" dirty="0" smtClean="0"/>
              <a:t> </a:t>
            </a:r>
            <a:r>
              <a:rPr lang="tr-TR" dirty="0" err="1" smtClean="0"/>
              <a:t>noncoding</a:t>
            </a:r>
            <a:r>
              <a:rPr lang="tr-TR" dirty="0" smtClean="0"/>
              <a:t> </a:t>
            </a:r>
            <a:r>
              <a:rPr lang="tr-TR" dirty="0" err="1" smtClean="0"/>
              <a:t>RNAs</a:t>
            </a:r>
            <a:r>
              <a:rPr lang="tr-TR" dirty="0" smtClean="0"/>
              <a:t>: </a:t>
            </a:r>
            <a:r>
              <a:rPr lang="tr-TR" b="1" dirty="0" err="1" smtClean="0">
                <a:solidFill>
                  <a:srgbClr val="FF0000"/>
                </a:solidFill>
              </a:rPr>
              <a:t>miRNA</a:t>
            </a:r>
            <a:r>
              <a:rPr lang="tr-TR" b="1" dirty="0" smtClean="0">
                <a:solidFill>
                  <a:srgbClr val="FF0000"/>
                </a:solidFill>
              </a:rPr>
              <a:t>:</a:t>
            </a:r>
            <a:r>
              <a:rPr lang="tr-TR" dirty="0" smtClean="0"/>
              <a:t> </a:t>
            </a:r>
            <a:r>
              <a:rPr lang="en-US" dirty="0" smtClean="0"/>
              <a:t>mediate post-transcriptional gene silencing by combining with</a:t>
            </a:r>
            <a:r>
              <a:rPr lang="tr-TR" dirty="0" smtClean="0"/>
              <a:t> </a:t>
            </a:r>
            <a:r>
              <a:rPr lang="en-US" dirty="0" smtClean="0"/>
              <a:t>the 3′-untranslated region or open reading frames of the target</a:t>
            </a:r>
            <a:r>
              <a:rPr lang="tr-TR" dirty="0" smtClean="0"/>
              <a:t> </a:t>
            </a:r>
            <a:r>
              <a:rPr lang="tr-TR" dirty="0" err="1" smtClean="0"/>
              <a:t>mRNAs</a:t>
            </a:r>
            <a:r>
              <a:rPr lang="tr-TR" dirty="0" smtClean="0"/>
              <a:t>.</a:t>
            </a:r>
            <a:r>
              <a:rPr lang="en-US" dirty="0" smtClean="0"/>
              <a:t> </a:t>
            </a:r>
            <a:r>
              <a:rPr lang="en-US" dirty="0" smtClean="0"/>
              <a:t>Presence of </a:t>
            </a:r>
            <a:r>
              <a:rPr lang="en-US" dirty="0" err="1" smtClean="0"/>
              <a:t>exosomal</a:t>
            </a:r>
            <a:r>
              <a:rPr lang="en-US" dirty="0" smtClean="0"/>
              <a:t> RNA was implicated as evidence for</a:t>
            </a:r>
            <a:r>
              <a:rPr lang="tr-TR" dirty="0" smtClean="0"/>
              <a:t> </a:t>
            </a:r>
            <a:r>
              <a:rPr lang="en-US" dirty="0" smtClean="0"/>
              <a:t>horizontal transfer of genetic information between various cell</a:t>
            </a:r>
            <a:r>
              <a:rPr lang="tr-TR" dirty="0" smtClean="0"/>
              <a:t>  </a:t>
            </a:r>
            <a:r>
              <a:rPr lang="tr-TR" dirty="0" err="1" smtClean="0"/>
              <a:t>types</a:t>
            </a:r>
            <a:endParaRPr lang="tr-TR"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876300" y="0"/>
            <a:ext cx="10412730" cy="1450757"/>
          </a:xfrm>
        </p:spPr>
        <p:txBody>
          <a:bodyPr/>
          <a:lstStyle/>
          <a:p>
            <a:r>
              <a:rPr lang="en-US" dirty="0" smtClean="0"/>
              <a:t>additional mechanisms </a:t>
            </a:r>
            <a:r>
              <a:rPr lang="tr-TR" dirty="0" err="1" smtClean="0"/>
              <a:t>involved</a:t>
            </a:r>
            <a:r>
              <a:rPr lang="tr-TR" dirty="0" smtClean="0"/>
              <a:t> in </a:t>
            </a:r>
            <a:r>
              <a:rPr lang="en-US" dirty="0" smtClean="0"/>
              <a:t>MV formation</a:t>
            </a:r>
            <a:endParaRPr lang="tr-TR" dirty="0"/>
          </a:p>
        </p:txBody>
      </p:sp>
      <p:sp>
        <p:nvSpPr>
          <p:cNvPr id="3" name="2 İçerik Yer Tutucusu"/>
          <p:cNvSpPr>
            <a:spLocks noGrp="1"/>
          </p:cNvSpPr>
          <p:nvPr>
            <p:ph idx="1"/>
          </p:nvPr>
        </p:nvSpPr>
        <p:spPr>
          <a:xfrm>
            <a:off x="451263" y="1924050"/>
            <a:ext cx="10830296" cy="4933950"/>
          </a:xfrm>
        </p:spPr>
        <p:txBody>
          <a:bodyPr>
            <a:normAutofit fontScale="32500" lnSpcReduction="20000"/>
          </a:bodyPr>
          <a:lstStyle/>
          <a:p>
            <a:endParaRPr lang="tr-TR" dirty="0" smtClean="0"/>
          </a:p>
          <a:p>
            <a:pPr marL="1143000" indent="-1143000">
              <a:buFont typeface="Wingdings" pitchFamily="2" charset="2"/>
              <a:buChar char="q"/>
            </a:pPr>
            <a:r>
              <a:rPr lang="en-US" sz="7200" dirty="0" smtClean="0"/>
              <a:t>The extracellular concentration of calcium can impact MV formation, with increased calcium eliciting increased </a:t>
            </a:r>
            <a:r>
              <a:rPr lang="en-US" sz="7200" dirty="0" err="1" smtClean="0"/>
              <a:t>vesiculation</a:t>
            </a:r>
            <a:r>
              <a:rPr lang="en-US" sz="7200" dirty="0" smtClean="0"/>
              <a:t> This is particularly interesting in light of the fact that calcium signaling is frequently </a:t>
            </a:r>
            <a:r>
              <a:rPr lang="en-US" sz="7200" dirty="0" err="1" smtClean="0"/>
              <a:t>dysregulated</a:t>
            </a:r>
            <a:r>
              <a:rPr lang="en-US" sz="7200" dirty="0" smtClean="0"/>
              <a:t> in cancer and multiple </a:t>
            </a:r>
            <a:r>
              <a:rPr lang="en-US" sz="7200" dirty="0" err="1" smtClean="0"/>
              <a:t>oncogenes</a:t>
            </a:r>
            <a:r>
              <a:rPr lang="en-US" sz="7200" dirty="0" smtClean="0"/>
              <a:t> and tumor suppressors impact calcium regulation</a:t>
            </a:r>
            <a:endParaRPr lang="tr-TR" sz="7200" dirty="0" smtClean="0"/>
          </a:p>
          <a:p>
            <a:pPr marL="1143000" indent="-1143000">
              <a:buFont typeface="Wingdings" pitchFamily="2" charset="2"/>
              <a:buChar char="q"/>
            </a:pPr>
            <a:r>
              <a:rPr lang="en-US" sz="7200" dirty="0" smtClean="0"/>
              <a:t>Additionally, the activation of EGFR </a:t>
            </a:r>
            <a:r>
              <a:rPr lang="tr-TR" sz="7200" dirty="0" err="1" smtClean="0"/>
              <a:t>and</a:t>
            </a:r>
            <a:r>
              <a:rPr lang="tr-TR" sz="7200" dirty="0" smtClean="0"/>
              <a:t> </a:t>
            </a:r>
            <a:r>
              <a:rPr lang="en-US" sz="7200" dirty="0" smtClean="0"/>
              <a:t>membrane-targeted Akt1, caveolin-1</a:t>
            </a:r>
            <a:r>
              <a:rPr lang="tr-TR" sz="7200" dirty="0" smtClean="0"/>
              <a:t> </a:t>
            </a:r>
            <a:r>
              <a:rPr lang="en-US" sz="7200" dirty="0" smtClean="0"/>
              <a:t>and stimulation with EGF combined with p38MAPK inhibition have also been found to stimulate </a:t>
            </a:r>
            <a:r>
              <a:rPr lang="tr-TR" sz="7200" dirty="0" err="1" smtClean="0"/>
              <a:t>the</a:t>
            </a:r>
            <a:r>
              <a:rPr lang="en-US" sz="7200" dirty="0" smtClean="0"/>
              <a:t> formation.</a:t>
            </a:r>
            <a:endParaRPr lang="tr-TR" sz="7200" dirty="0" smtClean="0"/>
          </a:p>
          <a:p>
            <a:pPr marL="0" indent="0">
              <a:buNone/>
            </a:pPr>
            <a:endParaRPr lang="tr-TR" sz="7200" dirty="0" smtClean="0"/>
          </a:p>
          <a:p>
            <a:pPr marL="1143000" indent="-1143000">
              <a:buFont typeface="Wingdings" pitchFamily="2" charset="2"/>
              <a:buChar char="q"/>
            </a:pPr>
            <a:r>
              <a:rPr lang="en-US" sz="7200" dirty="0" smtClean="0"/>
              <a:t>Hypoxia, a common occurrence within solid tumors which is associated with tumor progression and therapy resistance, has also been shown to promote MV release via a cellular process mediated by hypoxia-inducible factors (HIFs) and Rab22a.</a:t>
            </a:r>
            <a:endParaRPr lang="tr-TR" sz="7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649706" y="1764178"/>
            <a:ext cx="10964779" cy="4524315"/>
          </a:xfrm>
          <a:prstGeom prst="rect">
            <a:avLst/>
          </a:prstGeom>
        </p:spPr>
        <p:txBody>
          <a:bodyPr wrap="square">
            <a:spAutoFit/>
          </a:bodyPr>
          <a:lstStyle/>
          <a:p>
            <a:r>
              <a:rPr lang="en-US" sz="3200" dirty="0" smtClean="0"/>
              <a:t>In analogy to other environmental stressors</a:t>
            </a:r>
            <a:r>
              <a:rPr lang="tr-TR" sz="3200" dirty="0" smtClean="0"/>
              <a:t>; </a:t>
            </a:r>
            <a:r>
              <a:rPr lang="en-US" sz="3200" dirty="0" smtClean="0"/>
              <a:t>hypoxia </a:t>
            </a:r>
            <a:r>
              <a:rPr lang="tr-TR" sz="3200" dirty="0" smtClean="0"/>
              <a:t>, </a:t>
            </a:r>
            <a:r>
              <a:rPr lang="tr-TR" sz="3200" dirty="0" err="1" smtClean="0"/>
              <a:t>hormone</a:t>
            </a:r>
            <a:r>
              <a:rPr lang="tr-TR" sz="3200" dirty="0" smtClean="0"/>
              <a:t>, </a:t>
            </a:r>
            <a:r>
              <a:rPr lang="tr-TR" sz="3200" dirty="0" err="1" smtClean="0"/>
              <a:t>drug</a:t>
            </a:r>
            <a:r>
              <a:rPr lang="tr-TR" sz="3200" dirty="0" smtClean="0"/>
              <a:t>, </a:t>
            </a:r>
            <a:r>
              <a:rPr lang="tr-TR" sz="3200" dirty="0" err="1" smtClean="0"/>
              <a:t>stress</a:t>
            </a:r>
            <a:r>
              <a:rPr lang="tr-TR" sz="3200" dirty="0" smtClean="0"/>
              <a:t> </a:t>
            </a:r>
            <a:r>
              <a:rPr lang="en-US" sz="3200" dirty="0" smtClean="0"/>
              <a:t>stimulate the secretion of EVs by cells while also modulating their molecular content</a:t>
            </a:r>
            <a:r>
              <a:rPr lang="tr-TR" sz="3200" dirty="0" smtClean="0"/>
              <a:t> </a:t>
            </a:r>
            <a:r>
              <a:rPr lang="tr-TR" sz="3200" dirty="0" err="1" smtClean="0"/>
              <a:t>such</a:t>
            </a:r>
            <a:r>
              <a:rPr lang="tr-TR" sz="3200" dirty="0" smtClean="0"/>
              <a:t> as </a:t>
            </a:r>
            <a:r>
              <a:rPr lang="tr-TR" sz="3200" dirty="0" err="1" smtClean="0"/>
              <a:t>miRNA</a:t>
            </a:r>
            <a:r>
              <a:rPr lang="tr-TR" sz="3200" dirty="0" smtClean="0"/>
              <a:t> profile</a:t>
            </a:r>
          </a:p>
          <a:p>
            <a:endParaRPr lang="tr-TR" sz="3200" dirty="0" smtClean="0"/>
          </a:p>
          <a:p>
            <a:r>
              <a:rPr lang="tr-TR" sz="3200" dirty="0" err="1" smtClean="0"/>
              <a:t>This</a:t>
            </a:r>
            <a:r>
              <a:rPr lang="tr-TR" sz="3200" dirty="0" smtClean="0"/>
              <a:t> </a:t>
            </a:r>
            <a:r>
              <a:rPr lang="tr-TR" sz="3200" dirty="0" err="1" smtClean="0"/>
              <a:t>method</a:t>
            </a:r>
            <a:r>
              <a:rPr lang="tr-TR" sz="3200" dirty="0" smtClean="0"/>
              <a:t> is </a:t>
            </a:r>
            <a:r>
              <a:rPr lang="tr-TR" sz="3200" dirty="0" err="1" smtClean="0"/>
              <a:t>called</a:t>
            </a:r>
            <a:r>
              <a:rPr lang="tr-TR" sz="3200" dirty="0" smtClean="0"/>
              <a:t> as </a:t>
            </a:r>
            <a:r>
              <a:rPr lang="tr-TR" sz="3200" dirty="0" err="1" smtClean="0"/>
              <a:t>pre</a:t>
            </a:r>
            <a:r>
              <a:rPr lang="tr-TR" sz="3200" dirty="0" smtClean="0"/>
              <a:t>-</a:t>
            </a:r>
            <a:r>
              <a:rPr lang="tr-TR" sz="3200" dirty="0" err="1" smtClean="0"/>
              <a:t>conditioning</a:t>
            </a:r>
            <a:r>
              <a:rPr lang="tr-TR" sz="3200" dirty="0" smtClean="0"/>
              <a:t> /</a:t>
            </a:r>
            <a:r>
              <a:rPr lang="tr-TR" sz="3200" dirty="0" err="1" smtClean="0"/>
              <a:t>treatment</a:t>
            </a:r>
            <a:endParaRPr lang="tr-TR" sz="3200" dirty="0" smtClean="0"/>
          </a:p>
          <a:p>
            <a:endParaRPr lang="tr-TR" sz="3200" dirty="0" smtClean="0"/>
          </a:p>
          <a:p>
            <a:r>
              <a:rPr lang="en-US" sz="3200" dirty="0" smtClean="0"/>
              <a:t>pre-conditioning approaches for the therapeutic effects of </a:t>
            </a:r>
            <a:r>
              <a:rPr lang="en-US" sz="3200" dirty="0" err="1" smtClean="0"/>
              <a:t>exosomes</a:t>
            </a:r>
            <a:r>
              <a:rPr lang="en-US" sz="3200" dirty="0" smtClean="0"/>
              <a:t> </a:t>
            </a:r>
            <a:r>
              <a:rPr lang="tr-TR" sz="3200" dirty="0" smtClean="0"/>
              <a:t>can</a:t>
            </a:r>
            <a:r>
              <a:rPr lang="en-US" sz="3200" dirty="0" smtClean="0"/>
              <a:t> accelerate clinical applications of </a:t>
            </a:r>
            <a:r>
              <a:rPr lang="tr-TR" sz="3200" dirty="0" err="1" smtClean="0"/>
              <a:t>stem</a:t>
            </a:r>
            <a:r>
              <a:rPr lang="tr-TR" sz="3200" dirty="0" smtClean="0"/>
              <a:t> </a:t>
            </a:r>
            <a:r>
              <a:rPr lang="tr-TR" sz="3200" dirty="0" err="1" smtClean="0"/>
              <a:t>cell</a:t>
            </a:r>
            <a:r>
              <a:rPr lang="en-US" sz="3200" dirty="0" smtClean="0"/>
              <a:t>-derived </a:t>
            </a:r>
            <a:r>
              <a:rPr lang="en-US" sz="3200" dirty="0" err="1" smtClean="0"/>
              <a:t>exosomes</a:t>
            </a:r>
            <a:r>
              <a:rPr lang="en-US" sz="3200" dirty="0" smtClean="0"/>
              <a:t>.</a:t>
            </a:r>
            <a:endParaRPr lang="tr-TR" sz="32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85850" y="0"/>
            <a:ext cx="10972800" cy="914400"/>
          </a:xfrm>
        </p:spPr>
        <p:txBody>
          <a:bodyPr/>
          <a:lstStyle/>
          <a:p>
            <a:r>
              <a:rPr lang="tr-TR" dirty="0" smtClean="0"/>
              <a:t>BIOMARKERS</a:t>
            </a:r>
            <a:endParaRPr lang="tr-TR" dirty="0"/>
          </a:p>
        </p:txBody>
      </p:sp>
      <p:sp>
        <p:nvSpPr>
          <p:cNvPr id="4" name="3 Metin Yer Tutucusu"/>
          <p:cNvSpPr>
            <a:spLocks noGrp="1"/>
          </p:cNvSpPr>
          <p:nvPr>
            <p:ph type="body" sz="half" idx="3"/>
          </p:nvPr>
        </p:nvSpPr>
        <p:spPr/>
        <p:txBody>
          <a:bodyPr/>
          <a:lstStyle/>
          <a:p>
            <a:endParaRPr lang="tr-TR"/>
          </a:p>
        </p:txBody>
      </p:sp>
      <p:sp>
        <p:nvSpPr>
          <p:cNvPr id="5" name="4 İçerik Yer Tutucusu"/>
          <p:cNvSpPr>
            <a:spLocks noGrp="1"/>
          </p:cNvSpPr>
          <p:nvPr>
            <p:ph sz="quarter" idx="2"/>
          </p:nvPr>
        </p:nvSpPr>
        <p:spPr>
          <a:xfrm>
            <a:off x="0" y="855024"/>
            <a:ext cx="6355779" cy="6210794"/>
          </a:xfrm>
        </p:spPr>
        <p:txBody>
          <a:bodyPr>
            <a:normAutofit fontScale="92500" lnSpcReduction="10000"/>
          </a:bodyPr>
          <a:lstStyle/>
          <a:p>
            <a:r>
              <a:rPr lang="tr-TR" sz="1800" dirty="0" err="1" smtClean="0"/>
              <a:t>Growing</a:t>
            </a:r>
            <a:r>
              <a:rPr lang="tr-TR" sz="1800" dirty="0" smtClean="0"/>
              <a:t> </a:t>
            </a:r>
            <a:r>
              <a:rPr lang="tr-TR" sz="1800" dirty="0" err="1" smtClean="0"/>
              <a:t>evidence</a:t>
            </a:r>
            <a:r>
              <a:rPr lang="tr-TR" sz="1800" dirty="0" smtClean="0"/>
              <a:t> </a:t>
            </a:r>
            <a:r>
              <a:rPr lang="tr-TR" sz="1800" dirty="0" err="1" smtClean="0"/>
              <a:t>suggests</a:t>
            </a:r>
            <a:r>
              <a:rPr lang="tr-TR" sz="1800" dirty="0" smtClean="0"/>
              <a:t> </a:t>
            </a:r>
            <a:r>
              <a:rPr lang="tr-TR" sz="1800" dirty="0" err="1" smtClean="0"/>
              <a:t>that</a:t>
            </a:r>
            <a:r>
              <a:rPr lang="tr-TR" sz="1800" dirty="0" smtClean="0"/>
              <a:t> </a:t>
            </a:r>
            <a:r>
              <a:rPr lang="en-US" sz="1800" dirty="0" smtClean="0"/>
              <a:t>tumor-derived </a:t>
            </a:r>
            <a:r>
              <a:rPr lang="en-US" sz="1800" dirty="0" err="1" smtClean="0"/>
              <a:t>exosomes</a:t>
            </a:r>
            <a:r>
              <a:rPr lang="en-US" sz="1800" dirty="0" smtClean="0"/>
              <a:t> (TEXs) play critical roles in cancer. </a:t>
            </a:r>
            <a:endParaRPr lang="tr-TR" sz="1800" dirty="0" smtClean="0"/>
          </a:p>
          <a:p>
            <a:r>
              <a:rPr lang="en-US" sz="1800" dirty="0" err="1" smtClean="0"/>
              <a:t>Exosomes</a:t>
            </a:r>
            <a:r>
              <a:rPr lang="tr-TR" sz="1800" dirty="0" smtClean="0"/>
              <a:t> </a:t>
            </a:r>
            <a:r>
              <a:rPr lang="en-US" sz="1800" dirty="0" smtClean="0"/>
              <a:t>and their cargos may serve as cancer prognostic marker, therapeutic</a:t>
            </a:r>
            <a:r>
              <a:rPr lang="tr-TR" sz="1800" dirty="0" smtClean="0"/>
              <a:t> </a:t>
            </a:r>
            <a:r>
              <a:rPr lang="en-US" sz="1800" dirty="0" smtClean="0"/>
              <a:t>targets or even as anticancer drug‐carrier.</a:t>
            </a:r>
            <a:endParaRPr lang="tr-TR" sz="1800" dirty="0" smtClean="0"/>
          </a:p>
          <a:p>
            <a:r>
              <a:rPr lang="tr-TR" sz="1800" dirty="0" err="1" smtClean="0"/>
              <a:t>microRNA</a:t>
            </a:r>
            <a:r>
              <a:rPr lang="tr-TR" sz="1800" dirty="0" smtClean="0"/>
              <a:t> </a:t>
            </a:r>
            <a:r>
              <a:rPr lang="en-US" sz="1800" dirty="0" smtClean="0"/>
              <a:t>expression profiling can be useful as a diagnostic tool in diseases,</a:t>
            </a:r>
            <a:r>
              <a:rPr lang="tr-TR" sz="1800" dirty="0" smtClean="0"/>
              <a:t> </a:t>
            </a:r>
            <a:r>
              <a:rPr lang="en-US" sz="1800" dirty="0" smtClean="0"/>
              <a:t>including some cancers which lack definitive molecular biomarkers</a:t>
            </a:r>
            <a:endParaRPr lang="tr-TR" sz="1800" dirty="0" smtClean="0"/>
          </a:p>
          <a:p>
            <a:endParaRPr lang="tr-TR" sz="1800" dirty="0" smtClean="0"/>
          </a:p>
          <a:p>
            <a:endParaRPr lang="tr-TR" sz="1800" dirty="0" smtClean="0"/>
          </a:p>
          <a:p>
            <a:pPr>
              <a:buNone/>
            </a:pPr>
            <a:endParaRPr lang="tr-TR" sz="1800" dirty="0" smtClean="0"/>
          </a:p>
          <a:p>
            <a:pPr>
              <a:buNone/>
            </a:pPr>
            <a:endParaRPr lang="tr-TR" sz="1800" dirty="0" smtClean="0"/>
          </a:p>
          <a:p>
            <a:pPr>
              <a:buNone/>
            </a:pPr>
            <a:endParaRPr lang="tr-TR" sz="1800" dirty="0" smtClean="0"/>
          </a:p>
          <a:p>
            <a:pPr>
              <a:buNone/>
            </a:pPr>
            <a:endParaRPr lang="tr-TR" sz="1800" dirty="0" smtClean="0"/>
          </a:p>
          <a:p>
            <a:pPr>
              <a:buNone/>
            </a:pPr>
            <a:endParaRPr lang="tr-TR" sz="1800" dirty="0" smtClean="0"/>
          </a:p>
          <a:p>
            <a:pPr>
              <a:buNone/>
            </a:pPr>
            <a:endParaRPr lang="tr-TR" sz="1800" dirty="0" smtClean="0"/>
          </a:p>
          <a:p>
            <a:pPr>
              <a:buNone/>
            </a:pPr>
            <a:endParaRPr lang="tr-TR" sz="1800" dirty="0" smtClean="0"/>
          </a:p>
          <a:p>
            <a:pPr>
              <a:buNone/>
            </a:pPr>
            <a:endParaRPr lang="tr-TR" sz="1800" dirty="0" smtClean="0"/>
          </a:p>
          <a:p>
            <a:r>
              <a:rPr lang="en-US" sz="1800" dirty="0" smtClean="0"/>
              <a:t>The up-regulated </a:t>
            </a:r>
            <a:r>
              <a:rPr lang="en-US" sz="1800" dirty="0" err="1" smtClean="0"/>
              <a:t>miRNA</a:t>
            </a:r>
            <a:r>
              <a:rPr lang="en-US" sz="1800" dirty="0" smtClean="0"/>
              <a:t> profile from</a:t>
            </a:r>
            <a:r>
              <a:rPr lang="tr-TR" sz="1800" dirty="0" smtClean="0"/>
              <a:t> </a:t>
            </a:r>
            <a:r>
              <a:rPr lang="en-US" sz="1800" dirty="0" err="1" smtClean="0"/>
              <a:t>exosomes</a:t>
            </a:r>
            <a:r>
              <a:rPr lang="en-US" sz="1800" dirty="0" smtClean="0"/>
              <a:t> also matched </a:t>
            </a:r>
            <a:r>
              <a:rPr lang="en-US" sz="1800" dirty="0" err="1" smtClean="0"/>
              <a:t>upregulated</a:t>
            </a:r>
            <a:r>
              <a:rPr lang="tr-TR" sz="1800" dirty="0" smtClean="0"/>
              <a:t> </a:t>
            </a:r>
            <a:r>
              <a:rPr lang="tr-TR" sz="1800" dirty="0" err="1" smtClean="0"/>
              <a:t>miRNA</a:t>
            </a:r>
            <a:r>
              <a:rPr lang="tr-TR" sz="1800" dirty="0" smtClean="0"/>
              <a:t> </a:t>
            </a:r>
            <a:r>
              <a:rPr lang="tr-TR" sz="1800" dirty="0" err="1" smtClean="0"/>
              <a:t>profiles</a:t>
            </a:r>
            <a:r>
              <a:rPr lang="tr-TR" sz="1800" dirty="0" smtClean="0"/>
              <a:t> in </a:t>
            </a:r>
            <a:r>
              <a:rPr lang="tr-TR" sz="1800" dirty="0" err="1" smtClean="0"/>
              <a:t>ovarian</a:t>
            </a:r>
            <a:r>
              <a:rPr lang="tr-TR" sz="1800" dirty="0" smtClean="0"/>
              <a:t> </a:t>
            </a:r>
            <a:r>
              <a:rPr lang="tr-TR" sz="1800" dirty="0" err="1" smtClean="0"/>
              <a:t>cancer</a:t>
            </a:r>
            <a:r>
              <a:rPr lang="tr-TR" sz="1800" dirty="0" smtClean="0"/>
              <a:t> </a:t>
            </a:r>
            <a:r>
              <a:rPr lang="tr-TR" sz="1800" dirty="0" err="1" smtClean="0"/>
              <a:t>patients</a:t>
            </a:r>
            <a:r>
              <a:rPr lang="tr-TR" sz="1800" dirty="0" smtClean="0"/>
              <a:t> at </a:t>
            </a:r>
            <a:r>
              <a:rPr lang="tr-TR" sz="1800" dirty="0" err="1" smtClean="0"/>
              <a:t>different</a:t>
            </a:r>
            <a:r>
              <a:rPr lang="tr-TR" sz="1800" dirty="0" smtClean="0"/>
              <a:t> </a:t>
            </a:r>
            <a:r>
              <a:rPr lang="tr-TR" sz="1800" dirty="0" err="1" smtClean="0"/>
              <a:t>stagesof</a:t>
            </a:r>
            <a:r>
              <a:rPr lang="tr-TR" sz="1800" dirty="0" smtClean="0"/>
              <a:t> </a:t>
            </a:r>
            <a:r>
              <a:rPr lang="tr-TR" sz="1800" dirty="0" err="1" smtClean="0"/>
              <a:t>the</a:t>
            </a:r>
            <a:r>
              <a:rPr lang="tr-TR" sz="1800" dirty="0" smtClean="0"/>
              <a:t> </a:t>
            </a:r>
            <a:r>
              <a:rPr lang="tr-TR" sz="1800" dirty="0" err="1" smtClean="0"/>
              <a:t>disease</a:t>
            </a:r>
            <a:r>
              <a:rPr lang="tr-TR" dirty="0" smtClean="0"/>
              <a:t>.</a:t>
            </a:r>
            <a:endParaRPr lang="tr-TR" dirty="0"/>
          </a:p>
        </p:txBody>
      </p:sp>
      <p:pic>
        <p:nvPicPr>
          <p:cNvPr id="5122" name="Picture 2"/>
          <p:cNvPicPr>
            <a:picLocks noGrp="1" noChangeAspect="1" noChangeArrowheads="1"/>
          </p:cNvPicPr>
          <p:nvPr>
            <p:ph sz="quarter" idx="4"/>
          </p:nvPr>
        </p:nvPicPr>
        <p:blipFill>
          <a:blip r:embed="rId3"/>
          <a:srcRect/>
          <a:stretch>
            <a:fillRect/>
          </a:stretch>
        </p:blipFill>
        <p:spPr bwMode="auto">
          <a:xfrm>
            <a:off x="6429612" y="1351045"/>
            <a:ext cx="4584132" cy="3213618"/>
          </a:xfrm>
          <a:prstGeom prst="rect">
            <a:avLst/>
          </a:prstGeom>
          <a:noFill/>
          <a:ln w="9525">
            <a:noFill/>
            <a:miter lim="800000"/>
            <a:headEnd/>
            <a:tailEnd/>
          </a:ln>
          <a:effectLst/>
        </p:spPr>
      </p:pic>
      <p:sp>
        <p:nvSpPr>
          <p:cNvPr id="8" name="7 Dikdörtgen"/>
          <p:cNvSpPr/>
          <p:nvPr/>
        </p:nvSpPr>
        <p:spPr>
          <a:xfrm>
            <a:off x="6428096" y="4605067"/>
            <a:ext cx="4831307" cy="646331"/>
          </a:xfrm>
          <a:prstGeom prst="rect">
            <a:avLst/>
          </a:prstGeom>
        </p:spPr>
        <p:txBody>
          <a:bodyPr wrap="square">
            <a:spAutoFit/>
          </a:bodyPr>
          <a:lstStyle/>
          <a:p>
            <a:r>
              <a:rPr lang="tr-TR" dirty="0" err="1" smtClean="0"/>
              <a:t>Approximately</a:t>
            </a:r>
            <a:r>
              <a:rPr lang="tr-TR" dirty="0" smtClean="0"/>
              <a:t>, 175 </a:t>
            </a:r>
            <a:r>
              <a:rPr lang="tr-TR" dirty="0" err="1" smtClean="0"/>
              <a:t>different</a:t>
            </a:r>
            <a:r>
              <a:rPr lang="tr-TR" dirty="0" smtClean="0"/>
              <a:t> </a:t>
            </a:r>
            <a:r>
              <a:rPr lang="en-US" dirty="0" err="1" smtClean="0"/>
              <a:t>miRNA</a:t>
            </a:r>
            <a:r>
              <a:rPr lang="en-US" dirty="0" smtClean="0"/>
              <a:t> were found to be similar between tumor cells and </a:t>
            </a:r>
            <a:r>
              <a:rPr lang="en-US" dirty="0" err="1" smtClean="0"/>
              <a:t>exosomes</a:t>
            </a:r>
            <a:endParaRPr lang="tr-TR" dirty="0"/>
          </a:p>
        </p:txBody>
      </p:sp>
      <p:pic>
        <p:nvPicPr>
          <p:cNvPr id="10" name="Picture 3"/>
          <p:cNvPicPr>
            <a:picLocks noChangeAspect="1" noChangeArrowheads="1"/>
          </p:cNvPicPr>
          <p:nvPr/>
        </p:nvPicPr>
        <p:blipFill>
          <a:blip r:embed="rId4" cstate="print"/>
          <a:srcRect/>
          <a:stretch>
            <a:fillRect/>
          </a:stretch>
        </p:blipFill>
        <p:spPr bwMode="auto">
          <a:xfrm>
            <a:off x="1151115" y="2660074"/>
            <a:ext cx="3540612" cy="315538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409433" y="4547949"/>
            <a:ext cx="10754436" cy="2031325"/>
          </a:xfrm>
          <a:prstGeom prst="rect">
            <a:avLst/>
          </a:prstGeom>
        </p:spPr>
        <p:txBody>
          <a:bodyPr wrap="square">
            <a:spAutoFit/>
          </a:bodyPr>
          <a:lstStyle/>
          <a:p>
            <a:r>
              <a:rPr lang="en-US" dirty="0" smtClean="0"/>
              <a:t>Regarding the role of </a:t>
            </a:r>
            <a:r>
              <a:rPr lang="en-US" dirty="0" err="1" smtClean="0"/>
              <a:t>exosomes</a:t>
            </a:r>
            <a:r>
              <a:rPr lang="en-US" dirty="0" smtClean="0"/>
              <a:t> on long distance</a:t>
            </a:r>
          </a:p>
          <a:p>
            <a:r>
              <a:rPr lang="en-US" dirty="0" smtClean="0"/>
              <a:t>transfer of biological molecules between cells, </a:t>
            </a:r>
            <a:r>
              <a:rPr lang="en-US" u="sng" dirty="0" smtClean="0"/>
              <a:t>malignant cancer </a:t>
            </a:r>
            <a:r>
              <a:rPr lang="en-US" dirty="0" smtClean="0"/>
              <a:t>cells,</a:t>
            </a:r>
          </a:p>
          <a:p>
            <a:r>
              <a:rPr lang="en-US" dirty="0" smtClean="0"/>
              <a:t>such as breast or pancreatic cancers, </a:t>
            </a:r>
            <a:r>
              <a:rPr lang="en-US" u="sng" dirty="0" smtClean="0"/>
              <a:t>secrete </a:t>
            </a:r>
            <a:r>
              <a:rPr lang="en-US" u="sng" dirty="0" err="1" smtClean="0"/>
              <a:t>exosomes</a:t>
            </a:r>
            <a:r>
              <a:rPr lang="en-US" u="sng" dirty="0" smtClean="0"/>
              <a:t> containing</a:t>
            </a:r>
          </a:p>
          <a:p>
            <a:r>
              <a:rPr lang="en-US" u="sng" dirty="0" smtClean="0"/>
              <a:t>bioactive molecules</a:t>
            </a:r>
            <a:r>
              <a:rPr lang="en-US" dirty="0" smtClean="0"/>
              <a:t>, such as telomerase activity</a:t>
            </a:r>
            <a:r>
              <a:rPr lang="tr-TR" dirty="0" smtClean="0"/>
              <a:t> </a:t>
            </a:r>
            <a:r>
              <a:rPr lang="en-US" dirty="0" smtClean="0"/>
              <a:t>or macrophage</a:t>
            </a:r>
          </a:p>
          <a:p>
            <a:r>
              <a:rPr lang="en-US" dirty="0" smtClean="0"/>
              <a:t>migration inhibitory factor,</a:t>
            </a:r>
            <a:r>
              <a:rPr lang="tr-TR" dirty="0" smtClean="0"/>
              <a:t>  </a:t>
            </a:r>
            <a:r>
              <a:rPr lang="en-US" dirty="0" smtClean="0"/>
              <a:t>to the distant tumor‐associated</a:t>
            </a:r>
          </a:p>
          <a:p>
            <a:r>
              <a:rPr lang="en-US" dirty="0" smtClean="0"/>
              <a:t>microenvironment and contribute to the formation of </a:t>
            </a:r>
            <a:r>
              <a:rPr lang="en-US" dirty="0" err="1" smtClean="0"/>
              <a:t>premetastatic</a:t>
            </a:r>
            <a:endParaRPr lang="en-US" dirty="0" smtClean="0"/>
          </a:p>
          <a:p>
            <a:r>
              <a:rPr lang="tr-TR" dirty="0" err="1" smtClean="0"/>
              <a:t>niches</a:t>
            </a:r>
            <a:r>
              <a:rPr lang="tr-TR" dirty="0" smtClean="0"/>
              <a:t>.</a:t>
            </a:r>
            <a:endParaRPr lang="tr-TR" dirty="0"/>
          </a:p>
        </p:txBody>
      </p:sp>
      <p:sp>
        <p:nvSpPr>
          <p:cNvPr id="4" name="3 Dikdörtgen"/>
          <p:cNvSpPr/>
          <p:nvPr/>
        </p:nvSpPr>
        <p:spPr>
          <a:xfrm>
            <a:off x="7686319" y="127146"/>
            <a:ext cx="4042651" cy="1477328"/>
          </a:xfrm>
          <a:prstGeom prst="rect">
            <a:avLst/>
          </a:prstGeom>
        </p:spPr>
        <p:txBody>
          <a:bodyPr wrap="square">
            <a:spAutoFit/>
          </a:bodyPr>
          <a:lstStyle/>
          <a:p>
            <a:r>
              <a:rPr lang="en-US" dirty="0" err="1" smtClean="0"/>
              <a:t>Exosome</a:t>
            </a:r>
            <a:r>
              <a:rPr lang="en-US" dirty="0" smtClean="0"/>
              <a:t>‐mediated cell‐cell communication is required in remodeling</a:t>
            </a:r>
            <a:r>
              <a:rPr lang="tr-TR" dirty="0" smtClean="0"/>
              <a:t> </a:t>
            </a:r>
            <a:r>
              <a:rPr lang="en-US" dirty="0" smtClean="0"/>
              <a:t>tumor microenvironments and forming </a:t>
            </a:r>
            <a:r>
              <a:rPr lang="en-US" dirty="0" err="1" smtClean="0"/>
              <a:t>premetastatic</a:t>
            </a:r>
            <a:r>
              <a:rPr lang="en-US" dirty="0" smtClean="0"/>
              <a:t> niches</a:t>
            </a:r>
            <a:r>
              <a:rPr lang="tr-TR" dirty="0" smtClean="0"/>
              <a:t> </a:t>
            </a:r>
            <a:r>
              <a:rPr lang="tr-TR" dirty="0" err="1" smtClean="0"/>
              <a:t>during</a:t>
            </a:r>
            <a:r>
              <a:rPr lang="tr-TR" dirty="0" smtClean="0"/>
              <a:t> </a:t>
            </a:r>
            <a:r>
              <a:rPr lang="tr-TR" dirty="0" err="1" smtClean="0"/>
              <a:t>cancer</a:t>
            </a:r>
            <a:r>
              <a:rPr lang="tr-TR" dirty="0" smtClean="0"/>
              <a:t> </a:t>
            </a:r>
            <a:r>
              <a:rPr lang="tr-TR" dirty="0" err="1" smtClean="0"/>
              <a:t>development</a:t>
            </a:r>
            <a:endParaRPr lang="tr-TR" dirty="0"/>
          </a:p>
        </p:txBody>
      </p:sp>
      <p:pic>
        <p:nvPicPr>
          <p:cNvPr id="4099" name="Picture 3"/>
          <p:cNvPicPr>
            <a:picLocks noChangeAspect="1" noChangeArrowheads="1"/>
          </p:cNvPicPr>
          <p:nvPr/>
        </p:nvPicPr>
        <p:blipFill>
          <a:blip r:embed="rId3"/>
          <a:srcRect/>
          <a:stretch>
            <a:fillRect/>
          </a:stretch>
        </p:blipFill>
        <p:spPr bwMode="auto">
          <a:xfrm>
            <a:off x="7319590" y="1674108"/>
            <a:ext cx="4173318" cy="4078264"/>
          </a:xfrm>
          <a:prstGeom prst="rect">
            <a:avLst/>
          </a:prstGeom>
          <a:noFill/>
          <a:ln w="9525">
            <a:noFill/>
            <a:miter lim="800000"/>
            <a:headEnd/>
            <a:tailEnd/>
          </a:ln>
          <a:effectLst/>
        </p:spPr>
      </p:pic>
      <p:pic>
        <p:nvPicPr>
          <p:cNvPr id="2050" name="Picture 2" descr="Signal transduction pathway of exosomes in tumor microenvironment. The... |  Download Scientific Diagr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0051"/>
            <a:ext cx="7406960" cy="4147898"/>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1357312" y="6448469"/>
            <a:ext cx="10834688" cy="261610"/>
          </a:xfrm>
          <a:prstGeom prst="rect">
            <a:avLst/>
          </a:prstGeom>
        </p:spPr>
        <p:txBody>
          <a:bodyPr wrap="square">
            <a:spAutoFit/>
          </a:bodyPr>
          <a:lstStyle/>
          <a:p>
            <a:r>
              <a:rPr lang="tr-TR" sz="1100" i="1" dirty="0" err="1">
                <a:solidFill>
                  <a:srgbClr val="303030"/>
                </a:solidFill>
                <a:latin typeface="arial" panose="020B0604020202020204" pitchFamily="34" charset="0"/>
              </a:rPr>
              <a:t>Tai</a:t>
            </a:r>
            <a:r>
              <a:rPr lang="tr-TR" sz="1100" i="1" dirty="0">
                <a:solidFill>
                  <a:srgbClr val="303030"/>
                </a:solidFill>
                <a:latin typeface="arial" panose="020B0604020202020204" pitchFamily="34" charset="0"/>
              </a:rPr>
              <a:t>, </a:t>
            </a:r>
            <a:r>
              <a:rPr lang="tr-TR" sz="1100" i="1" dirty="0" err="1">
                <a:solidFill>
                  <a:srgbClr val="303030"/>
                </a:solidFill>
                <a:latin typeface="arial" panose="020B0604020202020204" pitchFamily="34" charset="0"/>
              </a:rPr>
              <a:t>Yu-Ling</a:t>
            </a:r>
            <a:r>
              <a:rPr lang="tr-TR" sz="1100" i="1" dirty="0">
                <a:solidFill>
                  <a:srgbClr val="303030"/>
                </a:solidFill>
                <a:latin typeface="arial" panose="020B0604020202020204" pitchFamily="34" charset="0"/>
              </a:rPr>
              <a:t> et al. “</a:t>
            </a:r>
            <a:r>
              <a:rPr lang="tr-TR" sz="1100" i="1" dirty="0" err="1">
                <a:solidFill>
                  <a:srgbClr val="303030"/>
                </a:solidFill>
                <a:latin typeface="arial" panose="020B0604020202020204" pitchFamily="34" charset="0"/>
              </a:rPr>
              <a:t>Exosomes</a:t>
            </a:r>
            <a:r>
              <a:rPr lang="tr-TR" sz="1100" i="1" dirty="0">
                <a:solidFill>
                  <a:srgbClr val="303030"/>
                </a:solidFill>
                <a:latin typeface="arial" panose="020B0604020202020204" pitchFamily="34" charset="0"/>
              </a:rPr>
              <a:t> in </a:t>
            </a:r>
            <a:r>
              <a:rPr lang="tr-TR" sz="1100" i="1" dirty="0" err="1">
                <a:solidFill>
                  <a:srgbClr val="303030"/>
                </a:solidFill>
                <a:latin typeface="arial" panose="020B0604020202020204" pitchFamily="34" charset="0"/>
              </a:rPr>
              <a:t>cancer</a:t>
            </a:r>
            <a:r>
              <a:rPr lang="tr-TR" sz="1100" i="1" dirty="0">
                <a:solidFill>
                  <a:srgbClr val="303030"/>
                </a:solidFill>
                <a:latin typeface="arial" panose="020B0604020202020204" pitchFamily="34" charset="0"/>
              </a:rPr>
              <a:t> </a:t>
            </a:r>
            <a:r>
              <a:rPr lang="tr-TR" sz="1100" i="1" dirty="0" err="1">
                <a:solidFill>
                  <a:srgbClr val="303030"/>
                </a:solidFill>
                <a:latin typeface="arial" panose="020B0604020202020204" pitchFamily="34" charset="0"/>
              </a:rPr>
              <a:t>development</a:t>
            </a:r>
            <a:r>
              <a:rPr lang="tr-TR" sz="1100" i="1" dirty="0">
                <a:solidFill>
                  <a:srgbClr val="303030"/>
                </a:solidFill>
                <a:latin typeface="arial" panose="020B0604020202020204" pitchFamily="34" charset="0"/>
              </a:rPr>
              <a:t> </a:t>
            </a:r>
            <a:r>
              <a:rPr lang="tr-TR" sz="1100" i="1" dirty="0" err="1">
                <a:solidFill>
                  <a:srgbClr val="303030"/>
                </a:solidFill>
                <a:latin typeface="arial" panose="020B0604020202020204" pitchFamily="34" charset="0"/>
              </a:rPr>
              <a:t>and</a:t>
            </a:r>
            <a:r>
              <a:rPr lang="tr-TR" sz="1100" i="1" dirty="0">
                <a:solidFill>
                  <a:srgbClr val="303030"/>
                </a:solidFill>
                <a:latin typeface="arial" panose="020B0604020202020204" pitchFamily="34" charset="0"/>
              </a:rPr>
              <a:t> </a:t>
            </a:r>
            <a:r>
              <a:rPr lang="tr-TR" sz="1100" i="1" dirty="0" err="1">
                <a:solidFill>
                  <a:srgbClr val="303030"/>
                </a:solidFill>
                <a:latin typeface="arial" panose="020B0604020202020204" pitchFamily="34" charset="0"/>
              </a:rPr>
              <a:t>clinical</a:t>
            </a:r>
            <a:r>
              <a:rPr lang="tr-TR" sz="1100" i="1" dirty="0">
                <a:solidFill>
                  <a:srgbClr val="303030"/>
                </a:solidFill>
                <a:latin typeface="arial" panose="020B0604020202020204" pitchFamily="34" charset="0"/>
              </a:rPr>
              <a:t> </a:t>
            </a:r>
            <a:r>
              <a:rPr lang="tr-TR" sz="1100" i="1" dirty="0" err="1">
                <a:solidFill>
                  <a:srgbClr val="303030"/>
                </a:solidFill>
                <a:latin typeface="arial" panose="020B0604020202020204" pitchFamily="34" charset="0"/>
              </a:rPr>
              <a:t>applications</a:t>
            </a:r>
            <a:r>
              <a:rPr lang="tr-TR" sz="1100" i="1" dirty="0">
                <a:solidFill>
                  <a:srgbClr val="303030"/>
                </a:solidFill>
                <a:latin typeface="arial" panose="020B0604020202020204" pitchFamily="34" charset="0"/>
              </a:rPr>
              <a:t>.” </a:t>
            </a:r>
            <a:r>
              <a:rPr lang="tr-TR" sz="1100" i="1" dirty="0" err="1">
                <a:solidFill>
                  <a:srgbClr val="303030"/>
                </a:solidFill>
                <a:latin typeface="arial" panose="020B0604020202020204" pitchFamily="34" charset="0"/>
              </a:rPr>
              <a:t>Cancer</a:t>
            </a:r>
            <a:r>
              <a:rPr lang="tr-TR" sz="1100" i="1" dirty="0">
                <a:solidFill>
                  <a:srgbClr val="303030"/>
                </a:solidFill>
                <a:latin typeface="arial" panose="020B0604020202020204" pitchFamily="34" charset="0"/>
              </a:rPr>
              <a:t> </a:t>
            </a:r>
            <a:r>
              <a:rPr lang="tr-TR" sz="1100" i="1" dirty="0" err="1">
                <a:solidFill>
                  <a:srgbClr val="303030"/>
                </a:solidFill>
                <a:latin typeface="arial" panose="020B0604020202020204" pitchFamily="34" charset="0"/>
              </a:rPr>
              <a:t>science</a:t>
            </a:r>
            <a:r>
              <a:rPr lang="tr-TR" sz="1100" i="1" dirty="0">
                <a:solidFill>
                  <a:srgbClr val="303030"/>
                </a:solidFill>
                <a:latin typeface="arial" panose="020B0604020202020204" pitchFamily="34" charset="0"/>
              </a:rPr>
              <a:t> </a:t>
            </a:r>
            <a:r>
              <a:rPr lang="tr-TR" sz="1100" i="1" dirty="0" err="1">
                <a:solidFill>
                  <a:srgbClr val="303030"/>
                </a:solidFill>
                <a:latin typeface="arial" panose="020B0604020202020204" pitchFamily="34" charset="0"/>
              </a:rPr>
              <a:t>vol</a:t>
            </a:r>
            <a:r>
              <a:rPr lang="tr-TR" sz="1100" i="1" dirty="0">
                <a:solidFill>
                  <a:srgbClr val="303030"/>
                </a:solidFill>
                <a:latin typeface="arial" panose="020B0604020202020204" pitchFamily="34" charset="0"/>
              </a:rPr>
              <a:t>. 109,8 (2018): 2364-2374. doi:10.1111/cas.13697</a:t>
            </a:r>
            <a:endParaRPr lang="tr-TR" sz="1100" i="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half" idx="1"/>
          </p:nvPr>
        </p:nvSpPr>
        <p:spPr>
          <a:xfrm>
            <a:off x="386938" y="293708"/>
            <a:ext cx="5657602" cy="3684526"/>
          </a:xfrm>
        </p:spPr>
        <p:txBody>
          <a:bodyPr>
            <a:normAutofit lnSpcReduction="10000"/>
          </a:bodyPr>
          <a:lstStyle/>
          <a:p>
            <a:pPr algn="just"/>
            <a:r>
              <a:rPr lang="en-US" dirty="0" smtClean="0"/>
              <a:t>TGF-β and WNT/β-</a:t>
            </a:r>
            <a:r>
              <a:rPr lang="en-US" dirty="0" err="1" smtClean="0"/>
              <a:t>catenin</a:t>
            </a:r>
            <a:r>
              <a:rPr lang="en-US" dirty="0" smtClean="0"/>
              <a:t> signaling pathways are key regulators</a:t>
            </a:r>
            <a:r>
              <a:rPr lang="tr-TR" dirty="0" smtClean="0"/>
              <a:t> </a:t>
            </a:r>
            <a:r>
              <a:rPr lang="en-US" dirty="0" smtClean="0"/>
              <a:t>in EMT. </a:t>
            </a:r>
            <a:r>
              <a:rPr lang="en-US" dirty="0" err="1" smtClean="0"/>
              <a:t>Exosomes</a:t>
            </a:r>
            <a:r>
              <a:rPr lang="en-US" dirty="0" smtClean="0"/>
              <a:t> derived from HCC cells could mediate</a:t>
            </a:r>
            <a:r>
              <a:rPr lang="tr-TR" dirty="0" smtClean="0"/>
              <a:t> </a:t>
            </a:r>
            <a:r>
              <a:rPr lang="en-US" dirty="0" smtClean="0"/>
              <a:t>EMT through activating TGF-β/</a:t>
            </a:r>
            <a:r>
              <a:rPr lang="en-US" dirty="0" err="1" smtClean="0"/>
              <a:t>Smad</a:t>
            </a:r>
            <a:r>
              <a:rPr lang="en-US" dirty="0" smtClean="0"/>
              <a:t> signaling pathway, inducing</a:t>
            </a:r>
            <a:r>
              <a:rPr lang="tr-TR" dirty="0" smtClean="0"/>
              <a:t> </a:t>
            </a:r>
            <a:r>
              <a:rPr lang="en-US" dirty="0" smtClean="0"/>
              <a:t>a decrease in E-</a:t>
            </a:r>
            <a:r>
              <a:rPr lang="en-US" dirty="0" err="1" smtClean="0"/>
              <a:t>cadherin</a:t>
            </a:r>
            <a:r>
              <a:rPr lang="en-US" dirty="0" smtClean="0"/>
              <a:t> expression, but an increase in </a:t>
            </a:r>
            <a:r>
              <a:rPr lang="en-US" dirty="0" err="1" smtClean="0"/>
              <a:t>Vimentin,which</a:t>
            </a:r>
            <a:r>
              <a:rPr lang="en-US" dirty="0" smtClean="0"/>
              <a:t> resulted in promoted migration and invasion of target</a:t>
            </a:r>
            <a:r>
              <a:rPr lang="tr-TR" dirty="0" smtClean="0"/>
              <a:t>  </a:t>
            </a:r>
            <a:r>
              <a:rPr lang="tr-TR" dirty="0" err="1" smtClean="0"/>
              <a:t>cells</a:t>
            </a:r>
            <a:endParaRPr lang="tr-TR" dirty="0"/>
          </a:p>
        </p:txBody>
      </p:sp>
      <p:sp>
        <p:nvSpPr>
          <p:cNvPr id="4" name="3 İçerik Yer Tutucusu"/>
          <p:cNvSpPr>
            <a:spLocks noGrp="1"/>
          </p:cNvSpPr>
          <p:nvPr>
            <p:ph sz="half" idx="2"/>
          </p:nvPr>
        </p:nvSpPr>
        <p:spPr>
          <a:xfrm>
            <a:off x="6623462" y="281832"/>
            <a:ext cx="5181600" cy="4351338"/>
          </a:xfrm>
        </p:spPr>
        <p:txBody>
          <a:bodyPr>
            <a:normAutofit lnSpcReduction="10000"/>
          </a:bodyPr>
          <a:lstStyle/>
          <a:p>
            <a:pPr algn="just"/>
            <a:r>
              <a:rPr lang="en-US" dirty="0" err="1" smtClean="0"/>
              <a:t>Exosomes</a:t>
            </a:r>
            <a:r>
              <a:rPr lang="en-US" dirty="0" smtClean="0"/>
              <a:t> derived from gastric cancer cells could</a:t>
            </a:r>
            <a:r>
              <a:rPr lang="tr-TR" dirty="0" smtClean="0"/>
              <a:t> </a:t>
            </a:r>
            <a:r>
              <a:rPr lang="en-US" dirty="0" smtClean="0"/>
              <a:t>induce the differentiation of human umbilical cord-derived MSCs</a:t>
            </a:r>
            <a:r>
              <a:rPr lang="tr-TR" dirty="0" smtClean="0"/>
              <a:t> </a:t>
            </a:r>
            <a:r>
              <a:rPr lang="en-US" dirty="0" smtClean="0"/>
              <a:t>to CAFs by transferring TGF-β and activating TGF-β/</a:t>
            </a:r>
            <a:r>
              <a:rPr lang="en-US" dirty="0" err="1" smtClean="0"/>
              <a:t>Smad</a:t>
            </a:r>
            <a:r>
              <a:rPr lang="en-US" dirty="0" smtClean="0"/>
              <a:t> pathway,</a:t>
            </a:r>
            <a:r>
              <a:rPr lang="tr-TR" dirty="0" smtClean="0"/>
              <a:t> </a:t>
            </a:r>
            <a:r>
              <a:rPr lang="en-US" dirty="0" smtClean="0"/>
              <a:t>which assisting tumor niche formation.</a:t>
            </a:r>
            <a:endParaRPr lang="tr-TR" dirty="0" smtClean="0"/>
          </a:p>
          <a:p>
            <a:endParaRPr lang="tr-TR" dirty="0"/>
          </a:p>
        </p:txBody>
      </p:sp>
      <p:pic>
        <p:nvPicPr>
          <p:cNvPr id="8194" name="Picture 2" descr="Overview of the effects of TGF-β signalling in HCC. At the cellular... |  Download Scientific Diagram"/>
          <p:cNvPicPr>
            <a:picLocks noChangeAspect="1" noChangeArrowheads="1"/>
          </p:cNvPicPr>
          <p:nvPr/>
        </p:nvPicPr>
        <p:blipFill>
          <a:blip r:embed="rId3"/>
          <a:srcRect/>
          <a:stretch>
            <a:fillRect/>
          </a:stretch>
        </p:blipFill>
        <p:spPr bwMode="auto">
          <a:xfrm>
            <a:off x="535030" y="3689388"/>
            <a:ext cx="4394158" cy="3168611"/>
          </a:xfrm>
          <a:prstGeom prst="rect">
            <a:avLst/>
          </a:prstGeom>
          <a:noFill/>
        </p:spPr>
      </p:pic>
      <p:pic>
        <p:nvPicPr>
          <p:cNvPr id="8196" name="Picture 4" descr="Schematic representation of exosome-induced EMT in cancer. The... |  Download Scientific Diagram"/>
          <p:cNvPicPr>
            <a:picLocks noChangeAspect="1" noChangeArrowheads="1"/>
          </p:cNvPicPr>
          <p:nvPr/>
        </p:nvPicPr>
        <p:blipFill>
          <a:blip r:embed="rId4"/>
          <a:srcRect/>
          <a:stretch>
            <a:fillRect/>
          </a:stretch>
        </p:blipFill>
        <p:spPr bwMode="auto">
          <a:xfrm>
            <a:off x="6502738" y="3123210"/>
            <a:ext cx="5156085" cy="3087585"/>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273832" y="-297653"/>
            <a:ext cx="10515600" cy="1325563"/>
          </a:xfrm>
        </p:spPr>
        <p:txBody>
          <a:bodyPr>
            <a:normAutofit/>
          </a:bodyPr>
          <a:lstStyle/>
          <a:p>
            <a:r>
              <a:rPr lang="tr-TR" sz="3200" dirty="0" smtClean="0">
                <a:solidFill>
                  <a:schemeClr val="accent1">
                    <a:lumMod val="75000"/>
                  </a:schemeClr>
                </a:solidFill>
              </a:rPr>
              <a:t>Cellular </a:t>
            </a:r>
            <a:r>
              <a:rPr lang="tr-TR" sz="3200" dirty="0" err="1" smtClean="0">
                <a:solidFill>
                  <a:schemeClr val="accent1">
                    <a:lumMod val="75000"/>
                  </a:schemeClr>
                </a:solidFill>
              </a:rPr>
              <a:t>communications</a:t>
            </a:r>
            <a:r>
              <a:rPr lang="tr-TR" sz="3200" dirty="0" smtClean="0">
                <a:solidFill>
                  <a:schemeClr val="accent1">
                    <a:lumMod val="75000"/>
                  </a:schemeClr>
                </a:solidFill>
              </a:rPr>
              <a:t>:</a:t>
            </a:r>
            <a:endParaRPr lang="tr-TR" sz="3200" dirty="0">
              <a:solidFill>
                <a:schemeClr val="accent1">
                  <a:lumMod val="75000"/>
                </a:schemeClr>
              </a:solidFill>
            </a:endParaRPr>
          </a:p>
        </p:txBody>
      </p:sp>
      <p:sp>
        <p:nvSpPr>
          <p:cNvPr id="3" name="Metin Yer Tutucusu 2"/>
          <p:cNvSpPr>
            <a:spLocks noGrp="1"/>
          </p:cNvSpPr>
          <p:nvPr>
            <p:ph type="body" idx="1"/>
          </p:nvPr>
        </p:nvSpPr>
        <p:spPr>
          <a:xfrm>
            <a:off x="653636" y="1175353"/>
            <a:ext cx="5157787" cy="823912"/>
          </a:xfrm>
        </p:spPr>
        <p:txBody>
          <a:bodyPr>
            <a:normAutofit fontScale="85000" lnSpcReduction="20000"/>
          </a:bodyPr>
          <a:lstStyle/>
          <a:p>
            <a:r>
              <a:rPr lang="tr-TR" dirty="0" smtClean="0">
                <a:solidFill>
                  <a:schemeClr val="bg2">
                    <a:lumMod val="25000"/>
                  </a:schemeClr>
                </a:solidFill>
              </a:rPr>
              <a:t>A </a:t>
            </a:r>
            <a:r>
              <a:rPr lang="tr-TR" dirty="0" err="1" smtClean="0">
                <a:solidFill>
                  <a:schemeClr val="bg2">
                    <a:lumMod val="25000"/>
                  </a:schemeClr>
                </a:solidFill>
              </a:rPr>
              <a:t>simple</a:t>
            </a:r>
            <a:r>
              <a:rPr lang="tr-TR" dirty="0" smtClean="0">
                <a:solidFill>
                  <a:schemeClr val="bg2">
                    <a:lumMod val="25000"/>
                  </a:schemeClr>
                </a:solidFill>
              </a:rPr>
              <a:t> </a:t>
            </a:r>
            <a:r>
              <a:rPr lang="tr-TR" dirty="0" err="1" smtClean="0">
                <a:solidFill>
                  <a:schemeClr val="bg2">
                    <a:lumMod val="25000"/>
                  </a:schemeClr>
                </a:solidFill>
              </a:rPr>
              <a:t>intracellular</a:t>
            </a:r>
            <a:r>
              <a:rPr lang="tr-TR" dirty="0" smtClean="0">
                <a:solidFill>
                  <a:schemeClr val="bg2">
                    <a:lumMod val="25000"/>
                  </a:schemeClr>
                </a:solidFill>
              </a:rPr>
              <a:t> </a:t>
            </a:r>
            <a:r>
              <a:rPr lang="tr-TR" dirty="0" err="1" smtClean="0">
                <a:solidFill>
                  <a:schemeClr val="bg2">
                    <a:lumMod val="25000"/>
                  </a:schemeClr>
                </a:solidFill>
              </a:rPr>
              <a:t>signaling</a:t>
            </a:r>
            <a:r>
              <a:rPr lang="tr-TR" dirty="0" smtClean="0">
                <a:solidFill>
                  <a:schemeClr val="bg2">
                    <a:lumMod val="25000"/>
                  </a:schemeClr>
                </a:solidFill>
              </a:rPr>
              <a:t> </a:t>
            </a:r>
            <a:r>
              <a:rPr lang="tr-TR" dirty="0" err="1" smtClean="0">
                <a:solidFill>
                  <a:schemeClr val="bg2">
                    <a:lumMod val="25000"/>
                  </a:schemeClr>
                </a:solidFill>
              </a:rPr>
              <a:t>pathway</a:t>
            </a:r>
            <a:r>
              <a:rPr lang="tr-TR" dirty="0" smtClean="0">
                <a:solidFill>
                  <a:schemeClr val="bg2">
                    <a:lumMod val="25000"/>
                  </a:schemeClr>
                </a:solidFill>
              </a:rPr>
              <a:t> </a:t>
            </a:r>
            <a:r>
              <a:rPr lang="tr-TR" dirty="0" err="1" smtClean="0">
                <a:solidFill>
                  <a:schemeClr val="bg2">
                    <a:lumMod val="25000"/>
                  </a:schemeClr>
                </a:solidFill>
              </a:rPr>
              <a:t>activated</a:t>
            </a:r>
            <a:r>
              <a:rPr lang="tr-TR" dirty="0" smtClean="0">
                <a:solidFill>
                  <a:schemeClr val="bg2">
                    <a:lumMod val="25000"/>
                  </a:schemeClr>
                </a:solidFill>
              </a:rPr>
              <a:t> </a:t>
            </a:r>
            <a:r>
              <a:rPr lang="tr-TR" dirty="0" err="1" smtClean="0">
                <a:solidFill>
                  <a:schemeClr val="bg2">
                    <a:lumMod val="25000"/>
                  </a:schemeClr>
                </a:solidFill>
              </a:rPr>
              <a:t>by</a:t>
            </a:r>
            <a:r>
              <a:rPr lang="tr-TR" dirty="0" smtClean="0">
                <a:solidFill>
                  <a:schemeClr val="bg2">
                    <a:lumMod val="25000"/>
                  </a:schemeClr>
                </a:solidFill>
              </a:rPr>
              <a:t> an </a:t>
            </a:r>
            <a:r>
              <a:rPr lang="tr-TR" dirty="0" err="1" smtClean="0">
                <a:solidFill>
                  <a:schemeClr val="bg2">
                    <a:lumMod val="25000"/>
                  </a:schemeClr>
                </a:solidFill>
              </a:rPr>
              <a:t>extracellular</a:t>
            </a:r>
            <a:r>
              <a:rPr lang="tr-TR" dirty="0" smtClean="0">
                <a:solidFill>
                  <a:schemeClr val="bg2">
                    <a:lumMod val="25000"/>
                  </a:schemeClr>
                </a:solidFill>
              </a:rPr>
              <a:t> </a:t>
            </a:r>
            <a:r>
              <a:rPr lang="tr-TR" dirty="0" err="1" smtClean="0">
                <a:solidFill>
                  <a:schemeClr val="bg2">
                    <a:lumMod val="25000"/>
                  </a:schemeClr>
                </a:solidFill>
              </a:rPr>
              <a:t>signal</a:t>
            </a:r>
            <a:r>
              <a:rPr lang="tr-TR" dirty="0" smtClean="0">
                <a:solidFill>
                  <a:schemeClr val="bg2">
                    <a:lumMod val="25000"/>
                  </a:schemeClr>
                </a:solidFill>
              </a:rPr>
              <a:t> </a:t>
            </a:r>
            <a:r>
              <a:rPr lang="tr-TR" dirty="0" err="1" smtClean="0">
                <a:solidFill>
                  <a:schemeClr val="bg2">
                    <a:lumMod val="25000"/>
                  </a:schemeClr>
                </a:solidFill>
              </a:rPr>
              <a:t>molecule</a:t>
            </a:r>
            <a:endParaRPr lang="tr-TR" dirty="0" smtClean="0">
              <a:solidFill>
                <a:schemeClr val="bg2">
                  <a:lumMod val="25000"/>
                </a:schemeClr>
              </a:solidFill>
            </a:endParaRPr>
          </a:p>
          <a:p>
            <a:endParaRPr lang="tr-TR" dirty="0"/>
          </a:p>
        </p:txBody>
      </p:sp>
      <p:sp>
        <p:nvSpPr>
          <p:cNvPr id="5" name="Metin Yer Tutucusu 4"/>
          <p:cNvSpPr>
            <a:spLocks noGrp="1"/>
          </p:cNvSpPr>
          <p:nvPr>
            <p:ph type="body" sz="half" idx="3"/>
          </p:nvPr>
        </p:nvSpPr>
        <p:spPr>
          <a:xfrm>
            <a:off x="6196346" y="1130161"/>
            <a:ext cx="5428231" cy="887461"/>
          </a:xfrm>
        </p:spPr>
        <p:txBody>
          <a:bodyPr>
            <a:normAutofit fontScale="85000" lnSpcReduction="20000"/>
          </a:bodyPr>
          <a:lstStyle/>
          <a:p>
            <a:r>
              <a:rPr lang="tr-TR" dirty="0">
                <a:solidFill>
                  <a:schemeClr val="bg2">
                    <a:lumMod val="25000"/>
                  </a:schemeClr>
                </a:solidFill>
              </a:rPr>
              <a:t>C</a:t>
            </a:r>
            <a:r>
              <a:rPr lang="en-US" dirty="0" err="1" smtClean="0">
                <a:solidFill>
                  <a:schemeClr val="bg2">
                    <a:lumMod val="25000"/>
                  </a:schemeClr>
                </a:solidFill>
              </a:rPr>
              <a:t>ellular</a:t>
            </a:r>
            <a:r>
              <a:rPr lang="en-US" dirty="0" smtClean="0">
                <a:solidFill>
                  <a:schemeClr val="bg2">
                    <a:lumMod val="25000"/>
                  </a:schemeClr>
                </a:solidFill>
              </a:rPr>
              <a:t> communication is mediated mainly by extracellular signal molecules, </a:t>
            </a:r>
            <a:r>
              <a:rPr lang="en-US" dirty="0" err="1" smtClean="0">
                <a:solidFill>
                  <a:schemeClr val="bg2">
                    <a:lumMod val="25000"/>
                  </a:schemeClr>
                </a:solidFill>
              </a:rPr>
              <a:t>whic</a:t>
            </a:r>
            <a:r>
              <a:rPr lang="tr-TR" dirty="0" smtClean="0">
                <a:solidFill>
                  <a:schemeClr val="bg2">
                    <a:lumMod val="25000"/>
                  </a:schemeClr>
                </a:solidFill>
              </a:rPr>
              <a:t>h </a:t>
            </a:r>
            <a:r>
              <a:rPr lang="en-US" dirty="0" smtClean="0">
                <a:solidFill>
                  <a:schemeClr val="bg2">
                    <a:lumMod val="25000"/>
                  </a:schemeClr>
                </a:solidFill>
              </a:rPr>
              <a:t>can </a:t>
            </a:r>
            <a:r>
              <a:rPr lang="en-US" dirty="0" err="1" smtClean="0">
                <a:solidFill>
                  <a:schemeClr val="bg2">
                    <a:lumMod val="25000"/>
                  </a:schemeClr>
                </a:solidFill>
              </a:rPr>
              <a:t>oct</a:t>
            </a:r>
            <a:r>
              <a:rPr lang="en-US" dirty="0" smtClean="0">
                <a:solidFill>
                  <a:schemeClr val="bg2">
                    <a:lumMod val="25000"/>
                  </a:schemeClr>
                </a:solidFill>
              </a:rPr>
              <a:t> over either short or long distances. </a:t>
            </a:r>
          </a:p>
          <a:p>
            <a:endParaRPr lang="tr-TR" dirty="0"/>
          </a:p>
        </p:txBody>
      </p:sp>
      <p:sp>
        <p:nvSpPr>
          <p:cNvPr id="4" name="İçerik Yer Tutucusu 3"/>
          <p:cNvSpPr>
            <a:spLocks noGrp="1"/>
          </p:cNvSpPr>
          <p:nvPr>
            <p:ph sz="quarter" idx="2"/>
          </p:nvPr>
        </p:nvSpPr>
        <p:spPr>
          <a:xfrm>
            <a:off x="839788" y="3007895"/>
            <a:ext cx="3696117" cy="3181768"/>
          </a:xfrm>
        </p:spPr>
        <p:txBody>
          <a:bodyPr/>
          <a:lstStyle/>
          <a:p>
            <a:endParaRPr lang="tr-TR" dirty="0"/>
          </a:p>
        </p:txBody>
      </p:sp>
      <p:pic>
        <p:nvPicPr>
          <p:cNvPr id="10" name="Picture 2" descr="figure 15-03a"/>
          <p:cNvPicPr>
            <a:picLocks noGrp="1" noChangeAspect="1" noChangeArrowheads="1"/>
          </p:cNvPicPr>
          <p:nvPr>
            <p:ph sz="quarter" idx="4"/>
          </p:nvPr>
        </p:nvPicPr>
        <p:blipFill>
          <a:blip r:embed="rId2" cstate="print">
            <a:extLst>
              <a:ext uri="{28A0092B-C50C-407E-A947-70E740481C1C}">
                <a14:useLocalDpi xmlns:a14="http://schemas.microsoft.com/office/drawing/2010/main" val="0"/>
              </a:ext>
            </a:extLst>
          </a:blip>
          <a:srcRect/>
          <a:stretch>
            <a:fillRect/>
          </a:stretch>
        </p:blipFill>
        <p:spPr bwMode="auto">
          <a:xfrm>
            <a:off x="5958949" y="1786045"/>
            <a:ext cx="2916370" cy="2117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figure 15-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638" y="1864895"/>
            <a:ext cx="4087267" cy="4071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3"/>
          <p:cNvSpPr txBox="1">
            <a:spLocks noChangeArrowheads="1"/>
          </p:cNvSpPr>
          <p:nvPr/>
        </p:nvSpPr>
        <p:spPr bwMode="auto">
          <a:xfrm>
            <a:off x="710388" y="6422874"/>
            <a:ext cx="7747087"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100" dirty="0">
                <a:latin typeface="Arial" panose="020B0604020202020204" pitchFamily="34" charset="0"/>
              </a:rPr>
              <a:t>Figure 15-1 </a:t>
            </a:r>
            <a:r>
              <a:rPr lang="en-US" sz="1100" i="1" dirty="0">
                <a:latin typeface="Arial" panose="020B0604020202020204" pitchFamily="34" charset="0"/>
              </a:rPr>
              <a:t> Molecular Biology of the Cell</a:t>
            </a:r>
            <a:r>
              <a:rPr lang="en-US" sz="1100" dirty="0">
                <a:latin typeface="Arial" panose="020B0604020202020204" pitchFamily="34" charset="0"/>
              </a:rPr>
              <a:t> (© Garland Science 2008)</a:t>
            </a:r>
          </a:p>
        </p:txBody>
      </p:sp>
      <p:pic>
        <p:nvPicPr>
          <p:cNvPr id="11" name="Picture 2" descr="figure 15-03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0051" y="1843461"/>
            <a:ext cx="2694527" cy="2432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3"/>
          <p:cNvSpPr txBox="1">
            <a:spLocks noChangeArrowheads="1"/>
          </p:cNvSpPr>
          <p:nvPr/>
        </p:nvSpPr>
        <p:spPr bwMode="auto">
          <a:xfrm>
            <a:off x="6658957" y="6441231"/>
            <a:ext cx="496562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100" dirty="0">
                <a:latin typeface="Arial" panose="020B0604020202020204" pitchFamily="34" charset="0"/>
              </a:rPr>
              <a:t>Figure </a:t>
            </a:r>
            <a:r>
              <a:rPr lang="en-US" sz="1100" dirty="0" smtClean="0">
                <a:latin typeface="Arial" panose="020B0604020202020204" pitchFamily="34" charset="0"/>
              </a:rPr>
              <a:t>15-3 </a:t>
            </a:r>
            <a:r>
              <a:rPr lang="en-US" sz="1100" i="1" dirty="0" smtClean="0">
                <a:latin typeface="Arial" panose="020B0604020202020204" pitchFamily="34" charset="0"/>
              </a:rPr>
              <a:t> </a:t>
            </a:r>
            <a:r>
              <a:rPr lang="en-US" sz="1100" i="1" dirty="0">
                <a:latin typeface="Arial" panose="020B0604020202020204" pitchFamily="34" charset="0"/>
              </a:rPr>
              <a:t>Molecular Biology of the Cell</a:t>
            </a:r>
            <a:r>
              <a:rPr lang="en-US" sz="1100" dirty="0">
                <a:latin typeface="Arial" panose="020B0604020202020204" pitchFamily="34" charset="0"/>
              </a:rPr>
              <a:t> (© Garland Science 2008)</a:t>
            </a:r>
          </a:p>
        </p:txBody>
      </p:sp>
      <p:sp>
        <p:nvSpPr>
          <p:cNvPr id="13" name="Metin kutusu 12"/>
          <p:cNvSpPr txBox="1"/>
          <p:nvPr/>
        </p:nvSpPr>
        <p:spPr>
          <a:xfrm>
            <a:off x="5852417" y="4559002"/>
            <a:ext cx="4673800" cy="646331"/>
          </a:xfrm>
          <a:prstGeom prst="rect">
            <a:avLst/>
          </a:prstGeom>
          <a:noFill/>
        </p:spPr>
        <p:txBody>
          <a:bodyPr wrap="square" rtlCol="0">
            <a:spAutoFit/>
          </a:bodyPr>
          <a:lstStyle/>
          <a:p>
            <a:r>
              <a:rPr lang="tr-TR" dirty="0" err="1" smtClean="0"/>
              <a:t>Regardless</a:t>
            </a:r>
            <a:r>
              <a:rPr lang="tr-TR" dirty="0" smtClean="0"/>
              <a:t> of </a:t>
            </a:r>
            <a:r>
              <a:rPr lang="tr-TR" dirty="0" err="1" smtClean="0"/>
              <a:t>the</a:t>
            </a:r>
            <a:r>
              <a:rPr lang="tr-TR" dirty="0" smtClean="0"/>
              <a:t> </a:t>
            </a:r>
            <a:r>
              <a:rPr lang="tr-TR" dirty="0" err="1" smtClean="0"/>
              <a:t>nature</a:t>
            </a:r>
            <a:r>
              <a:rPr lang="tr-TR" dirty="0" smtClean="0"/>
              <a:t> of </a:t>
            </a:r>
            <a:r>
              <a:rPr lang="tr-TR" dirty="0" err="1" smtClean="0"/>
              <a:t>the</a:t>
            </a:r>
            <a:r>
              <a:rPr lang="tr-TR" dirty="0" smtClean="0"/>
              <a:t> </a:t>
            </a:r>
            <a:r>
              <a:rPr lang="tr-TR" dirty="0" err="1" smtClean="0"/>
              <a:t>signal</a:t>
            </a:r>
            <a:r>
              <a:rPr lang="tr-TR" dirty="0" smtClean="0"/>
              <a:t>, </a:t>
            </a:r>
            <a:r>
              <a:rPr lang="tr-TR" dirty="0" err="1" smtClean="0"/>
              <a:t>the</a:t>
            </a:r>
            <a:r>
              <a:rPr lang="tr-TR" dirty="0" smtClean="0"/>
              <a:t> </a:t>
            </a:r>
            <a:r>
              <a:rPr lang="tr-TR" i="1" dirty="0" err="1" smtClean="0"/>
              <a:t>target</a:t>
            </a:r>
            <a:r>
              <a:rPr lang="tr-TR" i="1" dirty="0" smtClean="0"/>
              <a:t> </a:t>
            </a:r>
            <a:r>
              <a:rPr lang="tr-TR" i="1" dirty="0" err="1" smtClean="0"/>
              <a:t>cell</a:t>
            </a:r>
            <a:r>
              <a:rPr lang="tr-TR" dirty="0" smtClean="0"/>
              <a:t> </a:t>
            </a:r>
            <a:r>
              <a:rPr lang="tr-TR" dirty="0" err="1" smtClean="0"/>
              <a:t>responds</a:t>
            </a:r>
            <a:r>
              <a:rPr lang="tr-TR" dirty="0" smtClean="0"/>
              <a:t> </a:t>
            </a:r>
            <a:r>
              <a:rPr lang="tr-TR" dirty="0" err="1" smtClean="0"/>
              <a:t>by</a:t>
            </a:r>
            <a:r>
              <a:rPr lang="tr-TR" dirty="0" smtClean="0"/>
              <a:t> </a:t>
            </a:r>
            <a:r>
              <a:rPr lang="tr-TR" dirty="0" err="1" smtClean="0"/>
              <a:t>the</a:t>
            </a:r>
            <a:r>
              <a:rPr lang="tr-TR" dirty="0" smtClean="0"/>
              <a:t> </a:t>
            </a:r>
            <a:r>
              <a:rPr lang="tr-TR" dirty="0" err="1" smtClean="0"/>
              <a:t>means</a:t>
            </a:r>
            <a:r>
              <a:rPr lang="tr-TR" dirty="0" smtClean="0"/>
              <a:t> of a </a:t>
            </a:r>
            <a:r>
              <a:rPr lang="tr-TR" b="1" dirty="0" err="1" smtClean="0"/>
              <a:t>receptor</a:t>
            </a:r>
            <a:endParaRPr lang="tr-TR" b="1" dirty="0"/>
          </a:p>
        </p:txBody>
      </p:sp>
    </p:spTree>
    <p:extLst>
      <p:ext uri="{BB962C8B-B14F-4D97-AF65-F5344CB8AC3E}">
        <p14:creationId xmlns:p14="http://schemas.microsoft.com/office/powerpoint/2010/main" val="1050682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213744" y="134888"/>
            <a:ext cx="10730481" cy="369332"/>
          </a:xfrm>
          <a:prstGeom prst="rect">
            <a:avLst/>
          </a:prstGeom>
        </p:spPr>
        <p:txBody>
          <a:bodyPr wrap="square">
            <a:spAutoFit/>
          </a:bodyPr>
          <a:lstStyle/>
          <a:p>
            <a:r>
              <a:rPr lang="en-US" dirty="0" smtClean="0"/>
              <a:t>Functional effects of </a:t>
            </a:r>
            <a:r>
              <a:rPr lang="en-US" dirty="0" err="1" smtClean="0"/>
              <a:t>exosomal</a:t>
            </a:r>
            <a:r>
              <a:rPr lang="en-US" dirty="0" smtClean="0"/>
              <a:t> bioactive molecules in cancer development</a:t>
            </a:r>
            <a:endParaRPr lang="tr-TR" dirty="0"/>
          </a:p>
        </p:txBody>
      </p:sp>
      <p:pic>
        <p:nvPicPr>
          <p:cNvPr id="2" name="Resim 1"/>
          <p:cNvPicPr>
            <a:picLocks noChangeAspect="1"/>
          </p:cNvPicPr>
          <p:nvPr/>
        </p:nvPicPr>
        <p:blipFill rotWithShape="1">
          <a:blip r:embed="rId2"/>
          <a:srcRect l="46979" t="30694" r="6771" b="9861"/>
          <a:stretch/>
        </p:blipFill>
        <p:spPr>
          <a:xfrm>
            <a:off x="785813" y="504220"/>
            <a:ext cx="8458200" cy="611505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213744" y="134888"/>
            <a:ext cx="10730481" cy="369332"/>
          </a:xfrm>
          <a:prstGeom prst="rect">
            <a:avLst/>
          </a:prstGeom>
        </p:spPr>
        <p:txBody>
          <a:bodyPr wrap="square">
            <a:spAutoFit/>
          </a:bodyPr>
          <a:lstStyle/>
          <a:p>
            <a:r>
              <a:rPr lang="en-US" dirty="0" smtClean="0"/>
              <a:t>Functional effects of </a:t>
            </a:r>
            <a:r>
              <a:rPr lang="en-US" dirty="0" err="1" smtClean="0"/>
              <a:t>exosomal</a:t>
            </a:r>
            <a:r>
              <a:rPr lang="en-US" dirty="0" smtClean="0"/>
              <a:t> bioactive molecules in cancer development</a:t>
            </a:r>
            <a:endParaRPr lang="tr-TR" dirty="0"/>
          </a:p>
        </p:txBody>
      </p:sp>
      <p:pic>
        <p:nvPicPr>
          <p:cNvPr id="4" name="Resim 3"/>
          <p:cNvPicPr>
            <a:picLocks noChangeAspect="1"/>
          </p:cNvPicPr>
          <p:nvPr/>
        </p:nvPicPr>
        <p:blipFill rotWithShape="1">
          <a:blip r:embed="rId2"/>
          <a:srcRect l="46901" t="37638" r="6615" b="11945"/>
          <a:stretch/>
        </p:blipFill>
        <p:spPr>
          <a:xfrm>
            <a:off x="828675" y="1028699"/>
            <a:ext cx="8501063" cy="5186363"/>
          </a:xfrm>
          <a:prstGeom prst="rect">
            <a:avLst/>
          </a:prstGeom>
        </p:spPr>
      </p:pic>
      <p:sp>
        <p:nvSpPr>
          <p:cNvPr id="5" name="Dikdörtgen 4"/>
          <p:cNvSpPr/>
          <p:nvPr/>
        </p:nvSpPr>
        <p:spPr>
          <a:xfrm>
            <a:off x="1009650" y="6477931"/>
            <a:ext cx="10834688" cy="261610"/>
          </a:xfrm>
          <a:prstGeom prst="rect">
            <a:avLst/>
          </a:prstGeom>
        </p:spPr>
        <p:txBody>
          <a:bodyPr wrap="square">
            <a:spAutoFit/>
          </a:bodyPr>
          <a:lstStyle/>
          <a:p>
            <a:r>
              <a:rPr lang="tr-TR" sz="1100" i="1" dirty="0" err="1">
                <a:solidFill>
                  <a:srgbClr val="303030"/>
                </a:solidFill>
                <a:latin typeface="arial" panose="020B0604020202020204" pitchFamily="34" charset="0"/>
              </a:rPr>
              <a:t>Tai</a:t>
            </a:r>
            <a:r>
              <a:rPr lang="tr-TR" sz="1100" i="1" dirty="0">
                <a:solidFill>
                  <a:srgbClr val="303030"/>
                </a:solidFill>
                <a:latin typeface="arial" panose="020B0604020202020204" pitchFamily="34" charset="0"/>
              </a:rPr>
              <a:t>, </a:t>
            </a:r>
            <a:r>
              <a:rPr lang="tr-TR" sz="1100" i="1" dirty="0" err="1">
                <a:solidFill>
                  <a:srgbClr val="303030"/>
                </a:solidFill>
                <a:latin typeface="arial" panose="020B0604020202020204" pitchFamily="34" charset="0"/>
              </a:rPr>
              <a:t>Yu-Ling</a:t>
            </a:r>
            <a:r>
              <a:rPr lang="tr-TR" sz="1100" i="1" dirty="0">
                <a:solidFill>
                  <a:srgbClr val="303030"/>
                </a:solidFill>
                <a:latin typeface="arial" panose="020B0604020202020204" pitchFamily="34" charset="0"/>
              </a:rPr>
              <a:t> et al. “</a:t>
            </a:r>
            <a:r>
              <a:rPr lang="tr-TR" sz="1100" i="1" dirty="0" err="1">
                <a:solidFill>
                  <a:srgbClr val="303030"/>
                </a:solidFill>
                <a:latin typeface="arial" panose="020B0604020202020204" pitchFamily="34" charset="0"/>
              </a:rPr>
              <a:t>Exosomes</a:t>
            </a:r>
            <a:r>
              <a:rPr lang="tr-TR" sz="1100" i="1" dirty="0">
                <a:solidFill>
                  <a:srgbClr val="303030"/>
                </a:solidFill>
                <a:latin typeface="arial" panose="020B0604020202020204" pitchFamily="34" charset="0"/>
              </a:rPr>
              <a:t> in </a:t>
            </a:r>
            <a:r>
              <a:rPr lang="tr-TR" sz="1100" i="1" dirty="0" err="1">
                <a:solidFill>
                  <a:srgbClr val="303030"/>
                </a:solidFill>
                <a:latin typeface="arial" panose="020B0604020202020204" pitchFamily="34" charset="0"/>
              </a:rPr>
              <a:t>cancer</a:t>
            </a:r>
            <a:r>
              <a:rPr lang="tr-TR" sz="1100" i="1" dirty="0">
                <a:solidFill>
                  <a:srgbClr val="303030"/>
                </a:solidFill>
                <a:latin typeface="arial" panose="020B0604020202020204" pitchFamily="34" charset="0"/>
              </a:rPr>
              <a:t> </a:t>
            </a:r>
            <a:r>
              <a:rPr lang="tr-TR" sz="1100" i="1" dirty="0" err="1">
                <a:solidFill>
                  <a:srgbClr val="303030"/>
                </a:solidFill>
                <a:latin typeface="arial" panose="020B0604020202020204" pitchFamily="34" charset="0"/>
              </a:rPr>
              <a:t>development</a:t>
            </a:r>
            <a:r>
              <a:rPr lang="tr-TR" sz="1100" i="1" dirty="0">
                <a:solidFill>
                  <a:srgbClr val="303030"/>
                </a:solidFill>
                <a:latin typeface="arial" panose="020B0604020202020204" pitchFamily="34" charset="0"/>
              </a:rPr>
              <a:t> </a:t>
            </a:r>
            <a:r>
              <a:rPr lang="tr-TR" sz="1100" i="1" dirty="0" err="1">
                <a:solidFill>
                  <a:srgbClr val="303030"/>
                </a:solidFill>
                <a:latin typeface="arial" panose="020B0604020202020204" pitchFamily="34" charset="0"/>
              </a:rPr>
              <a:t>and</a:t>
            </a:r>
            <a:r>
              <a:rPr lang="tr-TR" sz="1100" i="1" dirty="0">
                <a:solidFill>
                  <a:srgbClr val="303030"/>
                </a:solidFill>
                <a:latin typeface="arial" panose="020B0604020202020204" pitchFamily="34" charset="0"/>
              </a:rPr>
              <a:t> </a:t>
            </a:r>
            <a:r>
              <a:rPr lang="tr-TR" sz="1100" i="1" dirty="0" err="1">
                <a:solidFill>
                  <a:srgbClr val="303030"/>
                </a:solidFill>
                <a:latin typeface="arial" panose="020B0604020202020204" pitchFamily="34" charset="0"/>
              </a:rPr>
              <a:t>clinical</a:t>
            </a:r>
            <a:r>
              <a:rPr lang="tr-TR" sz="1100" i="1" dirty="0">
                <a:solidFill>
                  <a:srgbClr val="303030"/>
                </a:solidFill>
                <a:latin typeface="arial" panose="020B0604020202020204" pitchFamily="34" charset="0"/>
              </a:rPr>
              <a:t> </a:t>
            </a:r>
            <a:r>
              <a:rPr lang="tr-TR" sz="1100" i="1" dirty="0" err="1">
                <a:solidFill>
                  <a:srgbClr val="303030"/>
                </a:solidFill>
                <a:latin typeface="arial" panose="020B0604020202020204" pitchFamily="34" charset="0"/>
              </a:rPr>
              <a:t>applications</a:t>
            </a:r>
            <a:r>
              <a:rPr lang="tr-TR" sz="1100" i="1" dirty="0">
                <a:solidFill>
                  <a:srgbClr val="303030"/>
                </a:solidFill>
                <a:latin typeface="arial" panose="020B0604020202020204" pitchFamily="34" charset="0"/>
              </a:rPr>
              <a:t>.” </a:t>
            </a:r>
            <a:r>
              <a:rPr lang="tr-TR" sz="1100" i="1" dirty="0" err="1">
                <a:solidFill>
                  <a:srgbClr val="303030"/>
                </a:solidFill>
                <a:latin typeface="arial" panose="020B0604020202020204" pitchFamily="34" charset="0"/>
              </a:rPr>
              <a:t>Cancer</a:t>
            </a:r>
            <a:r>
              <a:rPr lang="tr-TR" sz="1100" i="1" dirty="0">
                <a:solidFill>
                  <a:srgbClr val="303030"/>
                </a:solidFill>
                <a:latin typeface="arial" panose="020B0604020202020204" pitchFamily="34" charset="0"/>
              </a:rPr>
              <a:t> </a:t>
            </a:r>
            <a:r>
              <a:rPr lang="tr-TR" sz="1100" i="1" dirty="0" err="1">
                <a:solidFill>
                  <a:srgbClr val="303030"/>
                </a:solidFill>
                <a:latin typeface="arial" panose="020B0604020202020204" pitchFamily="34" charset="0"/>
              </a:rPr>
              <a:t>science</a:t>
            </a:r>
            <a:r>
              <a:rPr lang="tr-TR" sz="1100" i="1" dirty="0">
                <a:solidFill>
                  <a:srgbClr val="303030"/>
                </a:solidFill>
                <a:latin typeface="arial" panose="020B0604020202020204" pitchFamily="34" charset="0"/>
              </a:rPr>
              <a:t> </a:t>
            </a:r>
            <a:r>
              <a:rPr lang="tr-TR" sz="1100" i="1" dirty="0" err="1">
                <a:solidFill>
                  <a:srgbClr val="303030"/>
                </a:solidFill>
                <a:latin typeface="arial" panose="020B0604020202020204" pitchFamily="34" charset="0"/>
              </a:rPr>
              <a:t>vol</a:t>
            </a:r>
            <a:r>
              <a:rPr lang="tr-TR" sz="1100" i="1" dirty="0">
                <a:solidFill>
                  <a:srgbClr val="303030"/>
                </a:solidFill>
                <a:latin typeface="arial" panose="020B0604020202020204" pitchFamily="34" charset="0"/>
              </a:rPr>
              <a:t>. 109,8 (2018): 2364-2374. doi:10.1111/cas.13697</a:t>
            </a:r>
            <a:endParaRPr lang="tr-TR" sz="1100" i="1" dirty="0"/>
          </a:p>
        </p:txBody>
      </p:sp>
    </p:spTree>
    <p:extLst>
      <p:ext uri="{BB962C8B-B14F-4D97-AF65-F5344CB8AC3E}">
        <p14:creationId xmlns:p14="http://schemas.microsoft.com/office/powerpoint/2010/main" val="4235457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838199" y="365125"/>
            <a:ext cx="10515600" cy="1325563"/>
          </a:xfrm>
        </p:spPr>
        <p:txBody>
          <a:bodyPr/>
          <a:lstStyle/>
          <a:p>
            <a:r>
              <a:rPr lang="tr-TR" dirty="0" smtClean="0"/>
              <a:t>EXOSOME-BASED TUMOR SUPPRESSION STRATEGIES</a:t>
            </a:r>
            <a:endParaRPr lang="tr-TR" dirty="0"/>
          </a:p>
        </p:txBody>
      </p:sp>
      <p:sp>
        <p:nvSpPr>
          <p:cNvPr id="3" name="2 İçerik Yer Tutucusu"/>
          <p:cNvSpPr>
            <a:spLocks noGrp="1"/>
          </p:cNvSpPr>
          <p:nvPr>
            <p:ph idx="1"/>
          </p:nvPr>
        </p:nvSpPr>
        <p:spPr>
          <a:xfrm>
            <a:off x="364956" y="1690688"/>
            <a:ext cx="11827043" cy="4351338"/>
          </a:xfrm>
        </p:spPr>
        <p:txBody>
          <a:bodyPr>
            <a:normAutofit fontScale="70000" lnSpcReduction="20000"/>
          </a:bodyPr>
          <a:lstStyle/>
          <a:p>
            <a:r>
              <a:rPr lang="tr-TR" b="1" dirty="0" err="1" smtClean="0"/>
              <a:t>Stroma</a:t>
            </a:r>
            <a:r>
              <a:rPr lang="tr-TR" b="1" dirty="0" smtClean="0"/>
              <a:t>‐</a:t>
            </a:r>
            <a:r>
              <a:rPr lang="tr-TR" b="1" dirty="0" err="1" smtClean="0"/>
              <a:t>derived</a:t>
            </a:r>
            <a:r>
              <a:rPr lang="tr-TR" b="1" dirty="0" smtClean="0"/>
              <a:t> </a:t>
            </a:r>
            <a:r>
              <a:rPr lang="tr-TR" b="1" dirty="0" err="1" smtClean="0"/>
              <a:t>exosomes</a:t>
            </a:r>
            <a:r>
              <a:rPr lang="tr-TR" b="1" dirty="0" smtClean="0"/>
              <a:t> in </a:t>
            </a:r>
            <a:r>
              <a:rPr lang="tr-TR" b="1" dirty="0" err="1" smtClean="0"/>
              <a:t>cancer</a:t>
            </a:r>
            <a:r>
              <a:rPr lang="tr-TR" b="1" dirty="0" smtClean="0"/>
              <a:t>  </a:t>
            </a:r>
            <a:r>
              <a:rPr lang="tr-TR" b="1" dirty="0" err="1" smtClean="0"/>
              <a:t>development</a:t>
            </a:r>
            <a:endParaRPr lang="tr-TR" b="1" dirty="0" smtClean="0"/>
          </a:p>
          <a:p>
            <a:endParaRPr lang="tr-TR" b="1" dirty="0" smtClean="0"/>
          </a:p>
          <a:p>
            <a:r>
              <a:rPr lang="en-US" dirty="0" smtClean="0"/>
              <a:t>MSC-derived </a:t>
            </a:r>
            <a:r>
              <a:rPr lang="en-US" dirty="0" err="1" smtClean="0"/>
              <a:t>exosomes</a:t>
            </a:r>
            <a:r>
              <a:rPr lang="en-US" dirty="0" smtClean="0"/>
              <a:t> can confer signals</a:t>
            </a:r>
            <a:r>
              <a:rPr lang="tr-TR" dirty="0" smtClean="0"/>
              <a:t>  </a:t>
            </a:r>
            <a:r>
              <a:rPr lang="en-US" dirty="0" smtClean="0"/>
              <a:t>for inhibition or promotion of tumor growth. </a:t>
            </a:r>
            <a:endParaRPr lang="tr-TR" dirty="0" smtClean="0"/>
          </a:p>
          <a:p>
            <a:pPr marL="0" indent="0">
              <a:buNone/>
            </a:pPr>
            <a:endParaRPr lang="tr-TR" dirty="0" smtClean="0"/>
          </a:p>
          <a:p>
            <a:r>
              <a:rPr lang="en-US" dirty="0" err="1" smtClean="0"/>
              <a:t>exosomal</a:t>
            </a:r>
            <a:r>
              <a:rPr lang="en-US" dirty="0" smtClean="0"/>
              <a:t> content displays large variability according</a:t>
            </a:r>
            <a:r>
              <a:rPr lang="tr-TR" dirty="0" smtClean="0"/>
              <a:t> </a:t>
            </a:r>
            <a:r>
              <a:rPr lang="en-US" dirty="0" smtClean="0"/>
              <a:t>to the </a:t>
            </a:r>
            <a:r>
              <a:rPr lang="en-US" dirty="0" err="1" smtClean="0"/>
              <a:t>di</a:t>
            </a:r>
            <a:r>
              <a:rPr lang="tr-TR" dirty="0" err="1" smtClean="0"/>
              <a:t>ff</a:t>
            </a:r>
            <a:r>
              <a:rPr lang="en-US" dirty="0" err="1" smtClean="0"/>
              <a:t>erent</a:t>
            </a:r>
            <a:r>
              <a:rPr lang="en-US" dirty="0" smtClean="0"/>
              <a:t> </a:t>
            </a:r>
            <a:r>
              <a:rPr lang="en-US" dirty="0" err="1" smtClean="0"/>
              <a:t>exosome</a:t>
            </a:r>
            <a:r>
              <a:rPr lang="en-US" dirty="0" smtClean="0"/>
              <a:t>-secreting cell populations. </a:t>
            </a:r>
            <a:endParaRPr lang="tr-TR" dirty="0" smtClean="0"/>
          </a:p>
          <a:p>
            <a:r>
              <a:rPr lang="en-US" dirty="0" err="1" smtClean="0"/>
              <a:t>exosomes</a:t>
            </a:r>
            <a:r>
              <a:rPr lang="en-US" dirty="0" smtClean="0"/>
              <a:t> significantly change in</a:t>
            </a:r>
            <a:r>
              <a:rPr lang="tr-TR" dirty="0" smtClean="0"/>
              <a:t> </a:t>
            </a:r>
            <a:r>
              <a:rPr lang="en-US" dirty="0" smtClean="0"/>
              <a:t>disease, inflammation, and cancer </a:t>
            </a:r>
            <a:r>
              <a:rPr lang="tr-TR" dirty="0" smtClean="0"/>
              <a:t>. </a:t>
            </a:r>
          </a:p>
          <a:p>
            <a:r>
              <a:rPr lang="en-US" dirty="0" smtClean="0"/>
              <a:t> Although some controversy still exists, the potential dualism</a:t>
            </a:r>
            <a:r>
              <a:rPr lang="tr-TR" dirty="0" smtClean="0"/>
              <a:t> </a:t>
            </a:r>
            <a:r>
              <a:rPr lang="en-US" dirty="0" smtClean="0"/>
              <a:t>of the tumor-inhibitory and tumor-promoting e</a:t>
            </a:r>
            <a:r>
              <a:rPr lang="tr-TR" dirty="0" err="1" smtClean="0"/>
              <a:t>ff</a:t>
            </a:r>
            <a:r>
              <a:rPr lang="en-US" dirty="0" err="1" smtClean="0"/>
              <a:t>ects</a:t>
            </a:r>
            <a:r>
              <a:rPr lang="en-US" dirty="0" smtClean="0"/>
              <a:t> of MSC-derived </a:t>
            </a:r>
            <a:r>
              <a:rPr lang="en-US" dirty="0" err="1" smtClean="0"/>
              <a:t>exosomes</a:t>
            </a:r>
            <a:r>
              <a:rPr lang="en-US" dirty="0" smtClean="0"/>
              <a:t> can be attributed</a:t>
            </a:r>
            <a:r>
              <a:rPr lang="tr-TR" dirty="0" smtClean="0"/>
              <a:t> </a:t>
            </a:r>
            <a:r>
              <a:rPr lang="en-US" dirty="0" smtClean="0"/>
              <a:t>predominantly to the MSC source and the microenvironment. </a:t>
            </a:r>
            <a:endParaRPr lang="tr-TR" dirty="0" smtClean="0"/>
          </a:p>
          <a:p>
            <a:r>
              <a:rPr lang="en-US" dirty="0" smtClean="0"/>
              <a:t>tumor-unrelated MSC</a:t>
            </a:r>
            <a:r>
              <a:rPr lang="tr-TR" dirty="0" smtClean="0"/>
              <a:t> </a:t>
            </a:r>
            <a:r>
              <a:rPr lang="en-US" dirty="0" err="1" smtClean="0"/>
              <a:t>exosomes</a:t>
            </a:r>
            <a:r>
              <a:rPr lang="tr-TR" dirty="0" smtClean="0"/>
              <a:t> </a:t>
            </a:r>
            <a:r>
              <a:rPr lang="en-US" dirty="0" smtClean="0"/>
              <a:t>may suppress angiogenesis and relay signals for dormancy of breast cancer</a:t>
            </a:r>
            <a:r>
              <a:rPr lang="tr-TR" dirty="0" smtClean="0"/>
              <a:t>  </a:t>
            </a:r>
            <a:r>
              <a:rPr lang="tr-TR" dirty="0" err="1" smtClean="0"/>
              <a:t>by</a:t>
            </a:r>
            <a:r>
              <a:rPr lang="tr-TR" dirty="0" smtClean="0"/>
              <a:t> </a:t>
            </a:r>
            <a:r>
              <a:rPr lang="tr-TR" dirty="0" err="1" smtClean="0"/>
              <a:t>shuttling</a:t>
            </a:r>
            <a:r>
              <a:rPr lang="tr-TR" dirty="0" smtClean="0"/>
              <a:t> </a:t>
            </a:r>
            <a:r>
              <a:rPr lang="tr-TR" dirty="0" err="1" smtClean="0"/>
              <a:t>miR</a:t>
            </a:r>
            <a:r>
              <a:rPr lang="tr-TR" dirty="0" smtClean="0"/>
              <a:t>-100, </a:t>
            </a:r>
            <a:r>
              <a:rPr lang="tr-TR" dirty="0" err="1" smtClean="0"/>
              <a:t>miR</a:t>
            </a:r>
            <a:r>
              <a:rPr lang="tr-TR" dirty="0" smtClean="0"/>
              <a:t>-16, </a:t>
            </a:r>
            <a:r>
              <a:rPr lang="tr-TR" dirty="0" err="1" smtClean="0"/>
              <a:t>miR</a:t>
            </a:r>
            <a:r>
              <a:rPr lang="tr-TR" dirty="0" smtClean="0"/>
              <a:t>-23b, </a:t>
            </a:r>
            <a:r>
              <a:rPr lang="tr-TR" dirty="0" err="1" smtClean="0"/>
              <a:t>and</a:t>
            </a:r>
            <a:r>
              <a:rPr lang="tr-TR" dirty="0" smtClean="0"/>
              <a:t> </a:t>
            </a:r>
            <a:r>
              <a:rPr lang="tr-TR" dirty="0" err="1" smtClean="0"/>
              <a:t>miR</a:t>
            </a:r>
            <a:r>
              <a:rPr lang="tr-TR" dirty="0" smtClean="0"/>
              <a:t>-222/223. </a:t>
            </a:r>
          </a:p>
          <a:p>
            <a:r>
              <a:rPr lang="tr-TR" dirty="0" err="1" smtClean="0"/>
              <a:t>In</a:t>
            </a:r>
            <a:r>
              <a:rPr lang="tr-TR" dirty="0" smtClean="0"/>
              <a:t> </a:t>
            </a:r>
            <a:r>
              <a:rPr lang="tr-TR" dirty="0" err="1" smtClean="0"/>
              <a:t>contrast</a:t>
            </a:r>
            <a:r>
              <a:rPr lang="tr-TR" dirty="0" smtClean="0"/>
              <a:t>, </a:t>
            </a:r>
            <a:r>
              <a:rPr lang="tr-TR" dirty="0" err="1" smtClean="0"/>
              <a:t>tumor</a:t>
            </a:r>
            <a:r>
              <a:rPr lang="tr-TR" dirty="0" smtClean="0"/>
              <a:t>-</a:t>
            </a:r>
            <a:r>
              <a:rPr lang="tr-TR" dirty="0" err="1" smtClean="0"/>
              <a:t>related</a:t>
            </a:r>
            <a:r>
              <a:rPr lang="tr-TR" dirty="0" smtClean="0"/>
              <a:t> </a:t>
            </a:r>
            <a:r>
              <a:rPr lang="tr-TR" dirty="0" err="1" smtClean="0"/>
              <a:t>exosomes</a:t>
            </a:r>
            <a:r>
              <a:rPr lang="tr-TR" dirty="0" smtClean="0"/>
              <a:t> </a:t>
            </a:r>
            <a:r>
              <a:rPr lang="tr-TR" dirty="0" err="1" smtClean="0"/>
              <a:t>are</a:t>
            </a:r>
            <a:r>
              <a:rPr lang="tr-TR" dirty="0" smtClean="0"/>
              <a:t> </a:t>
            </a:r>
            <a:r>
              <a:rPr lang="en-US" dirty="0" smtClean="0"/>
              <a:t>considered to be closely associated with the pathogenesis and </a:t>
            </a:r>
            <a:r>
              <a:rPr lang="en-US" dirty="0" err="1" smtClean="0"/>
              <a:t>microenvironmental</a:t>
            </a:r>
            <a:r>
              <a:rPr lang="en-US" dirty="0" smtClean="0"/>
              <a:t> development o</a:t>
            </a:r>
            <a:r>
              <a:rPr lang="tr-TR" dirty="0" smtClean="0"/>
              <a:t>f </a:t>
            </a:r>
            <a:r>
              <a:rPr lang="tr-TR" dirty="0" err="1" smtClean="0"/>
              <a:t>cancers</a:t>
            </a:r>
            <a:r>
              <a:rPr lang="tr-TR" dirty="0" smtClean="0"/>
              <a:t>.</a:t>
            </a:r>
            <a:endParaRPr lang="tr-TR" b="1" dirty="0" smtClean="0"/>
          </a:p>
          <a:p>
            <a:endParaRPr lang="tr-TR" b="1" dirty="0" smtClean="0"/>
          </a:p>
          <a:p>
            <a:pPr marL="0" indent="0">
              <a:buNone/>
            </a:pPr>
            <a:endParaRPr lang="tr-TR" dirty="0" err="1" smtClean="0"/>
          </a:p>
        </p:txBody>
      </p:sp>
      <p:pic>
        <p:nvPicPr>
          <p:cNvPr id="4" name="Resim 3"/>
          <p:cNvPicPr>
            <a:picLocks noChangeAspect="1"/>
          </p:cNvPicPr>
          <p:nvPr/>
        </p:nvPicPr>
        <p:blipFill rotWithShape="1">
          <a:blip r:embed="rId3"/>
          <a:srcRect l="32399" t="24364" r="34181" b="56221"/>
          <a:stretch/>
        </p:blipFill>
        <p:spPr>
          <a:xfrm>
            <a:off x="7435514" y="973174"/>
            <a:ext cx="4391527" cy="143502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Stem</a:t>
            </a:r>
            <a:r>
              <a:rPr lang="tr-TR" dirty="0" smtClean="0"/>
              <a:t> </a:t>
            </a:r>
            <a:r>
              <a:rPr lang="tr-TR" dirty="0" err="1" smtClean="0"/>
              <a:t>Cell</a:t>
            </a:r>
            <a:r>
              <a:rPr lang="tr-TR" dirty="0" smtClean="0"/>
              <a:t>-</a:t>
            </a:r>
            <a:r>
              <a:rPr lang="tr-TR" dirty="0" err="1" smtClean="0"/>
              <a:t>derived</a:t>
            </a:r>
            <a:r>
              <a:rPr lang="tr-TR" dirty="0" smtClean="0"/>
              <a:t> </a:t>
            </a:r>
            <a:r>
              <a:rPr lang="tr-TR" dirty="0" err="1" smtClean="0"/>
              <a:t>exosomes</a:t>
            </a:r>
            <a:r>
              <a:rPr lang="tr-TR" dirty="0" smtClean="0"/>
              <a:t> in </a:t>
            </a:r>
            <a:r>
              <a:rPr lang="tr-TR" dirty="0" err="1" smtClean="0"/>
              <a:t>cardiac</a:t>
            </a:r>
            <a:r>
              <a:rPr lang="tr-TR" dirty="0" smtClean="0"/>
              <a:t> </a:t>
            </a:r>
            <a:r>
              <a:rPr lang="tr-TR" dirty="0" err="1" smtClean="0"/>
              <a:t>repair</a:t>
            </a:r>
            <a:endParaRPr lang="tr-TR" dirty="0"/>
          </a:p>
        </p:txBody>
      </p:sp>
      <p:sp>
        <p:nvSpPr>
          <p:cNvPr id="3" name="2 İçerik Yer Tutucusu"/>
          <p:cNvSpPr>
            <a:spLocks noGrp="1"/>
          </p:cNvSpPr>
          <p:nvPr>
            <p:ph idx="1"/>
          </p:nvPr>
        </p:nvSpPr>
        <p:spPr/>
        <p:txBody>
          <a:bodyPr>
            <a:normAutofit fontScale="85000" lnSpcReduction="20000"/>
          </a:bodyPr>
          <a:lstStyle/>
          <a:p>
            <a:pPr>
              <a:buFont typeface="Wingdings" pitchFamily="2" charset="2"/>
              <a:buChar char="v"/>
            </a:pPr>
            <a:r>
              <a:rPr lang="en-US" dirty="0" smtClean="0"/>
              <a:t>The adult human heart has limited regenerative capacity; hence, stem cell therapy has been investigated as a potential approach for cardiac repair. </a:t>
            </a:r>
            <a:endParaRPr lang="tr-TR" dirty="0" smtClean="0"/>
          </a:p>
          <a:p>
            <a:pPr>
              <a:buFont typeface="Wingdings" pitchFamily="2" charset="2"/>
              <a:buChar char="v"/>
            </a:pPr>
            <a:endParaRPr lang="tr-TR" dirty="0" smtClean="0"/>
          </a:p>
          <a:p>
            <a:pPr>
              <a:buFont typeface="Wingdings" pitchFamily="2" charset="2"/>
              <a:buChar char="v"/>
            </a:pPr>
            <a:r>
              <a:rPr lang="tr-TR" dirty="0" err="1" smtClean="0"/>
              <a:t>Cardiac</a:t>
            </a:r>
            <a:r>
              <a:rPr lang="tr-TR" dirty="0" smtClean="0"/>
              <a:t>-</a:t>
            </a:r>
            <a:r>
              <a:rPr lang="tr-TR" dirty="0" err="1" smtClean="0"/>
              <a:t>derived</a:t>
            </a:r>
            <a:r>
              <a:rPr lang="tr-TR" dirty="0" smtClean="0"/>
              <a:t> </a:t>
            </a:r>
            <a:r>
              <a:rPr lang="tr-TR" dirty="0" err="1" smtClean="0"/>
              <a:t>progenitor</a:t>
            </a:r>
            <a:r>
              <a:rPr lang="tr-TR" dirty="0" smtClean="0"/>
              <a:t> </a:t>
            </a:r>
            <a:r>
              <a:rPr lang="tr-TR" dirty="0" err="1" smtClean="0"/>
              <a:t>cells</a:t>
            </a:r>
            <a:r>
              <a:rPr lang="tr-TR" dirty="0" smtClean="0"/>
              <a:t> (</a:t>
            </a:r>
            <a:r>
              <a:rPr lang="tr-TR" dirty="0" err="1" smtClean="0"/>
              <a:t>CPCs</a:t>
            </a:r>
            <a:r>
              <a:rPr lang="tr-TR" dirty="0" smtClean="0"/>
              <a:t>) </a:t>
            </a:r>
            <a:r>
              <a:rPr lang="tr-TR" dirty="0" err="1" smtClean="0"/>
              <a:t>and</a:t>
            </a:r>
            <a:r>
              <a:rPr lang="tr-TR" dirty="0" smtClean="0"/>
              <a:t> </a:t>
            </a:r>
            <a:r>
              <a:rPr lang="tr-TR" dirty="0" err="1" smtClean="0"/>
              <a:t>non</a:t>
            </a:r>
            <a:r>
              <a:rPr lang="tr-TR" dirty="0" smtClean="0"/>
              <a:t>-</a:t>
            </a:r>
            <a:r>
              <a:rPr lang="tr-TR" dirty="0" err="1" smtClean="0"/>
              <a:t>myocyte</a:t>
            </a:r>
            <a:r>
              <a:rPr lang="tr-TR" dirty="0" smtClean="0"/>
              <a:t> </a:t>
            </a:r>
            <a:r>
              <a:rPr lang="tr-TR" dirty="0" err="1" smtClean="0"/>
              <a:t>cells</a:t>
            </a:r>
            <a:r>
              <a:rPr lang="tr-TR" dirty="0" smtClean="0"/>
              <a:t> </a:t>
            </a:r>
            <a:r>
              <a:rPr lang="tr-TR" dirty="0" err="1" smtClean="0"/>
              <a:t>expressing</a:t>
            </a:r>
            <a:r>
              <a:rPr lang="tr-TR" dirty="0" smtClean="0"/>
              <a:t> </a:t>
            </a:r>
            <a:r>
              <a:rPr lang="tr-TR" dirty="0" err="1" smtClean="0"/>
              <a:t>mesenchymal</a:t>
            </a:r>
            <a:r>
              <a:rPr lang="tr-TR" dirty="0" smtClean="0"/>
              <a:t>/</a:t>
            </a:r>
            <a:r>
              <a:rPr lang="tr-TR" dirty="0" err="1" smtClean="0"/>
              <a:t>stromal</a:t>
            </a:r>
            <a:r>
              <a:rPr lang="tr-TR" dirty="0" smtClean="0"/>
              <a:t> </a:t>
            </a:r>
            <a:r>
              <a:rPr lang="tr-TR" dirty="0" err="1" smtClean="0"/>
              <a:t>cells</a:t>
            </a:r>
            <a:r>
              <a:rPr lang="tr-TR" dirty="0" smtClean="0"/>
              <a:t> </a:t>
            </a:r>
            <a:r>
              <a:rPr lang="tr-TR" dirty="0" err="1" smtClean="0"/>
              <a:t>are</a:t>
            </a:r>
            <a:r>
              <a:rPr lang="tr-TR" dirty="0" smtClean="0"/>
              <a:t> </a:t>
            </a:r>
            <a:r>
              <a:rPr lang="tr-TR" dirty="0" err="1" smtClean="0"/>
              <a:t>involved</a:t>
            </a:r>
            <a:r>
              <a:rPr lang="tr-TR" dirty="0" smtClean="0"/>
              <a:t> in </a:t>
            </a:r>
            <a:r>
              <a:rPr lang="tr-TR" dirty="0" err="1" smtClean="0"/>
              <a:t>myocardial</a:t>
            </a:r>
            <a:r>
              <a:rPr lang="tr-TR" dirty="0" smtClean="0"/>
              <a:t> </a:t>
            </a:r>
            <a:r>
              <a:rPr lang="tr-TR" dirty="0" err="1" smtClean="0"/>
              <a:t>homeostasis</a:t>
            </a:r>
            <a:r>
              <a:rPr lang="tr-TR" dirty="0" smtClean="0"/>
              <a:t> </a:t>
            </a:r>
            <a:r>
              <a:rPr lang="tr-TR" dirty="0" err="1" smtClean="0"/>
              <a:t>after</a:t>
            </a:r>
            <a:r>
              <a:rPr lang="tr-TR" dirty="0" smtClean="0"/>
              <a:t> </a:t>
            </a:r>
            <a:r>
              <a:rPr lang="tr-TR" dirty="0" err="1" smtClean="0"/>
              <a:t>injury</a:t>
            </a:r>
            <a:endParaRPr lang="tr-TR" dirty="0" smtClean="0"/>
          </a:p>
          <a:p>
            <a:pPr>
              <a:buFont typeface="Wingdings" pitchFamily="2" charset="2"/>
              <a:buChar char="v"/>
            </a:pPr>
            <a:endParaRPr lang="tr-TR" dirty="0" smtClean="0"/>
          </a:p>
          <a:p>
            <a:pPr>
              <a:buFont typeface="Wingdings" pitchFamily="2" charset="2"/>
              <a:buChar char="v"/>
            </a:pPr>
            <a:r>
              <a:rPr lang="en-US" dirty="0" smtClean="0"/>
              <a:t>However, a large part of the benefit of the injection of stem and progenitor cells into injured hearts is mediated by secreted factors.</a:t>
            </a:r>
            <a:endParaRPr lang="tr-TR" dirty="0" smtClean="0"/>
          </a:p>
          <a:p>
            <a:pPr>
              <a:buFont typeface="Wingdings" pitchFamily="2" charset="2"/>
              <a:buChar char="v"/>
            </a:pPr>
            <a:endParaRPr lang="tr-TR" dirty="0" smtClean="0"/>
          </a:p>
          <a:p>
            <a:pPr>
              <a:buFont typeface="Wingdings" pitchFamily="2" charset="2"/>
              <a:buChar char="v"/>
            </a:pPr>
            <a:r>
              <a:rPr lang="en-US" dirty="0" smtClean="0"/>
              <a:t>Elevated </a:t>
            </a:r>
            <a:r>
              <a:rPr lang="en-US" b="1" dirty="0" err="1" smtClean="0"/>
              <a:t>exosome</a:t>
            </a:r>
            <a:r>
              <a:rPr lang="en-US" dirty="0" smtClean="0"/>
              <a:t> levels have been detected in human plasma in various </a:t>
            </a:r>
            <a:r>
              <a:rPr lang="en-US" b="1" dirty="0" smtClean="0"/>
              <a:t>cardiovascular</a:t>
            </a:r>
            <a:r>
              <a:rPr lang="en-US" dirty="0" smtClean="0"/>
              <a:t> diseases</a:t>
            </a:r>
            <a:r>
              <a:rPr lang="tr-TR" dirty="0" smtClean="0"/>
              <a:t>:</a:t>
            </a:r>
            <a:r>
              <a:rPr lang="en-US" dirty="0" smtClean="0"/>
              <a:t> Mice after acute MI exhibited increased plasma levels of myocardial‐derived </a:t>
            </a:r>
            <a:r>
              <a:rPr lang="en-US" dirty="0" err="1" smtClean="0"/>
              <a:t>miRNA</a:t>
            </a:r>
            <a:r>
              <a:rPr lang="en-US" dirty="0" smtClean="0"/>
              <a:t> predominantly carried by </a:t>
            </a:r>
            <a:r>
              <a:rPr lang="en-US" dirty="0" err="1" smtClean="0"/>
              <a:t>exosomes</a:t>
            </a:r>
            <a:r>
              <a:rPr lang="en-US" dirty="0" smtClean="0"/>
              <a:t> (miR‐1, miR‐208, and miR‐499), or in the </a:t>
            </a:r>
            <a:r>
              <a:rPr lang="en-US" dirty="0" err="1" smtClean="0"/>
              <a:t>nonexosomal</a:t>
            </a:r>
            <a:r>
              <a:rPr lang="en-US" dirty="0" smtClean="0"/>
              <a:t> component (miR‐133).</a:t>
            </a:r>
            <a:endParaRPr lang="tr-T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p:cNvPicPr>
            <a:picLocks noChangeAspect="1" noChangeArrowheads="1"/>
          </p:cNvPicPr>
          <p:nvPr/>
        </p:nvPicPr>
        <p:blipFill>
          <a:blip r:embed="rId2"/>
          <a:srcRect/>
          <a:stretch>
            <a:fillRect/>
          </a:stretch>
        </p:blipFill>
        <p:spPr bwMode="auto">
          <a:xfrm>
            <a:off x="308214" y="0"/>
            <a:ext cx="6108748" cy="3274289"/>
          </a:xfrm>
          <a:prstGeom prst="rect">
            <a:avLst/>
          </a:prstGeom>
          <a:noFill/>
        </p:spPr>
      </p:pic>
      <p:pic>
        <p:nvPicPr>
          <p:cNvPr id="2052" name="Picture 4" descr="image"/>
          <p:cNvPicPr>
            <a:picLocks noChangeAspect="1" noChangeArrowheads="1"/>
          </p:cNvPicPr>
          <p:nvPr/>
        </p:nvPicPr>
        <p:blipFill>
          <a:blip r:embed="rId3"/>
          <a:srcRect/>
          <a:stretch>
            <a:fillRect/>
          </a:stretch>
        </p:blipFill>
        <p:spPr bwMode="auto">
          <a:xfrm>
            <a:off x="2815389" y="3392906"/>
            <a:ext cx="9081888" cy="3392905"/>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l="16063" t="38735" r="43334" b="9617"/>
          <a:stretch/>
        </p:blipFill>
        <p:spPr>
          <a:xfrm>
            <a:off x="0" y="252248"/>
            <a:ext cx="6117021" cy="4376722"/>
          </a:xfrm>
          <a:prstGeom prst="rect">
            <a:avLst/>
          </a:prstGeom>
        </p:spPr>
      </p:pic>
      <p:pic>
        <p:nvPicPr>
          <p:cNvPr id="3074" name="Picture 2" descr="PDF) Ticagrelor Enhances Release of Anti-Hypoxic Cardiac Progenitor  Cell-Derived Exosomes Through Increasing Cell Proliferation In Vitro"/>
          <p:cNvPicPr>
            <a:picLocks noChangeAspect="1" noChangeArrowheads="1"/>
          </p:cNvPicPr>
          <p:nvPr/>
        </p:nvPicPr>
        <p:blipFill rotWithShape="1">
          <a:blip r:embed="rId3">
            <a:extLst>
              <a:ext uri="{28A0092B-C50C-407E-A947-70E740481C1C}">
                <a14:useLocalDpi xmlns:a14="http://schemas.microsoft.com/office/drawing/2010/main" val="0"/>
              </a:ext>
            </a:extLst>
          </a:blip>
          <a:srcRect l="15019" t="740" r="3585" b="41817"/>
          <a:stretch/>
        </p:blipFill>
        <p:spPr bwMode="auto">
          <a:xfrm>
            <a:off x="6077579" y="0"/>
            <a:ext cx="6114421" cy="5675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3396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l="14166" t="12376" r="30919" b="21724"/>
          <a:stretch/>
        </p:blipFill>
        <p:spPr>
          <a:xfrm>
            <a:off x="930166" y="504497"/>
            <a:ext cx="7819696" cy="5278602"/>
          </a:xfrm>
          <a:prstGeom prst="rect">
            <a:avLst/>
          </a:prstGeom>
        </p:spPr>
      </p:pic>
    </p:spTree>
    <p:extLst>
      <p:ext uri="{BB962C8B-B14F-4D97-AF65-F5344CB8AC3E}">
        <p14:creationId xmlns:p14="http://schemas.microsoft.com/office/powerpoint/2010/main" val="38690860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l="31323" t="13908" r="33850" b="51303"/>
          <a:stretch/>
        </p:blipFill>
        <p:spPr>
          <a:xfrm>
            <a:off x="1954925" y="993227"/>
            <a:ext cx="6369268" cy="3578773"/>
          </a:xfrm>
          <a:prstGeom prst="rect">
            <a:avLst/>
          </a:prstGeom>
        </p:spPr>
      </p:pic>
    </p:spTree>
    <p:extLst>
      <p:ext uri="{BB962C8B-B14F-4D97-AF65-F5344CB8AC3E}">
        <p14:creationId xmlns:p14="http://schemas.microsoft.com/office/powerpoint/2010/main" val="13884606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l="31667" t="20958" r="35920" b="35670"/>
          <a:stretch/>
        </p:blipFill>
        <p:spPr>
          <a:xfrm>
            <a:off x="1891862" y="204950"/>
            <a:ext cx="8462348" cy="6369269"/>
          </a:xfrm>
          <a:prstGeom prst="rect">
            <a:avLst/>
          </a:prstGeom>
        </p:spPr>
      </p:pic>
    </p:spTree>
    <p:extLst>
      <p:ext uri="{BB962C8B-B14F-4D97-AF65-F5344CB8AC3E}">
        <p14:creationId xmlns:p14="http://schemas.microsoft.com/office/powerpoint/2010/main" val="24062501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l="32011" t="21265" r="36179" b="36437"/>
          <a:stretch/>
        </p:blipFill>
        <p:spPr>
          <a:xfrm>
            <a:off x="1765738" y="126124"/>
            <a:ext cx="8714049" cy="6517823"/>
          </a:xfrm>
          <a:prstGeom prst="rect">
            <a:avLst/>
          </a:prstGeom>
        </p:spPr>
      </p:pic>
    </p:spTree>
    <p:extLst>
      <p:ext uri="{BB962C8B-B14F-4D97-AF65-F5344CB8AC3E}">
        <p14:creationId xmlns:p14="http://schemas.microsoft.com/office/powerpoint/2010/main" val="1799905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842903" y="6435300"/>
            <a:ext cx="90678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100" dirty="0">
                <a:latin typeface="Arial" panose="020B0604020202020204" pitchFamily="34" charset="0"/>
              </a:rPr>
              <a:t>Figure 15-4 </a:t>
            </a:r>
            <a:r>
              <a:rPr lang="en-US" sz="1100" i="1" dirty="0">
                <a:latin typeface="Arial" panose="020B0604020202020204" pitchFamily="34" charset="0"/>
              </a:rPr>
              <a:t> Molecular Biology of the Cell</a:t>
            </a:r>
            <a:r>
              <a:rPr lang="en-US" sz="1100" dirty="0">
                <a:latin typeface="Arial" panose="020B0604020202020204" pitchFamily="34" charset="0"/>
              </a:rPr>
              <a:t> (© Garland Science 2008)</a:t>
            </a:r>
          </a:p>
        </p:txBody>
      </p:sp>
      <p:pic>
        <p:nvPicPr>
          <p:cNvPr id="3" name="Picture 4" descr="figure 15-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217" y="449835"/>
            <a:ext cx="7092783" cy="5876483"/>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481263" y="80503"/>
            <a:ext cx="4078705" cy="369332"/>
          </a:xfrm>
          <a:prstGeom prst="rect">
            <a:avLst/>
          </a:prstGeom>
          <a:noFill/>
        </p:spPr>
        <p:txBody>
          <a:bodyPr wrap="square" rtlCol="0">
            <a:spAutoFit/>
          </a:bodyPr>
          <a:lstStyle/>
          <a:p>
            <a:r>
              <a:rPr lang="tr-TR" dirty="0" smtClean="0"/>
              <a:t>Forms of </a:t>
            </a:r>
            <a:r>
              <a:rPr lang="tr-TR" dirty="0" err="1" smtClean="0"/>
              <a:t>intercellular</a:t>
            </a:r>
            <a:r>
              <a:rPr lang="tr-TR" dirty="0" smtClean="0"/>
              <a:t> </a:t>
            </a:r>
            <a:r>
              <a:rPr lang="tr-TR" dirty="0" err="1" smtClean="0"/>
              <a:t>signaling</a:t>
            </a:r>
            <a:endParaRPr lang="tr-TR" dirty="0"/>
          </a:p>
        </p:txBody>
      </p:sp>
      <p:sp>
        <p:nvSpPr>
          <p:cNvPr id="5" name="Metin kutusu 4"/>
          <p:cNvSpPr txBox="1"/>
          <p:nvPr/>
        </p:nvSpPr>
        <p:spPr>
          <a:xfrm>
            <a:off x="7988968" y="637674"/>
            <a:ext cx="3224464" cy="4247317"/>
          </a:xfrm>
          <a:prstGeom prst="rect">
            <a:avLst/>
          </a:prstGeom>
          <a:noFill/>
        </p:spPr>
        <p:txBody>
          <a:bodyPr wrap="square" rtlCol="0">
            <a:spAutoFit/>
          </a:bodyPr>
          <a:lstStyle/>
          <a:p>
            <a:r>
              <a:rPr lang="tr-TR" dirty="0" smtClean="0"/>
              <a:t>A: </a:t>
            </a:r>
            <a:r>
              <a:rPr lang="tr-TR" dirty="0" err="1" smtClean="0"/>
              <a:t>signal</a:t>
            </a:r>
            <a:r>
              <a:rPr lang="tr-TR" dirty="0" smtClean="0"/>
              <a:t> </a:t>
            </a:r>
            <a:r>
              <a:rPr lang="tr-TR" dirty="0" err="1" smtClean="0"/>
              <a:t>molecules</a:t>
            </a:r>
            <a:r>
              <a:rPr lang="tr-TR" dirty="0" smtClean="0"/>
              <a:t> </a:t>
            </a:r>
            <a:r>
              <a:rPr lang="tr-TR" dirty="0" err="1" smtClean="0"/>
              <a:t>remain</a:t>
            </a:r>
            <a:r>
              <a:rPr lang="tr-TR" dirty="0" smtClean="0"/>
              <a:t> </a:t>
            </a:r>
            <a:r>
              <a:rPr lang="tr-TR" dirty="0" err="1" smtClean="0"/>
              <a:t>bound</a:t>
            </a:r>
            <a:r>
              <a:rPr lang="tr-TR" dirty="0" smtClean="0"/>
              <a:t> </a:t>
            </a:r>
            <a:r>
              <a:rPr lang="tr-TR" dirty="0" err="1" smtClean="0"/>
              <a:t>to</a:t>
            </a:r>
            <a:r>
              <a:rPr lang="tr-TR" dirty="0" smtClean="0"/>
              <a:t> </a:t>
            </a:r>
            <a:r>
              <a:rPr lang="tr-TR" dirty="0" err="1" smtClean="0"/>
              <a:t>the</a:t>
            </a:r>
            <a:r>
              <a:rPr lang="tr-TR" dirty="0" smtClean="0"/>
              <a:t> </a:t>
            </a:r>
            <a:r>
              <a:rPr lang="tr-TR" dirty="0" err="1" smtClean="0"/>
              <a:t>surface</a:t>
            </a:r>
            <a:r>
              <a:rPr lang="tr-TR" dirty="0" smtClean="0"/>
              <a:t> of </a:t>
            </a:r>
            <a:r>
              <a:rPr lang="tr-TR" dirty="0" err="1" smtClean="0"/>
              <a:t>signaling</a:t>
            </a:r>
            <a:r>
              <a:rPr lang="tr-TR" dirty="0" smtClean="0"/>
              <a:t> </a:t>
            </a:r>
            <a:r>
              <a:rPr lang="tr-TR" dirty="0" err="1" smtClean="0"/>
              <a:t>cell</a:t>
            </a:r>
            <a:endParaRPr lang="tr-TR" dirty="0" smtClean="0"/>
          </a:p>
          <a:p>
            <a:endParaRPr lang="tr-TR" dirty="0" smtClean="0"/>
          </a:p>
          <a:p>
            <a:r>
              <a:rPr lang="tr-TR" dirty="0" smtClean="0"/>
              <a:t>B: </a:t>
            </a:r>
            <a:r>
              <a:rPr lang="tr-TR" dirty="0" err="1" smtClean="0"/>
              <a:t>signaling</a:t>
            </a:r>
            <a:r>
              <a:rPr lang="tr-TR" dirty="0" smtClean="0"/>
              <a:t> </a:t>
            </a:r>
            <a:r>
              <a:rPr lang="tr-TR" dirty="0" err="1" smtClean="0"/>
              <a:t>cells</a:t>
            </a:r>
            <a:r>
              <a:rPr lang="tr-TR" dirty="0" smtClean="0"/>
              <a:t> </a:t>
            </a:r>
            <a:r>
              <a:rPr lang="tr-TR" dirty="0" err="1" smtClean="0"/>
              <a:t>secrete</a:t>
            </a:r>
            <a:r>
              <a:rPr lang="tr-TR" dirty="0" smtClean="0"/>
              <a:t> </a:t>
            </a:r>
            <a:r>
              <a:rPr lang="tr-TR" dirty="0" err="1" smtClean="0"/>
              <a:t>molecules</a:t>
            </a:r>
            <a:r>
              <a:rPr lang="tr-TR" dirty="0" smtClean="0"/>
              <a:t> </a:t>
            </a:r>
            <a:r>
              <a:rPr lang="tr-TR" dirty="0" err="1" smtClean="0"/>
              <a:t>into</a:t>
            </a:r>
            <a:r>
              <a:rPr lang="tr-TR" dirty="0" smtClean="0"/>
              <a:t> </a:t>
            </a:r>
            <a:r>
              <a:rPr lang="tr-TR" dirty="0" err="1" smtClean="0"/>
              <a:t>extracellular</a:t>
            </a:r>
            <a:r>
              <a:rPr lang="tr-TR" dirty="0" smtClean="0"/>
              <a:t> </a:t>
            </a:r>
            <a:r>
              <a:rPr lang="tr-TR" dirty="0" err="1" smtClean="0"/>
              <a:t>fluid</a:t>
            </a:r>
            <a:endParaRPr lang="tr-TR" dirty="0" smtClean="0"/>
          </a:p>
          <a:p>
            <a:r>
              <a:rPr lang="tr-TR" i="1" dirty="0" err="1" smtClean="0"/>
              <a:t>Autocrine</a:t>
            </a:r>
            <a:r>
              <a:rPr lang="tr-TR" i="1" dirty="0" smtClean="0"/>
              <a:t>: </a:t>
            </a:r>
            <a:r>
              <a:rPr lang="tr-TR" i="1" dirty="0" err="1" smtClean="0"/>
              <a:t>cells</a:t>
            </a:r>
            <a:r>
              <a:rPr lang="tr-TR" i="1" dirty="0" smtClean="0"/>
              <a:t> </a:t>
            </a:r>
            <a:r>
              <a:rPr lang="tr-TR" i="1" dirty="0" err="1" smtClean="0"/>
              <a:t>produce</a:t>
            </a:r>
            <a:r>
              <a:rPr lang="tr-TR" i="1" dirty="0" smtClean="0"/>
              <a:t> </a:t>
            </a:r>
            <a:r>
              <a:rPr lang="tr-TR" i="1" dirty="0" err="1" smtClean="0"/>
              <a:t>the</a:t>
            </a:r>
            <a:r>
              <a:rPr lang="tr-TR" i="1" dirty="0" smtClean="0"/>
              <a:t> </a:t>
            </a:r>
            <a:r>
              <a:rPr lang="tr-TR" i="1" dirty="0" err="1" smtClean="0"/>
              <a:t>signals</a:t>
            </a:r>
            <a:r>
              <a:rPr lang="tr-TR" i="1" dirty="0" smtClean="0"/>
              <a:t> </a:t>
            </a:r>
            <a:r>
              <a:rPr lang="tr-TR" i="1" dirty="0" err="1" smtClean="0"/>
              <a:t>that</a:t>
            </a:r>
            <a:r>
              <a:rPr lang="tr-TR" i="1" dirty="0" smtClean="0"/>
              <a:t> </a:t>
            </a:r>
            <a:r>
              <a:rPr lang="tr-TR" i="1" dirty="0" err="1" smtClean="0"/>
              <a:t>they</a:t>
            </a:r>
            <a:r>
              <a:rPr lang="tr-TR" i="1" dirty="0" smtClean="0"/>
              <a:t> </a:t>
            </a:r>
            <a:r>
              <a:rPr lang="tr-TR" i="1" dirty="0" err="1" smtClean="0"/>
              <a:t>themselves</a:t>
            </a:r>
            <a:r>
              <a:rPr lang="tr-TR" i="1" dirty="0" smtClean="0"/>
              <a:t> </a:t>
            </a:r>
            <a:r>
              <a:rPr lang="tr-TR" i="1" dirty="0" err="1" smtClean="0"/>
              <a:t>respond</a:t>
            </a:r>
            <a:r>
              <a:rPr lang="tr-TR" i="1" dirty="0" smtClean="0"/>
              <a:t> </a:t>
            </a:r>
            <a:r>
              <a:rPr lang="tr-TR" i="1" dirty="0" err="1" smtClean="0"/>
              <a:t>to</a:t>
            </a:r>
            <a:r>
              <a:rPr lang="tr-TR" i="1" dirty="0" smtClean="0"/>
              <a:t>…</a:t>
            </a:r>
            <a:r>
              <a:rPr lang="tr-TR" dirty="0" smtClean="0"/>
              <a:t>.</a:t>
            </a:r>
          </a:p>
          <a:p>
            <a:endParaRPr lang="tr-TR" dirty="0"/>
          </a:p>
          <a:p>
            <a:r>
              <a:rPr lang="tr-TR" dirty="0" smtClean="0"/>
              <a:t>C:the </a:t>
            </a:r>
            <a:r>
              <a:rPr lang="tr-TR" dirty="0" err="1" smtClean="0"/>
              <a:t>most</a:t>
            </a:r>
            <a:r>
              <a:rPr lang="tr-TR" dirty="0" smtClean="0"/>
              <a:t> </a:t>
            </a:r>
            <a:r>
              <a:rPr lang="tr-TR" dirty="0" err="1" smtClean="0"/>
              <a:t>sophisticated</a:t>
            </a:r>
            <a:r>
              <a:rPr lang="tr-TR" dirty="0" smtClean="0"/>
              <a:t> of </a:t>
            </a:r>
            <a:r>
              <a:rPr lang="tr-TR" dirty="0" err="1" smtClean="0"/>
              <a:t>the</a:t>
            </a:r>
            <a:r>
              <a:rPr lang="tr-TR" dirty="0" smtClean="0"/>
              <a:t> </a:t>
            </a:r>
            <a:r>
              <a:rPr lang="tr-TR" dirty="0" err="1" smtClean="0"/>
              <a:t>specialized</a:t>
            </a:r>
            <a:r>
              <a:rPr lang="tr-TR" dirty="0" smtClean="0"/>
              <a:t> </a:t>
            </a:r>
            <a:r>
              <a:rPr lang="tr-TR" dirty="0" err="1" smtClean="0"/>
              <a:t>cells</a:t>
            </a:r>
            <a:r>
              <a:rPr lang="tr-TR" dirty="0" smtClean="0"/>
              <a:t> </a:t>
            </a:r>
            <a:r>
              <a:rPr lang="tr-TR" dirty="0" err="1" smtClean="0"/>
              <a:t>are</a:t>
            </a:r>
            <a:r>
              <a:rPr lang="tr-TR" dirty="0" smtClean="0"/>
              <a:t> </a:t>
            </a:r>
            <a:r>
              <a:rPr lang="tr-TR" dirty="0" err="1" smtClean="0"/>
              <a:t>nerve</a:t>
            </a:r>
            <a:r>
              <a:rPr lang="tr-TR" dirty="0" smtClean="0"/>
              <a:t> </a:t>
            </a:r>
            <a:r>
              <a:rPr lang="tr-TR" dirty="0" err="1" smtClean="0"/>
              <a:t>cells</a:t>
            </a:r>
            <a:endParaRPr lang="tr-TR" dirty="0" smtClean="0"/>
          </a:p>
          <a:p>
            <a:endParaRPr lang="tr-TR" dirty="0"/>
          </a:p>
          <a:p>
            <a:r>
              <a:rPr lang="tr-TR" dirty="0" smtClean="0"/>
              <a:t>D: a </a:t>
            </a:r>
            <a:r>
              <a:rPr lang="tr-TR" dirty="0" err="1" smtClean="0"/>
              <a:t>quite</a:t>
            </a:r>
            <a:r>
              <a:rPr lang="tr-TR" dirty="0" smtClean="0"/>
              <a:t> </a:t>
            </a:r>
            <a:r>
              <a:rPr lang="tr-TR" dirty="0" err="1" smtClean="0"/>
              <a:t>different</a:t>
            </a:r>
            <a:r>
              <a:rPr lang="tr-TR" dirty="0" smtClean="0"/>
              <a:t> </a:t>
            </a:r>
            <a:r>
              <a:rPr lang="tr-TR" dirty="0" err="1" smtClean="0"/>
              <a:t>strategy</a:t>
            </a:r>
            <a:r>
              <a:rPr lang="tr-TR" dirty="0" smtClean="0"/>
              <a:t> </a:t>
            </a:r>
            <a:r>
              <a:rPr lang="tr-TR" dirty="0" err="1" smtClean="0"/>
              <a:t>for</a:t>
            </a:r>
            <a:r>
              <a:rPr lang="tr-TR" dirty="0" smtClean="0"/>
              <a:t> </a:t>
            </a:r>
            <a:r>
              <a:rPr lang="tr-TR" dirty="0" err="1" smtClean="0"/>
              <a:t>signaling</a:t>
            </a:r>
            <a:r>
              <a:rPr lang="tr-TR" dirty="0" smtClean="0"/>
              <a:t> </a:t>
            </a:r>
            <a:r>
              <a:rPr lang="tr-TR" dirty="0" err="1" smtClean="0"/>
              <a:t>over</a:t>
            </a:r>
            <a:r>
              <a:rPr lang="tr-TR" dirty="0" smtClean="0"/>
              <a:t> </a:t>
            </a:r>
            <a:r>
              <a:rPr lang="tr-TR" dirty="0" err="1" smtClean="0"/>
              <a:t>long</a:t>
            </a:r>
            <a:r>
              <a:rPr lang="tr-TR" dirty="0" smtClean="0"/>
              <a:t> </a:t>
            </a:r>
            <a:r>
              <a:rPr lang="tr-TR" dirty="0" err="1" smtClean="0"/>
              <a:t>distances</a:t>
            </a:r>
            <a:r>
              <a:rPr lang="tr-TR" dirty="0" smtClean="0"/>
              <a:t> </a:t>
            </a:r>
            <a:endParaRPr lang="tr-TR" dirty="0"/>
          </a:p>
        </p:txBody>
      </p:sp>
    </p:spTree>
    <p:extLst>
      <p:ext uri="{BB962C8B-B14F-4D97-AF65-F5344CB8AC3E}">
        <p14:creationId xmlns:p14="http://schemas.microsoft.com/office/powerpoint/2010/main" val="34779418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l="32270" t="20191" r="34627" b="39809"/>
          <a:stretch/>
        </p:blipFill>
        <p:spPr>
          <a:xfrm>
            <a:off x="1986456" y="378372"/>
            <a:ext cx="9246204" cy="6284530"/>
          </a:xfrm>
          <a:prstGeom prst="rect">
            <a:avLst/>
          </a:prstGeom>
        </p:spPr>
      </p:pic>
    </p:spTree>
    <p:extLst>
      <p:ext uri="{BB962C8B-B14F-4D97-AF65-F5344CB8AC3E}">
        <p14:creationId xmlns:p14="http://schemas.microsoft.com/office/powerpoint/2010/main" val="10320793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l="32529" t="20038" r="35747" b="26628"/>
          <a:stretch/>
        </p:blipFill>
        <p:spPr>
          <a:xfrm>
            <a:off x="2790496" y="126123"/>
            <a:ext cx="6747642" cy="6380922"/>
          </a:xfrm>
          <a:prstGeom prst="rect">
            <a:avLst/>
          </a:prstGeom>
        </p:spPr>
      </p:pic>
    </p:spTree>
    <p:extLst>
      <p:ext uri="{BB962C8B-B14F-4D97-AF65-F5344CB8AC3E}">
        <p14:creationId xmlns:p14="http://schemas.microsoft.com/office/powerpoint/2010/main" val="27632982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l="31753" t="20345" r="51954" b="26934"/>
          <a:stretch/>
        </p:blipFill>
        <p:spPr>
          <a:xfrm>
            <a:off x="551793" y="0"/>
            <a:ext cx="3594537" cy="6542439"/>
          </a:xfrm>
          <a:prstGeom prst="rect">
            <a:avLst/>
          </a:prstGeom>
        </p:spPr>
      </p:pic>
      <p:pic>
        <p:nvPicPr>
          <p:cNvPr id="3" name="Resim 2"/>
          <p:cNvPicPr>
            <a:picLocks noChangeAspect="1"/>
          </p:cNvPicPr>
          <p:nvPr/>
        </p:nvPicPr>
        <p:blipFill rotWithShape="1">
          <a:blip r:embed="rId3"/>
          <a:srcRect l="32615" t="19885" r="51782" b="41035"/>
          <a:stretch/>
        </p:blipFill>
        <p:spPr>
          <a:xfrm>
            <a:off x="5076496" y="217194"/>
            <a:ext cx="4335518" cy="6108050"/>
          </a:xfrm>
          <a:prstGeom prst="rect">
            <a:avLst/>
          </a:prstGeom>
        </p:spPr>
      </p:pic>
    </p:spTree>
    <p:extLst>
      <p:ext uri="{BB962C8B-B14F-4D97-AF65-F5344CB8AC3E}">
        <p14:creationId xmlns:p14="http://schemas.microsoft.com/office/powerpoint/2010/main" val="26039055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l="31235" t="20498" r="35317" b="24483"/>
          <a:stretch/>
        </p:blipFill>
        <p:spPr>
          <a:xfrm>
            <a:off x="2049516" y="0"/>
            <a:ext cx="7329515" cy="6781691"/>
          </a:xfrm>
          <a:prstGeom prst="rect">
            <a:avLst/>
          </a:prstGeom>
        </p:spPr>
      </p:pic>
    </p:spTree>
    <p:extLst>
      <p:ext uri="{BB962C8B-B14F-4D97-AF65-F5344CB8AC3E}">
        <p14:creationId xmlns:p14="http://schemas.microsoft.com/office/powerpoint/2010/main" val="913673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igure 15-0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9131" y="857485"/>
            <a:ext cx="4353879" cy="2889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3"/>
          <p:cNvSpPr txBox="1">
            <a:spLocks noChangeArrowheads="1"/>
          </p:cNvSpPr>
          <p:nvPr/>
        </p:nvSpPr>
        <p:spPr bwMode="auto">
          <a:xfrm>
            <a:off x="7300106" y="6489635"/>
            <a:ext cx="457057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100" dirty="0">
                <a:latin typeface="Arial" panose="020B0604020202020204" pitchFamily="34" charset="0"/>
              </a:rPr>
              <a:t>Figure 15-7 </a:t>
            </a:r>
            <a:r>
              <a:rPr lang="en-US" sz="1100" i="1" dirty="0">
                <a:latin typeface="Arial" panose="020B0604020202020204" pitchFamily="34" charset="0"/>
              </a:rPr>
              <a:t> Molecular Biology of the Cell</a:t>
            </a:r>
            <a:r>
              <a:rPr lang="en-US" sz="1100" dirty="0">
                <a:latin typeface="Arial" panose="020B0604020202020204" pitchFamily="34" charset="0"/>
              </a:rPr>
              <a:t> (© Garland Science 2008)</a:t>
            </a:r>
          </a:p>
        </p:txBody>
      </p:sp>
      <p:sp>
        <p:nvSpPr>
          <p:cNvPr id="4" name="Metin kutusu 3"/>
          <p:cNvSpPr txBox="1"/>
          <p:nvPr/>
        </p:nvSpPr>
        <p:spPr>
          <a:xfrm>
            <a:off x="637674" y="857485"/>
            <a:ext cx="4920916" cy="3477875"/>
          </a:xfrm>
          <a:prstGeom prst="rect">
            <a:avLst/>
          </a:prstGeom>
          <a:noFill/>
        </p:spPr>
        <p:txBody>
          <a:bodyPr wrap="square" rtlCol="0">
            <a:spAutoFit/>
          </a:bodyPr>
          <a:lstStyle/>
          <a:p>
            <a:r>
              <a:rPr lang="tr-TR" sz="2000" dirty="0" err="1" smtClean="0"/>
              <a:t>Gap-junctions</a:t>
            </a:r>
            <a:r>
              <a:rPr lang="tr-TR" sz="2000" dirty="0" smtClean="0"/>
              <a:t> </a:t>
            </a:r>
            <a:r>
              <a:rPr lang="tr-TR" sz="2000" dirty="0" err="1" smtClean="0"/>
              <a:t>are</a:t>
            </a:r>
            <a:r>
              <a:rPr lang="tr-TR" sz="2000" dirty="0" smtClean="0"/>
              <a:t> </a:t>
            </a:r>
            <a:r>
              <a:rPr lang="tr-TR" sz="2000" dirty="0" err="1" smtClean="0"/>
              <a:t>narrow</a:t>
            </a:r>
            <a:r>
              <a:rPr lang="tr-TR" sz="2000" dirty="0" smtClean="0"/>
              <a:t> </a:t>
            </a:r>
            <a:r>
              <a:rPr lang="tr-TR" sz="2000" dirty="0" err="1" smtClean="0"/>
              <a:t>water-filled</a:t>
            </a:r>
            <a:r>
              <a:rPr lang="tr-TR" sz="2000" dirty="0" smtClean="0"/>
              <a:t> </a:t>
            </a:r>
            <a:r>
              <a:rPr lang="tr-TR" sz="2000" dirty="0" err="1" smtClean="0"/>
              <a:t>channels</a:t>
            </a:r>
            <a:r>
              <a:rPr lang="tr-TR" sz="2000" dirty="0" smtClean="0"/>
              <a:t> </a:t>
            </a:r>
            <a:r>
              <a:rPr lang="tr-TR" sz="2000" dirty="0" err="1" smtClean="0"/>
              <a:t>that</a:t>
            </a:r>
            <a:r>
              <a:rPr lang="tr-TR" sz="2000" dirty="0" smtClean="0"/>
              <a:t> </a:t>
            </a:r>
            <a:r>
              <a:rPr lang="tr-TR" sz="2000" dirty="0" err="1" smtClean="0"/>
              <a:t>directly</a:t>
            </a:r>
            <a:r>
              <a:rPr lang="tr-TR" sz="2000" dirty="0" smtClean="0"/>
              <a:t> </a:t>
            </a:r>
            <a:r>
              <a:rPr lang="tr-TR" sz="2000" dirty="0" err="1" smtClean="0"/>
              <a:t>connect</a:t>
            </a:r>
            <a:r>
              <a:rPr lang="tr-TR" sz="2000" dirty="0" smtClean="0"/>
              <a:t> </a:t>
            </a:r>
            <a:r>
              <a:rPr lang="tr-TR" sz="2000" dirty="0" err="1" smtClean="0"/>
              <a:t>the</a:t>
            </a:r>
            <a:r>
              <a:rPr lang="tr-TR" sz="2000" dirty="0" smtClean="0"/>
              <a:t> </a:t>
            </a:r>
            <a:r>
              <a:rPr lang="tr-TR" sz="2000" dirty="0" err="1" smtClean="0"/>
              <a:t>cytoplasm</a:t>
            </a:r>
            <a:r>
              <a:rPr lang="tr-TR" sz="2000" dirty="0" smtClean="0"/>
              <a:t> of </a:t>
            </a:r>
            <a:r>
              <a:rPr lang="tr-TR" sz="2000" dirty="0" err="1" smtClean="0"/>
              <a:t>adjacent</a:t>
            </a:r>
            <a:r>
              <a:rPr lang="tr-TR" sz="2000" dirty="0" smtClean="0"/>
              <a:t> </a:t>
            </a:r>
            <a:r>
              <a:rPr lang="tr-TR" sz="2000" dirty="0" err="1" smtClean="0"/>
              <a:t>cells</a:t>
            </a:r>
            <a:r>
              <a:rPr lang="tr-TR" sz="2000" dirty="0" smtClean="0"/>
              <a:t>. </a:t>
            </a:r>
          </a:p>
          <a:p>
            <a:endParaRPr lang="tr-TR" sz="2000" dirty="0"/>
          </a:p>
          <a:p>
            <a:endParaRPr lang="tr-TR" sz="2000" dirty="0" smtClean="0"/>
          </a:p>
          <a:p>
            <a:r>
              <a:rPr lang="tr-TR" sz="2000" dirty="0" smtClean="0"/>
              <a:t>Exchange of </a:t>
            </a:r>
            <a:r>
              <a:rPr lang="tr-TR" sz="2000" dirty="0" err="1" smtClean="0"/>
              <a:t>small</a:t>
            </a:r>
            <a:r>
              <a:rPr lang="tr-TR" sz="2000" dirty="0" smtClean="0"/>
              <a:t> </a:t>
            </a:r>
            <a:r>
              <a:rPr lang="tr-TR" sz="2000" dirty="0" err="1" smtClean="0"/>
              <a:t>water</a:t>
            </a:r>
            <a:r>
              <a:rPr lang="tr-TR" sz="2000" dirty="0" smtClean="0"/>
              <a:t> </a:t>
            </a:r>
            <a:r>
              <a:rPr lang="tr-TR" sz="2000" dirty="0" err="1" smtClean="0"/>
              <a:t>soluble</a:t>
            </a:r>
            <a:r>
              <a:rPr lang="tr-TR" sz="2000" dirty="0" smtClean="0"/>
              <a:t> </a:t>
            </a:r>
            <a:r>
              <a:rPr lang="tr-TR" sz="2000" dirty="0" err="1" smtClean="0"/>
              <a:t>molecules</a:t>
            </a:r>
            <a:r>
              <a:rPr lang="tr-TR" sz="2000" dirty="0" smtClean="0"/>
              <a:t>, </a:t>
            </a:r>
            <a:r>
              <a:rPr lang="tr-TR" sz="2000" dirty="0" err="1" smtClean="0"/>
              <a:t>inorganic</a:t>
            </a:r>
            <a:r>
              <a:rPr lang="tr-TR" sz="2000" dirty="0" smtClean="0"/>
              <a:t> </a:t>
            </a:r>
            <a:r>
              <a:rPr lang="tr-TR" sz="2000" dirty="0" err="1" smtClean="0"/>
              <a:t>ions</a:t>
            </a:r>
            <a:r>
              <a:rPr lang="tr-TR" sz="2000" dirty="0" smtClean="0"/>
              <a:t>,  but not of </a:t>
            </a:r>
            <a:r>
              <a:rPr lang="tr-TR" sz="2000" dirty="0" err="1" smtClean="0"/>
              <a:t>macromolecules</a:t>
            </a:r>
            <a:r>
              <a:rPr lang="tr-TR" sz="2000" dirty="0" smtClean="0"/>
              <a:t> </a:t>
            </a:r>
            <a:r>
              <a:rPr lang="tr-TR" sz="2000" dirty="0" err="1" smtClean="0"/>
              <a:t>such</a:t>
            </a:r>
            <a:r>
              <a:rPr lang="tr-TR" sz="2000" dirty="0" smtClean="0"/>
              <a:t> as </a:t>
            </a:r>
            <a:r>
              <a:rPr lang="tr-TR" sz="2000" dirty="0" err="1" smtClean="0"/>
              <a:t>proteins</a:t>
            </a:r>
            <a:r>
              <a:rPr lang="tr-TR" sz="2000" dirty="0" smtClean="0"/>
              <a:t>.</a:t>
            </a:r>
          </a:p>
          <a:p>
            <a:endParaRPr lang="tr-TR" sz="2000" dirty="0"/>
          </a:p>
          <a:p>
            <a:r>
              <a:rPr lang="tr-TR" sz="2000" dirty="0" smtClean="0"/>
              <a:t>Ca+2, </a:t>
            </a:r>
            <a:r>
              <a:rPr lang="tr-TR" sz="2000" dirty="0" err="1" smtClean="0"/>
              <a:t>cyclic</a:t>
            </a:r>
            <a:r>
              <a:rPr lang="tr-TR" sz="2000" dirty="0" smtClean="0"/>
              <a:t> AMP can </a:t>
            </a:r>
            <a:r>
              <a:rPr lang="tr-TR" sz="2000" dirty="0" err="1" smtClean="0"/>
              <a:t>pass</a:t>
            </a:r>
            <a:r>
              <a:rPr lang="tr-TR" sz="2000" dirty="0" smtClean="0"/>
              <a:t> </a:t>
            </a:r>
            <a:r>
              <a:rPr lang="tr-TR" sz="2000" dirty="0" err="1" smtClean="0"/>
              <a:t>through</a:t>
            </a:r>
            <a:r>
              <a:rPr lang="tr-TR" sz="2000" dirty="0" smtClean="0"/>
              <a:t> </a:t>
            </a:r>
            <a:r>
              <a:rPr lang="tr-TR" sz="2000" dirty="0" err="1" smtClean="0"/>
              <a:t>the</a:t>
            </a:r>
            <a:r>
              <a:rPr lang="tr-TR" sz="2000" dirty="0" smtClean="0"/>
              <a:t> </a:t>
            </a:r>
            <a:r>
              <a:rPr lang="tr-TR" sz="2000" dirty="0" err="1" smtClean="0"/>
              <a:t>gap</a:t>
            </a:r>
            <a:r>
              <a:rPr lang="tr-TR" sz="2000" dirty="0" smtClean="0"/>
              <a:t> </a:t>
            </a:r>
            <a:r>
              <a:rPr lang="tr-TR" sz="2000" dirty="0" err="1" smtClean="0"/>
              <a:t>junctions</a:t>
            </a:r>
            <a:r>
              <a:rPr lang="tr-TR" sz="2000" dirty="0" smtClean="0"/>
              <a:t>*** </a:t>
            </a:r>
            <a:endParaRPr lang="tr-TR" sz="2000" dirty="0"/>
          </a:p>
        </p:txBody>
      </p:sp>
    </p:spTree>
    <p:extLst>
      <p:ext uri="{BB962C8B-B14F-4D97-AF65-F5344CB8AC3E}">
        <p14:creationId xmlns:p14="http://schemas.microsoft.com/office/powerpoint/2010/main" val="4031763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uman Physiology Unit-1 Intercellular Communication BY DR BOOMINATH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5221" y="660273"/>
            <a:ext cx="6434833" cy="4826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9108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856509" y="2537799"/>
            <a:ext cx="8021782" cy="954107"/>
          </a:xfrm>
          <a:prstGeom prst="rect">
            <a:avLst/>
          </a:prstGeom>
        </p:spPr>
        <p:txBody>
          <a:bodyPr wrap="square">
            <a:spAutoFit/>
          </a:bodyPr>
          <a:lstStyle/>
          <a:p>
            <a:r>
              <a:rPr lang="en-US" sz="2800" dirty="0"/>
              <a:t>Recent studies have suggested that cells</a:t>
            </a:r>
            <a:r>
              <a:rPr lang="tr-TR" sz="2800" dirty="0"/>
              <a:t> </a:t>
            </a:r>
            <a:r>
              <a:rPr lang="en-US" sz="2800" dirty="0"/>
              <a:t>may also communicate by circular membrane fragments</a:t>
            </a:r>
            <a:r>
              <a:rPr lang="tr-TR" sz="2800" dirty="0"/>
              <a:t> </a:t>
            </a:r>
            <a:r>
              <a:rPr lang="tr-TR" sz="2800" dirty="0" err="1"/>
              <a:t>named</a:t>
            </a:r>
            <a:r>
              <a:rPr lang="tr-TR" sz="2800" dirty="0"/>
              <a:t> </a:t>
            </a:r>
            <a:r>
              <a:rPr lang="tr-TR" sz="2800" dirty="0" err="1"/>
              <a:t>extracellular</a:t>
            </a:r>
            <a:r>
              <a:rPr lang="tr-TR" sz="2800" dirty="0"/>
              <a:t> </a:t>
            </a:r>
            <a:r>
              <a:rPr lang="tr-TR" sz="2800" dirty="0" err="1"/>
              <a:t>vesicles</a:t>
            </a:r>
            <a:r>
              <a:rPr lang="tr-TR" sz="2800" dirty="0"/>
              <a:t> (</a:t>
            </a:r>
            <a:r>
              <a:rPr lang="tr-TR" sz="2800" dirty="0" err="1"/>
              <a:t>EVs</a:t>
            </a:r>
            <a:r>
              <a:rPr lang="tr-TR" sz="2800" dirty="0"/>
              <a:t>)</a:t>
            </a:r>
            <a:endParaRPr lang="en-US" sz="2800" dirty="0"/>
          </a:p>
        </p:txBody>
      </p:sp>
    </p:spTree>
    <p:extLst>
      <p:ext uri="{BB962C8B-B14F-4D97-AF65-F5344CB8AC3E}">
        <p14:creationId xmlns:p14="http://schemas.microsoft.com/office/powerpoint/2010/main" val="1080797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0"/>
            <a:ext cx="8991600" cy="707571"/>
          </a:xfrm>
        </p:spPr>
        <p:txBody>
          <a:bodyPr>
            <a:normAutofit/>
          </a:bodyPr>
          <a:lstStyle/>
          <a:p>
            <a:r>
              <a:rPr lang="tr-TR" sz="2800" dirty="0" smtClean="0"/>
              <a:t>E</a:t>
            </a:r>
            <a:r>
              <a:rPr lang="en-US" sz="2800" dirty="0" err="1" smtClean="0"/>
              <a:t>xtracellular</a:t>
            </a:r>
            <a:r>
              <a:rPr lang="tr-TR" sz="2800" dirty="0" smtClean="0"/>
              <a:t> </a:t>
            </a:r>
            <a:r>
              <a:rPr lang="en-US" sz="2800" dirty="0" smtClean="0"/>
              <a:t>vesicles (EVs)</a:t>
            </a:r>
            <a:endParaRPr lang="tr-TR" sz="2800" dirty="0"/>
          </a:p>
        </p:txBody>
      </p:sp>
      <p:sp>
        <p:nvSpPr>
          <p:cNvPr id="3" name="İçerik Yer Tutucusu 2"/>
          <p:cNvSpPr>
            <a:spLocks noGrp="1"/>
          </p:cNvSpPr>
          <p:nvPr>
            <p:ph sz="quarter" idx="1"/>
          </p:nvPr>
        </p:nvSpPr>
        <p:spPr>
          <a:xfrm>
            <a:off x="430481" y="760805"/>
            <a:ext cx="11587348" cy="2445533"/>
          </a:xfrm>
        </p:spPr>
        <p:txBody>
          <a:bodyPr>
            <a:normAutofit/>
          </a:bodyPr>
          <a:lstStyle/>
          <a:p>
            <a:pPr algn="just"/>
            <a:r>
              <a:rPr lang="en-US" sz="2000" dirty="0" smtClean="0"/>
              <a:t>The term ‘extracellular vesicles’ (EVs) defines a</a:t>
            </a:r>
            <a:r>
              <a:rPr lang="tr-TR" sz="2000" dirty="0" smtClean="0"/>
              <a:t> </a:t>
            </a:r>
            <a:r>
              <a:rPr lang="en-US" sz="2000" dirty="0" smtClean="0"/>
              <a:t>heterogeneous family of cell-derived membrane</a:t>
            </a:r>
            <a:r>
              <a:rPr lang="tr-TR" sz="2000" dirty="0" smtClean="0"/>
              <a:t> </a:t>
            </a:r>
            <a:r>
              <a:rPr lang="en-US" sz="2000" dirty="0" smtClean="0"/>
              <a:t>vesicles, which, in principle, can be detected in all</a:t>
            </a:r>
            <a:r>
              <a:rPr lang="tr-TR" sz="2000" dirty="0" smtClean="0"/>
              <a:t> </a:t>
            </a:r>
            <a:r>
              <a:rPr lang="en-US" sz="2000" dirty="0" smtClean="0"/>
              <a:t>biological fluids as a result of membrane shedding by</a:t>
            </a:r>
            <a:r>
              <a:rPr lang="tr-TR" sz="2000" dirty="0" smtClean="0"/>
              <a:t> </a:t>
            </a:r>
            <a:r>
              <a:rPr lang="en-US" sz="2000" dirty="0" smtClean="0"/>
              <a:t>virtually any cell type in the organism, including bacteria</a:t>
            </a:r>
            <a:endParaRPr lang="tr-TR" sz="2000" dirty="0" smtClean="0"/>
          </a:p>
          <a:p>
            <a:pPr algn="just"/>
            <a:r>
              <a:rPr lang="en-US" sz="2000" dirty="0" smtClean="0"/>
              <a:t>The generation and release (shedding) of extracellular</a:t>
            </a:r>
            <a:r>
              <a:rPr lang="tr-TR" sz="2000" dirty="0" smtClean="0"/>
              <a:t> </a:t>
            </a:r>
            <a:r>
              <a:rPr lang="en-US" sz="2000" dirty="0" smtClean="0"/>
              <a:t>vesicles (EVs) by cells is now appreciated as a major</a:t>
            </a:r>
            <a:r>
              <a:rPr lang="tr-TR" sz="2000" dirty="0" smtClean="0"/>
              <a:t>  </a:t>
            </a:r>
            <a:r>
              <a:rPr lang="en-US" sz="2000" dirty="0" smtClean="0"/>
              <a:t>mechanism by which cells communicate with their</a:t>
            </a:r>
            <a:r>
              <a:rPr lang="tr-TR" sz="2000" dirty="0" smtClean="0"/>
              <a:t> </a:t>
            </a:r>
            <a:r>
              <a:rPr lang="en-US" sz="2000" dirty="0" smtClean="0"/>
              <a:t>environment. </a:t>
            </a:r>
            <a:endParaRPr lang="tr-TR" sz="2000" dirty="0" smtClean="0"/>
          </a:p>
          <a:p>
            <a:pPr algn="just"/>
            <a:endParaRPr lang="tr-TR" sz="2000" dirty="0" smtClean="0"/>
          </a:p>
          <a:p>
            <a:pPr>
              <a:buNone/>
            </a:pPr>
            <a:endParaRPr lang="tr-TR" dirty="0" smtClean="0"/>
          </a:p>
          <a:p>
            <a:pPr marL="0" indent="0">
              <a:buNone/>
            </a:pPr>
            <a:endParaRPr lang="tr-TR" dirty="0"/>
          </a:p>
          <a:p>
            <a:endParaRPr lang="tr-TR" dirty="0" smtClean="0"/>
          </a:p>
          <a:p>
            <a:endParaRPr lang="tr-TR" dirty="0" smtClean="0"/>
          </a:p>
          <a:p>
            <a:endParaRPr lang="tr-TR" dirty="0"/>
          </a:p>
          <a:p>
            <a:endParaRPr lang="tr-TR" dirty="0" smtClean="0"/>
          </a:p>
          <a:p>
            <a:endParaRPr lang="tr-TR" dirty="0" smtClean="0"/>
          </a:p>
          <a:p>
            <a:endParaRPr lang="tr-TR" dirty="0" smtClean="0"/>
          </a:p>
          <a:p>
            <a:endParaRPr lang="tr-TR" dirty="0" smtClean="0"/>
          </a:p>
          <a:p>
            <a:endParaRPr lang="tr-TR" dirty="0" smtClean="0"/>
          </a:p>
        </p:txBody>
      </p:sp>
      <p:pic>
        <p:nvPicPr>
          <p:cNvPr id="30722" name="Picture 2" descr="How do I ... measure extracellular vesicles in my samples? | Society for  Endocrinology"/>
          <p:cNvPicPr>
            <a:picLocks noChangeAspect="1" noChangeArrowheads="1"/>
          </p:cNvPicPr>
          <p:nvPr/>
        </p:nvPicPr>
        <p:blipFill>
          <a:blip r:embed="rId3"/>
          <a:srcRect/>
          <a:stretch>
            <a:fillRect/>
          </a:stretch>
        </p:blipFill>
        <p:spPr bwMode="auto">
          <a:xfrm>
            <a:off x="7089569" y="2936689"/>
            <a:ext cx="4653931" cy="2451071"/>
          </a:xfrm>
          <a:prstGeom prst="rect">
            <a:avLst/>
          </a:prstGeom>
          <a:noFill/>
        </p:spPr>
      </p:pic>
      <p:pic>
        <p:nvPicPr>
          <p:cNvPr id="30724" name="Picture 4" descr="The role of exosomes in tumor progression and metastasis (Review)"/>
          <p:cNvPicPr>
            <a:picLocks noChangeAspect="1" noChangeArrowheads="1"/>
          </p:cNvPicPr>
          <p:nvPr/>
        </p:nvPicPr>
        <p:blipFill>
          <a:blip r:embed="rId4"/>
          <a:srcRect/>
          <a:stretch>
            <a:fillRect/>
          </a:stretch>
        </p:blipFill>
        <p:spPr bwMode="auto">
          <a:xfrm>
            <a:off x="261257" y="3368431"/>
            <a:ext cx="5165765" cy="3489569"/>
          </a:xfrm>
          <a:prstGeom prst="rect">
            <a:avLst/>
          </a:prstGeom>
          <a:noFill/>
        </p:spPr>
      </p:pic>
      <p:sp>
        <p:nvSpPr>
          <p:cNvPr id="6" name="5 Metin kutusu"/>
          <p:cNvSpPr txBox="1"/>
          <p:nvPr/>
        </p:nvSpPr>
        <p:spPr>
          <a:xfrm>
            <a:off x="7002483" y="5234303"/>
            <a:ext cx="5189517" cy="1477328"/>
          </a:xfrm>
          <a:prstGeom prst="rect">
            <a:avLst/>
          </a:prstGeom>
          <a:noFill/>
        </p:spPr>
        <p:txBody>
          <a:bodyPr wrap="square" rtlCol="0">
            <a:spAutoFit/>
          </a:bodyPr>
          <a:lstStyle/>
          <a:p>
            <a:r>
              <a:rPr lang="en-US" dirty="0" smtClean="0"/>
              <a:t>According their mechanism of formation, mode of release from cells, size</a:t>
            </a:r>
            <a:r>
              <a:rPr lang="tr-TR" dirty="0" smtClean="0"/>
              <a:t> </a:t>
            </a:r>
            <a:r>
              <a:rPr lang="tr-TR" dirty="0" err="1" smtClean="0"/>
              <a:t>and</a:t>
            </a:r>
            <a:r>
              <a:rPr lang="tr-TR" dirty="0" smtClean="0"/>
              <a:t> </a:t>
            </a:r>
            <a:r>
              <a:rPr lang="en-US" dirty="0" smtClean="0"/>
              <a:t> origin, EVs can be divided</a:t>
            </a:r>
            <a:r>
              <a:rPr lang="tr-TR" dirty="0" smtClean="0"/>
              <a:t> </a:t>
            </a:r>
            <a:r>
              <a:rPr lang="en-US" dirty="0" smtClean="0"/>
              <a:t>into </a:t>
            </a:r>
            <a:r>
              <a:rPr lang="en-US" dirty="0" err="1" smtClean="0">
                <a:solidFill>
                  <a:srgbClr val="C00000"/>
                </a:solidFill>
              </a:rPr>
              <a:t>exosomes</a:t>
            </a:r>
            <a:r>
              <a:rPr lang="en-US" dirty="0" smtClean="0"/>
              <a:t> and </a:t>
            </a:r>
            <a:r>
              <a:rPr lang="en-US" dirty="0" err="1" smtClean="0">
                <a:solidFill>
                  <a:srgbClr val="C00000"/>
                </a:solidFill>
              </a:rPr>
              <a:t>microvesicles</a:t>
            </a:r>
            <a:r>
              <a:rPr lang="en-US" dirty="0" smtClean="0">
                <a:solidFill>
                  <a:srgbClr val="C00000"/>
                </a:solidFill>
              </a:rPr>
              <a:t> (MVs</a:t>
            </a:r>
            <a:r>
              <a:rPr lang="en-US" dirty="0" smtClean="0"/>
              <a:t>), with the latter</a:t>
            </a:r>
            <a:r>
              <a:rPr lang="tr-TR" dirty="0" smtClean="0"/>
              <a:t> </a:t>
            </a:r>
            <a:r>
              <a:rPr lang="en-US" dirty="0" smtClean="0"/>
              <a:t>being released by healthy cells or apoptotic bodies</a:t>
            </a:r>
            <a:endParaRPr lang="tr-TR" dirty="0"/>
          </a:p>
        </p:txBody>
      </p:sp>
      <p:sp>
        <p:nvSpPr>
          <p:cNvPr id="7" name="6 Metin kutusu"/>
          <p:cNvSpPr txBox="1"/>
          <p:nvPr/>
        </p:nvSpPr>
        <p:spPr>
          <a:xfrm>
            <a:off x="427512" y="2280062"/>
            <a:ext cx="11115304" cy="369332"/>
          </a:xfrm>
          <a:prstGeom prst="rect">
            <a:avLst/>
          </a:prstGeom>
          <a:noFill/>
        </p:spPr>
        <p:txBody>
          <a:bodyPr wrap="square" rtlCol="0">
            <a:spAutoFit/>
          </a:bodyPr>
          <a:lstStyle/>
          <a:p>
            <a:r>
              <a:rPr lang="tr-TR" dirty="0" smtClean="0"/>
              <a:t>  </a:t>
            </a:r>
            <a:endParaRPr lang="tr-TR" dirty="0"/>
          </a:p>
        </p:txBody>
      </p:sp>
      <p:sp>
        <p:nvSpPr>
          <p:cNvPr id="8" name="7 Metin kutusu"/>
          <p:cNvSpPr txBox="1"/>
          <p:nvPr/>
        </p:nvSpPr>
        <p:spPr>
          <a:xfrm>
            <a:off x="498764" y="2410691"/>
            <a:ext cx="9987148" cy="1200329"/>
          </a:xfrm>
          <a:prstGeom prst="rect">
            <a:avLst/>
          </a:prstGeom>
          <a:noFill/>
        </p:spPr>
        <p:txBody>
          <a:bodyPr wrap="square" rtlCol="0">
            <a:spAutoFit/>
          </a:bodyPr>
          <a:lstStyle/>
          <a:p>
            <a:pPr>
              <a:buFont typeface="Arial" pitchFamily="34" charset="0"/>
              <a:buChar char="•"/>
            </a:pPr>
            <a:r>
              <a:rPr lang="en-US" dirty="0" smtClean="0">
                <a:solidFill>
                  <a:schemeClr val="bg2">
                    <a:lumMod val="25000"/>
                  </a:schemeClr>
                </a:solidFill>
              </a:rPr>
              <a:t>Many cell types, ranging from embryonic stem</a:t>
            </a:r>
            <a:r>
              <a:rPr lang="tr-TR" dirty="0" smtClean="0">
                <a:solidFill>
                  <a:schemeClr val="bg2">
                    <a:lumMod val="25000"/>
                  </a:schemeClr>
                </a:solidFill>
              </a:rPr>
              <a:t>  </a:t>
            </a:r>
            <a:r>
              <a:rPr lang="en-US" dirty="0" smtClean="0">
                <a:solidFill>
                  <a:schemeClr val="bg2">
                    <a:lumMod val="25000"/>
                  </a:schemeClr>
                </a:solidFill>
              </a:rPr>
              <a:t>(ES) cells</a:t>
            </a:r>
            <a:r>
              <a:rPr lang="tr-TR" dirty="0" smtClean="0">
                <a:solidFill>
                  <a:schemeClr val="bg2">
                    <a:lumMod val="25000"/>
                  </a:schemeClr>
                </a:solidFill>
              </a:rPr>
              <a:t> </a:t>
            </a:r>
            <a:r>
              <a:rPr lang="en-US" dirty="0" smtClean="0">
                <a:solidFill>
                  <a:schemeClr val="bg2">
                    <a:lumMod val="25000"/>
                  </a:schemeClr>
                </a:solidFill>
              </a:rPr>
              <a:t> to highly malignant cancer cells, are capable of</a:t>
            </a:r>
            <a:r>
              <a:rPr lang="tr-TR" dirty="0" smtClean="0">
                <a:solidFill>
                  <a:schemeClr val="bg2">
                    <a:lumMod val="25000"/>
                  </a:schemeClr>
                </a:solidFill>
              </a:rPr>
              <a:t> </a:t>
            </a:r>
            <a:r>
              <a:rPr lang="en-US" dirty="0" smtClean="0">
                <a:solidFill>
                  <a:schemeClr val="bg2">
                    <a:lumMod val="25000"/>
                  </a:schemeClr>
                </a:solidFill>
              </a:rPr>
              <a:t>generating </a:t>
            </a:r>
            <a:r>
              <a:rPr lang="tr-TR" dirty="0" smtClean="0">
                <a:solidFill>
                  <a:schemeClr val="bg2">
                    <a:lumMod val="25000"/>
                  </a:schemeClr>
                </a:solidFill>
              </a:rPr>
              <a:t>    </a:t>
            </a:r>
            <a:r>
              <a:rPr lang="en-US" dirty="0" smtClean="0">
                <a:solidFill>
                  <a:schemeClr val="bg2">
                    <a:lumMod val="25000"/>
                  </a:schemeClr>
                </a:solidFill>
              </a:rPr>
              <a:t>two different classes of EVs, called </a:t>
            </a:r>
            <a:r>
              <a:rPr lang="en-US" dirty="0" err="1" smtClean="0">
                <a:solidFill>
                  <a:schemeClr val="bg2">
                    <a:lumMod val="25000"/>
                  </a:schemeClr>
                </a:solidFill>
              </a:rPr>
              <a:t>exosomes</a:t>
            </a:r>
            <a:r>
              <a:rPr lang="en-US" dirty="0" smtClean="0">
                <a:solidFill>
                  <a:schemeClr val="bg2">
                    <a:lumMod val="25000"/>
                  </a:schemeClr>
                </a:solidFill>
              </a:rPr>
              <a:t> and</a:t>
            </a:r>
            <a:r>
              <a:rPr lang="tr-TR" dirty="0" smtClean="0">
                <a:solidFill>
                  <a:schemeClr val="bg2">
                    <a:lumMod val="25000"/>
                  </a:schemeClr>
                </a:solidFill>
              </a:rPr>
              <a:t> </a:t>
            </a:r>
            <a:r>
              <a:rPr lang="en-US" dirty="0" err="1" smtClean="0">
                <a:solidFill>
                  <a:schemeClr val="bg2">
                    <a:lumMod val="25000"/>
                  </a:schemeClr>
                </a:solidFill>
              </a:rPr>
              <a:t>microvesicles</a:t>
            </a:r>
            <a:r>
              <a:rPr lang="en-US" dirty="0" smtClean="0">
                <a:solidFill>
                  <a:schemeClr val="bg2">
                    <a:lumMod val="25000"/>
                  </a:schemeClr>
                </a:solidFill>
              </a:rPr>
              <a:t> (MVs),</a:t>
            </a:r>
            <a:endParaRPr lang="tr-TR" dirty="0" smtClean="0">
              <a:solidFill>
                <a:schemeClr val="bg2">
                  <a:lumMod val="25000"/>
                </a:schemeClr>
              </a:solidFill>
            </a:endParaRPr>
          </a:p>
          <a:p>
            <a:r>
              <a:rPr lang="en-US" dirty="0" smtClean="0">
                <a:solidFill>
                  <a:schemeClr val="bg2">
                    <a:lumMod val="25000"/>
                  </a:schemeClr>
                </a:solidFill>
              </a:rPr>
              <a:t> which can be distinguished by a few</a:t>
            </a:r>
            <a:r>
              <a:rPr lang="tr-TR" dirty="0" smtClean="0">
                <a:solidFill>
                  <a:schemeClr val="bg2">
                    <a:lumMod val="25000"/>
                  </a:schemeClr>
                </a:solidFill>
              </a:rPr>
              <a:t> </a:t>
            </a:r>
            <a:r>
              <a:rPr lang="en-US" dirty="0" smtClean="0">
                <a:solidFill>
                  <a:schemeClr val="bg2">
                    <a:lumMod val="25000"/>
                  </a:schemeClr>
                </a:solidFill>
              </a:rPr>
              <a:t>physical characteristics as well as</a:t>
            </a:r>
            <a:endParaRPr lang="tr-TR" dirty="0" smtClean="0">
              <a:solidFill>
                <a:schemeClr val="bg2">
                  <a:lumMod val="25000"/>
                </a:schemeClr>
              </a:solidFill>
            </a:endParaRPr>
          </a:p>
          <a:p>
            <a:r>
              <a:rPr lang="en-US" dirty="0" smtClean="0">
                <a:solidFill>
                  <a:schemeClr val="bg2">
                    <a:lumMod val="25000"/>
                  </a:schemeClr>
                </a:solidFill>
              </a:rPr>
              <a:t> the underlying mechanisms</a:t>
            </a:r>
            <a:r>
              <a:rPr lang="tr-TR" dirty="0" smtClean="0">
                <a:solidFill>
                  <a:schemeClr val="bg2">
                    <a:lumMod val="25000"/>
                  </a:schemeClr>
                </a:solidFill>
              </a:rPr>
              <a:t> </a:t>
            </a:r>
            <a:r>
              <a:rPr lang="tr-TR" dirty="0" err="1" smtClean="0">
                <a:solidFill>
                  <a:schemeClr val="bg2">
                    <a:lumMod val="25000"/>
                  </a:schemeClr>
                </a:solidFill>
              </a:rPr>
              <a:t>responsible</a:t>
            </a:r>
            <a:r>
              <a:rPr lang="tr-TR" dirty="0" smtClean="0">
                <a:solidFill>
                  <a:schemeClr val="bg2">
                    <a:lumMod val="25000"/>
                  </a:schemeClr>
                </a:solidFill>
              </a:rPr>
              <a:t> </a:t>
            </a:r>
            <a:r>
              <a:rPr lang="tr-TR" dirty="0" err="1" smtClean="0">
                <a:solidFill>
                  <a:schemeClr val="bg2">
                    <a:lumMod val="25000"/>
                  </a:schemeClr>
                </a:solidFill>
              </a:rPr>
              <a:t>for</a:t>
            </a:r>
            <a:r>
              <a:rPr lang="tr-TR" dirty="0" smtClean="0">
                <a:solidFill>
                  <a:schemeClr val="bg2">
                    <a:lumMod val="25000"/>
                  </a:schemeClr>
                </a:solidFill>
              </a:rPr>
              <a:t> </a:t>
            </a:r>
            <a:r>
              <a:rPr lang="tr-TR" dirty="0" err="1" smtClean="0">
                <a:solidFill>
                  <a:schemeClr val="bg2">
                    <a:lumMod val="25000"/>
                  </a:schemeClr>
                </a:solidFill>
              </a:rPr>
              <a:t>their</a:t>
            </a:r>
            <a:r>
              <a:rPr lang="tr-TR" dirty="0" smtClean="0">
                <a:solidFill>
                  <a:schemeClr val="bg2">
                    <a:lumMod val="25000"/>
                  </a:schemeClr>
                </a:solidFill>
              </a:rPr>
              <a:t> </a:t>
            </a:r>
            <a:r>
              <a:rPr lang="tr-TR" dirty="0" err="1" smtClean="0">
                <a:solidFill>
                  <a:schemeClr val="bg2">
                    <a:lumMod val="25000"/>
                  </a:schemeClr>
                </a:solidFill>
              </a:rPr>
              <a:t>biogenesis</a:t>
            </a:r>
            <a:endParaRPr lang="tr-TR" dirty="0" smtClean="0">
              <a:solidFill>
                <a:schemeClr val="bg2">
                  <a:lumMod val="25000"/>
                </a:schemeClr>
              </a:solidFill>
            </a:endParaRPr>
          </a:p>
        </p:txBody>
      </p:sp>
    </p:spTree>
    <p:extLst>
      <p:ext uri="{BB962C8B-B14F-4D97-AF65-F5344CB8AC3E}">
        <p14:creationId xmlns:p14="http://schemas.microsoft.com/office/powerpoint/2010/main" val="4159878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Başlık"/>
          <p:cNvSpPr txBox="1">
            <a:spLocks noGrp="1"/>
          </p:cNvSpPr>
          <p:nvPr>
            <p:ph type="title"/>
          </p:nvPr>
        </p:nvSpPr>
        <p:spPr>
          <a:xfrm>
            <a:off x="5536529" y="565875"/>
            <a:ext cx="10972800" cy="1446550"/>
          </a:xfrm>
          <a:prstGeom prst="rect">
            <a:avLst/>
          </a:prstGeom>
          <a:noFill/>
        </p:spPr>
        <p:txBody>
          <a:bodyPr wrap="square" rtlCol="0">
            <a:spAutoFit/>
          </a:bodyPr>
          <a:lstStyle/>
          <a:p>
            <a:r>
              <a:rPr lang="tr-TR" sz="2400" dirty="0" smtClean="0"/>
              <a:t>M</a:t>
            </a:r>
            <a:r>
              <a:rPr lang="en-US" sz="2400" dirty="0" smtClean="0"/>
              <a:t>ode of biogenesis and EV cargo</a:t>
            </a:r>
            <a:r>
              <a:rPr lang="tr-TR" sz="2400" dirty="0" smtClean="0"/>
              <a:t/>
            </a:r>
            <a:br>
              <a:rPr lang="tr-TR" sz="2400" dirty="0" smtClean="0"/>
            </a:br>
            <a:r>
              <a:rPr lang="tr-TR" sz="2400" dirty="0"/>
              <a:t/>
            </a:r>
            <a:br>
              <a:rPr lang="tr-TR" sz="2400" dirty="0"/>
            </a:br>
            <a:r>
              <a:rPr lang="tr-TR" sz="2000" dirty="0" smtClean="0"/>
              <a:t/>
            </a:r>
            <a:br>
              <a:rPr lang="tr-TR" sz="2000" dirty="0" smtClean="0"/>
            </a:br>
            <a:r>
              <a:rPr lang="en-US" sz="2000" dirty="0" smtClean="0"/>
              <a:t> </a:t>
            </a:r>
            <a:endParaRPr lang="tr-TR" sz="2000" dirty="0"/>
          </a:p>
        </p:txBody>
      </p:sp>
      <p:sp>
        <p:nvSpPr>
          <p:cNvPr id="5" name="4 Metin Yer Tutucusu"/>
          <p:cNvSpPr>
            <a:spLocks noGrp="1"/>
          </p:cNvSpPr>
          <p:nvPr>
            <p:ph type="body" sz="half" idx="3"/>
          </p:nvPr>
        </p:nvSpPr>
        <p:spPr>
          <a:xfrm>
            <a:off x="6398422" y="2133600"/>
            <a:ext cx="5389033" cy="685800"/>
          </a:xfrm>
        </p:spPr>
        <p:txBody>
          <a:bodyPr/>
          <a:lstStyle/>
          <a:p>
            <a:r>
              <a:rPr lang="tr-TR" sz="2000" dirty="0" err="1" smtClean="0"/>
              <a:t>Microvesicles</a:t>
            </a:r>
            <a:endParaRPr lang="tr-TR" sz="2000" dirty="0"/>
          </a:p>
        </p:txBody>
      </p:sp>
      <p:sp>
        <p:nvSpPr>
          <p:cNvPr id="4" name="3 İçerik Yer Tutucusu"/>
          <p:cNvSpPr>
            <a:spLocks noGrp="1"/>
          </p:cNvSpPr>
          <p:nvPr>
            <p:ph sz="quarter" idx="2"/>
          </p:nvPr>
        </p:nvSpPr>
        <p:spPr>
          <a:xfrm>
            <a:off x="423863" y="2819400"/>
            <a:ext cx="5384800" cy="4038600"/>
          </a:xfrm>
        </p:spPr>
        <p:txBody>
          <a:bodyPr>
            <a:normAutofit fontScale="92500" lnSpcReduction="20000"/>
          </a:bodyPr>
          <a:lstStyle/>
          <a:p>
            <a:r>
              <a:rPr lang="en-US" sz="2000" dirty="0" err="1" smtClean="0"/>
              <a:t>Exosomes</a:t>
            </a:r>
            <a:r>
              <a:rPr lang="en-US" sz="2000" dirty="0" smtClean="0"/>
              <a:t>, the best characterized of the EV subtypes</a:t>
            </a:r>
            <a:endParaRPr lang="tr-TR" sz="2000" dirty="0" smtClean="0"/>
          </a:p>
          <a:p>
            <a:r>
              <a:rPr lang="tr-TR" sz="2000" dirty="0" smtClean="0"/>
              <a:t>L</a:t>
            </a:r>
            <a:r>
              <a:rPr lang="en-US" sz="2000" dirty="0" err="1" smtClean="0"/>
              <a:t>arge</a:t>
            </a:r>
            <a:r>
              <a:rPr lang="en-US" sz="2000" dirty="0" smtClean="0"/>
              <a:t> </a:t>
            </a:r>
            <a:r>
              <a:rPr lang="en-US" sz="2000" dirty="0" err="1" smtClean="0"/>
              <a:t>exosome</a:t>
            </a:r>
            <a:r>
              <a:rPr lang="en-US" sz="2000" dirty="0" smtClean="0"/>
              <a:t> vesicles (90‐120 nm), small</a:t>
            </a:r>
            <a:r>
              <a:rPr lang="tr-TR" sz="2000" dirty="0" smtClean="0"/>
              <a:t> </a:t>
            </a:r>
            <a:r>
              <a:rPr lang="fr-FR" sz="2000" dirty="0" err="1" smtClean="0"/>
              <a:t>exosome</a:t>
            </a:r>
            <a:r>
              <a:rPr lang="fr-FR" sz="2000" dirty="0" smtClean="0"/>
              <a:t> </a:t>
            </a:r>
            <a:r>
              <a:rPr lang="fr-FR" sz="2000" dirty="0" err="1" smtClean="0"/>
              <a:t>vesicles</a:t>
            </a:r>
            <a:r>
              <a:rPr lang="fr-FR" sz="2000" dirty="0" smtClean="0"/>
              <a:t> (60‐80 nm),non</a:t>
            </a:r>
            <a:r>
              <a:rPr lang="tr-TR" sz="2000" dirty="0" smtClean="0"/>
              <a:t>-</a:t>
            </a:r>
            <a:r>
              <a:rPr lang="fr-FR" sz="2000" dirty="0" err="1" smtClean="0"/>
              <a:t>membranous</a:t>
            </a:r>
            <a:r>
              <a:rPr lang="fr-FR" sz="2000" dirty="0" smtClean="0"/>
              <a:t> </a:t>
            </a:r>
            <a:r>
              <a:rPr lang="fr-FR" sz="2000" dirty="0" err="1" smtClean="0"/>
              <a:t>nanoparticles</a:t>
            </a:r>
            <a:r>
              <a:rPr lang="tr-TR" sz="2000" dirty="0" smtClean="0"/>
              <a:t> </a:t>
            </a:r>
            <a:r>
              <a:rPr lang="en-US" sz="2000" dirty="0" smtClean="0"/>
              <a:t>(also called </a:t>
            </a:r>
            <a:r>
              <a:rPr lang="en-US" sz="2000" dirty="0" err="1" smtClean="0"/>
              <a:t>exomeres</a:t>
            </a:r>
            <a:r>
              <a:rPr lang="en-US" sz="2000" dirty="0" smtClean="0"/>
              <a:t>, ~35 nm).</a:t>
            </a:r>
            <a:endParaRPr lang="tr-TR" sz="2000" dirty="0" smtClean="0"/>
          </a:p>
          <a:p>
            <a:r>
              <a:rPr lang="tr-TR" sz="2000" dirty="0"/>
              <a:t>F</a:t>
            </a:r>
            <a:r>
              <a:rPr lang="en-US" sz="2000" dirty="0" err="1" smtClean="0"/>
              <a:t>ormed</a:t>
            </a:r>
            <a:r>
              <a:rPr lang="en-US" sz="2000" dirty="0" smtClean="0"/>
              <a:t> </a:t>
            </a:r>
            <a:r>
              <a:rPr lang="en-US" sz="2000" dirty="0"/>
              <a:t>first as intraluminal vesicles within a </a:t>
            </a:r>
            <a:r>
              <a:rPr lang="en-US" sz="2000" dirty="0" err="1"/>
              <a:t>multivesicular</a:t>
            </a:r>
            <a:r>
              <a:rPr lang="en-US" sz="2000" dirty="0"/>
              <a:t> body (MVB), which are released into the extracellular space upon MVB fusion with the plasma membrane. </a:t>
            </a:r>
            <a:endParaRPr lang="tr-TR" sz="2000" dirty="0" smtClean="0"/>
          </a:p>
          <a:p>
            <a:endParaRPr lang="tr-TR" sz="2000" dirty="0" smtClean="0"/>
          </a:p>
          <a:p>
            <a:r>
              <a:rPr lang="tr-TR" sz="2000" i="1" dirty="0" smtClean="0"/>
              <a:t>E</a:t>
            </a:r>
            <a:r>
              <a:rPr lang="en-US" sz="2000" i="1" dirty="0" err="1" smtClean="0"/>
              <a:t>xosomes</a:t>
            </a:r>
            <a:r>
              <a:rPr lang="en-US" sz="2000" i="1" dirty="0" smtClean="0"/>
              <a:t> represent a</a:t>
            </a:r>
            <a:r>
              <a:rPr lang="tr-TR" sz="2000" i="1" dirty="0" smtClean="0"/>
              <a:t> </a:t>
            </a:r>
            <a:r>
              <a:rPr lang="en-US" sz="2000" i="1" dirty="0" smtClean="0"/>
              <a:t>novel mode of intercellular communication and contribute to a wide</a:t>
            </a:r>
            <a:r>
              <a:rPr lang="tr-TR" sz="2000" i="1" dirty="0" smtClean="0"/>
              <a:t> </a:t>
            </a:r>
            <a:r>
              <a:rPr lang="en-US" sz="2000" i="1" dirty="0" smtClean="0"/>
              <a:t>range of biological processes in health and disease including cancer</a:t>
            </a:r>
            <a:endParaRPr lang="tr-TR" sz="2000" i="1" dirty="0" smtClean="0"/>
          </a:p>
          <a:p>
            <a:endParaRPr lang="tr-TR" sz="2000" dirty="0"/>
          </a:p>
        </p:txBody>
      </p:sp>
      <p:sp>
        <p:nvSpPr>
          <p:cNvPr id="6" name="5 İçerik Yer Tutucusu"/>
          <p:cNvSpPr>
            <a:spLocks noGrp="1"/>
          </p:cNvSpPr>
          <p:nvPr>
            <p:ph sz="quarter" idx="4"/>
          </p:nvPr>
        </p:nvSpPr>
        <p:spPr>
          <a:xfrm>
            <a:off x="6201836" y="2819400"/>
            <a:ext cx="5384800" cy="4038600"/>
          </a:xfrm>
        </p:spPr>
        <p:txBody>
          <a:bodyPr>
            <a:normAutofit/>
          </a:bodyPr>
          <a:lstStyle/>
          <a:p>
            <a:r>
              <a:rPr lang="en-US" sz="2000" dirty="0" smtClean="0"/>
              <a:t>MVs generally range from 200 nm to several microns in diameter, whereas </a:t>
            </a:r>
            <a:r>
              <a:rPr lang="en-US" sz="2000" dirty="0" err="1" smtClean="0"/>
              <a:t>exosomes</a:t>
            </a:r>
            <a:r>
              <a:rPr lang="en-US" sz="2000" dirty="0" smtClean="0"/>
              <a:t> are smaller, and range from 50 to 100 nm in diameter</a:t>
            </a:r>
            <a:r>
              <a:rPr lang="tr-TR" sz="2000" dirty="0" smtClean="0"/>
              <a:t>.</a:t>
            </a:r>
          </a:p>
          <a:p>
            <a:r>
              <a:rPr lang="en-US" sz="2000" dirty="0"/>
              <a:t> formed by outward </a:t>
            </a:r>
            <a:r>
              <a:rPr lang="en-US" sz="2000" dirty="0" err="1"/>
              <a:t>blebbing</a:t>
            </a:r>
            <a:r>
              <a:rPr lang="en-US" sz="2000" dirty="0"/>
              <a:t> of the plasma membrane and subsequent fission of plasma membrane blebs</a:t>
            </a:r>
            <a:endParaRPr lang="tr-TR" sz="2000" dirty="0"/>
          </a:p>
          <a:p>
            <a:pPr marL="0" indent="0">
              <a:buNone/>
            </a:pPr>
            <a:endParaRPr lang="tr-TR" sz="2000" dirty="0" smtClean="0"/>
          </a:p>
          <a:p>
            <a:r>
              <a:rPr lang="en-US" sz="2000" dirty="0" smtClean="0"/>
              <a:t>MVs, sometimes referred to as </a:t>
            </a:r>
            <a:r>
              <a:rPr lang="en-US" sz="2000" dirty="0" err="1" smtClean="0"/>
              <a:t>ectosomes</a:t>
            </a:r>
            <a:r>
              <a:rPr lang="en-US" sz="2000" dirty="0" smtClean="0"/>
              <a:t> or </a:t>
            </a:r>
            <a:r>
              <a:rPr lang="en-US" sz="2000" dirty="0" err="1" smtClean="0"/>
              <a:t>microparticles</a:t>
            </a:r>
            <a:r>
              <a:rPr lang="en-US" sz="2000" dirty="0" smtClean="0"/>
              <a:t>,</a:t>
            </a:r>
            <a:r>
              <a:rPr lang="tr-TR" sz="2000" dirty="0" smtClean="0"/>
              <a:t> </a:t>
            </a:r>
            <a:r>
              <a:rPr lang="en-US" sz="2000" dirty="0" smtClean="0"/>
              <a:t>and when produced by cancer cells as </a:t>
            </a:r>
            <a:r>
              <a:rPr lang="en-US" sz="2000" dirty="0" err="1" smtClean="0"/>
              <a:t>tumour</a:t>
            </a:r>
            <a:r>
              <a:rPr lang="en-US" sz="2000" dirty="0" smtClean="0"/>
              <a:t>-derived MVs</a:t>
            </a:r>
            <a:r>
              <a:rPr lang="tr-TR" sz="2000" dirty="0" smtClean="0"/>
              <a:t> </a:t>
            </a:r>
            <a:r>
              <a:rPr lang="en-US" sz="2000" dirty="0" smtClean="0"/>
              <a:t>or </a:t>
            </a:r>
            <a:r>
              <a:rPr lang="en-US" sz="2000" dirty="0" err="1" smtClean="0"/>
              <a:t>oncosomes</a:t>
            </a:r>
            <a:endParaRPr lang="tr-TR" sz="2000" dirty="0"/>
          </a:p>
          <a:p>
            <a:endParaRPr lang="tr-TR" sz="2000" dirty="0" smtClean="0"/>
          </a:p>
          <a:p>
            <a:endParaRPr lang="tr-TR" sz="2000" dirty="0"/>
          </a:p>
        </p:txBody>
      </p:sp>
      <p:pic>
        <p:nvPicPr>
          <p:cNvPr id="8" name="Picture 2" descr="How do I ... measure extracellular vesicles in my samples? | Society for  Endocrinology"/>
          <p:cNvPicPr>
            <a:picLocks noChangeAspect="1" noChangeArrowheads="1"/>
          </p:cNvPicPr>
          <p:nvPr/>
        </p:nvPicPr>
        <p:blipFill>
          <a:blip r:embed="rId2"/>
          <a:srcRect/>
          <a:stretch>
            <a:fillRect/>
          </a:stretch>
        </p:blipFill>
        <p:spPr bwMode="auto">
          <a:xfrm>
            <a:off x="421745" y="-57743"/>
            <a:ext cx="5114784" cy="2693787"/>
          </a:xfrm>
          <a:prstGeom prst="rect">
            <a:avLst/>
          </a:prstGeom>
          <a:noFill/>
        </p:spPr>
      </p:pic>
      <p:sp>
        <p:nvSpPr>
          <p:cNvPr id="3" name="2 Metin Yer Tutucusu"/>
          <p:cNvSpPr>
            <a:spLocks noGrp="1"/>
          </p:cNvSpPr>
          <p:nvPr>
            <p:ph type="body" idx="1"/>
          </p:nvPr>
        </p:nvSpPr>
        <p:spPr>
          <a:xfrm>
            <a:off x="618332" y="2133600"/>
            <a:ext cx="5386917" cy="685800"/>
          </a:xfrm>
        </p:spPr>
        <p:txBody>
          <a:bodyPr/>
          <a:lstStyle/>
          <a:p>
            <a:r>
              <a:rPr lang="tr-TR" sz="2000" dirty="0" err="1" smtClean="0"/>
              <a:t>Exosomes</a:t>
            </a:r>
            <a:r>
              <a:rPr lang="tr-TR" sz="2000" dirty="0" smtClean="0"/>
              <a:t> </a:t>
            </a:r>
            <a:endParaRPr lang="tr-TR" sz="20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a:stretch>
            <a:fillRect/>
          </a:stretch>
        </p:blipFill>
        <p:spPr bwMode="auto">
          <a:xfrm>
            <a:off x="435713" y="977550"/>
            <a:ext cx="6200775" cy="4067175"/>
          </a:xfrm>
          <a:prstGeom prst="rect">
            <a:avLst/>
          </a:prstGeom>
          <a:noFill/>
          <a:ln w="9525">
            <a:noFill/>
            <a:miter lim="800000"/>
            <a:headEnd/>
            <a:tailEnd/>
          </a:ln>
          <a:effectLst/>
        </p:spPr>
      </p:pic>
      <p:sp>
        <p:nvSpPr>
          <p:cNvPr id="3" name="2 Dikdörtgen"/>
          <p:cNvSpPr/>
          <p:nvPr/>
        </p:nvSpPr>
        <p:spPr>
          <a:xfrm>
            <a:off x="7251157" y="1556907"/>
            <a:ext cx="4279784" cy="4524315"/>
          </a:xfrm>
          <a:prstGeom prst="rect">
            <a:avLst/>
          </a:prstGeom>
        </p:spPr>
        <p:txBody>
          <a:bodyPr wrap="square">
            <a:spAutoFit/>
          </a:bodyPr>
          <a:lstStyle/>
          <a:p>
            <a:endParaRPr lang="tr-TR" dirty="0" smtClean="0"/>
          </a:p>
          <a:p>
            <a:r>
              <a:rPr lang="tr-TR" dirty="0" err="1" smtClean="0"/>
              <a:t>Strategies</a:t>
            </a:r>
            <a:r>
              <a:rPr lang="tr-TR" dirty="0" smtClean="0"/>
              <a:t> of </a:t>
            </a:r>
            <a:r>
              <a:rPr lang="tr-TR" b="1" dirty="0" smtClean="0">
                <a:solidFill>
                  <a:srgbClr val="FF0000"/>
                </a:solidFill>
              </a:rPr>
              <a:t>MV </a:t>
            </a:r>
            <a:r>
              <a:rPr lang="tr-TR" b="1" dirty="0" err="1" smtClean="0">
                <a:solidFill>
                  <a:srgbClr val="FF0000"/>
                </a:solidFill>
              </a:rPr>
              <a:t>cargo</a:t>
            </a:r>
            <a:r>
              <a:rPr lang="tr-TR" b="1" dirty="0" smtClean="0">
                <a:solidFill>
                  <a:srgbClr val="FF0000"/>
                </a:solidFill>
              </a:rPr>
              <a:t> </a:t>
            </a:r>
            <a:r>
              <a:rPr lang="tr-TR" b="1" dirty="0" err="1" smtClean="0">
                <a:solidFill>
                  <a:srgbClr val="FF0000"/>
                </a:solidFill>
              </a:rPr>
              <a:t>uptake</a:t>
            </a:r>
            <a:r>
              <a:rPr lang="tr-TR" b="1" dirty="0" smtClean="0">
                <a:solidFill>
                  <a:srgbClr val="FF0000"/>
                </a:solidFill>
              </a:rPr>
              <a:t> </a:t>
            </a:r>
            <a:r>
              <a:rPr lang="tr-TR" b="1" dirty="0" err="1" smtClean="0">
                <a:solidFill>
                  <a:srgbClr val="FF0000"/>
                </a:solidFill>
              </a:rPr>
              <a:t>by</a:t>
            </a:r>
            <a:r>
              <a:rPr lang="tr-TR" b="1" dirty="0" smtClean="0">
                <a:solidFill>
                  <a:srgbClr val="FF0000"/>
                </a:solidFill>
              </a:rPr>
              <a:t> </a:t>
            </a:r>
            <a:r>
              <a:rPr lang="tr-TR" b="1" dirty="0" err="1" smtClean="0">
                <a:solidFill>
                  <a:srgbClr val="FF0000"/>
                </a:solidFill>
              </a:rPr>
              <a:t>recipient</a:t>
            </a:r>
            <a:r>
              <a:rPr lang="tr-TR" b="1" dirty="0" smtClean="0">
                <a:solidFill>
                  <a:srgbClr val="FF0000"/>
                </a:solidFill>
              </a:rPr>
              <a:t> </a:t>
            </a:r>
            <a:r>
              <a:rPr lang="tr-TR" b="1" dirty="0" err="1" smtClean="0">
                <a:solidFill>
                  <a:srgbClr val="FF0000"/>
                </a:solidFill>
              </a:rPr>
              <a:t>cells</a:t>
            </a:r>
            <a:r>
              <a:rPr lang="tr-TR" b="1" dirty="0" smtClean="0">
                <a:solidFill>
                  <a:srgbClr val="FF0000"/>
                </a:solidFill>
              </a:rPr>
              <a:t> </a:t>
            </a:r>
            <a:r>
              <a:rPr lang="tr-TR" b="1" dirty="0" err="1" smtClean="0">
                <a:solidFill>
                  <a:srgbClr val="FF0000"/>
                </a:solidFill>
              </a:rPr>
              <a:t>include</a:t>
            </a:r>
            <a:r>
              <a:rPr lang="tr-TR" b="1" dirty="0" smtClean="0">
                <a:solidFill>
                  <a:srgbClr val="FF0000"/>
                </a:solidFill>
              </a:rPr>
              <a:t> </a:t>
            </a:r>
            <a:r>
              <a:rPr lang="tr-TR" b="1" dirty="0" err="1" smtClean="0">
                <a:solidFill>
                  <a:srgbClr val="FF0000"/>
                </a:solidFill>
              </a:rPr>
              <a:t>simple</a:t>
            </a:r>
            <a:r>
              <a:rPr lang="tr-TR" b="1" dirty="0" smtClean="0">
                <a:solidFill>
                  <a:srgbClr val="FF0000"/>
                </a:solidFill>
              </a:rPr>
              <a:t> </a:t>
            </a:r>
            <a:r>
              <a:rPr lang="tr-TR" b="1" dirty="0" err="1" smtClean="0">
                <a:solidFill>
                  <a:srgbClr val="FF0000"/>
                </a:solidFill>
              </a:rPr>
              <a:t>plasma</a:t>
            </a:r>
            <a:r>
              <a:rPr lang="tr-TR" b="1" dirty="0" smtClean="0">
                <a:solidFill>
                  <a:srgbClr val="FF0000"/>
                </a:solidFill>
              </a:rPr>
              <a:t> </a:t>
            </a:r>
            <a:r>
              <a:rPr lang="tr-TR" b="1" dirty="0" err="1" smtClean="0">
                <a:solidFill>
                  <a:srgbClr val="FF0000"/>
                </a:solidFill>
              </a:rPr>
              <a:t>membrane</a:t>
            </a:r>
            <a:r>
              <a:rPr lang="tr-TR" b="1" dirty="0" smtClean="0">
                <a:solidFill>
                  <a:srgbClr val="FF0000"/>
                </a:solidFill>
              </a:rPr>
              <a:t>-EV </a:t>
            </a:r>
            <a:r>
              <a:rPr lang="tr-TR" b="1" dirty="0" err="1" smtClean="0">
                <a:solidFill>
                  <a:srgbClr val="FF0000"/>
                </a:solidFill>
              </a:rPr>
              <a:t>fusion</a:t>
            </a:r>
            <a:r>
              <a:rPr lang="tr-TR" b="1" dirty="0" smtClean="0">
                <a:solidFill>
                  <a:srgbClr val="FF0000"/>
                </a:solidFill>
              </a:rPr>
              <a:t> </a:t>
            </a:r>
            <a:r>
              <a:rPr lang="tr-TR" dirty="0" err="1" smtClean="0"/>
              <a:t>with</a:t>
            </a:r>
            <a:r>
              <a:rPr lang="tr-TR" dirty="0" smtClean="0"/>
              <a:t> </a:t>
            </a:r>
            <a:r>
              <a:rPr lang="tr-TR" dirty="0" err="1" smtClean="0"/>
              <a:t>direct</a:t>
            </a:r>
            <a:r>
              <a:rPr lang="tr-TR" dirty="0" smtClean="0"/>
              <a:t> </a:t>
            </a:r>
            <a:r>
              <a:rPr lang="tr-TR" dirty="0" err="1" smtClean="0"/>
              <a:t>cargo</a:t>
            </a:r>
            <a:r>
              <a:rPr lang="tr-TR" dirty="0" smtClean="0"/>
              <a:t> </a:t>
            </a:r>
            <a:r>
              <a:rPr lang="tr-TR" dirty="0" err="1" smtClean="0"/>
              <a:t>deposition</a:t>
            </a:r>
            <a:r>
              <a:rPr lang="tr-TR" dirty="0" smtClean="0"/>
              <a:t> </a:t>
            </a:r>
            <a:r>
              <a:rPr lang="tr-TR" dirty="0" err="1" smtClean="0"/>
              <a:t>into</a:t>
            </a:r>
            <a:r>
              <a:rPr lang="tr-TR" dirty="0" smtClean="0"/>
              <a:t> </a:t>
            </a:r>
            <a:r>
              <a:rPr lang="tr-TR" dirty="0" err="1" smtClean="0"/>
              <a:t>the</a:t>
            </a:r>
            <a:r>
              <a:rPr lang="tr-TR" dirty="0" smtClean="0"/>
              <a:t> </a:t>
            </a:r>
            <a:r>
              <a:rPr lang="tr-TR" dirty="0" err="1" smtClean="0"/>
              <a:t>cytoplasm</a:t>
            </a:r>
            <a:r>
              <a:rPr lang="tr-TR" dirty="0" smtClean="0"/>
              <a:t>, </a:t>
            </a:r>
            <a:r>
              <a:rPr lang="tr-TR" dirty="0" err="1" smtClean="0"/>
              <a:t>and</a:t>
            </a:r>
            <a:r>
              <a:rPr lang="tr-TR" dirty="0" smtClean="0"/>
              <a:t> </a:t>
            </a:r>
            <a:r>
              <a:rPr lang="tr-TR" dirty="0" err="1" smtClean="0"/>
              <a:t>the</a:t>
            </a:r>
            <a:r>
              <a:rPr lang="tr-TR" dirty="0" smtClean="0"/>
              <a:t> </a:t>
            </a:r>
            <a:r>
              <a:rPr lang="tr-TR" dirty="0" err="1" smtClean="0"/>
              <a:t>uptake</a:t>
            </a:r>
            <a:r>
              <a:rPr lang="tr-TR" dirty="0" smtClean="0"/>
              <a:t> of </a:t>
            </a:r>
            <a:r>
              <a:rPr lang="tr-TR" dirty="0" err="1" smtClean="0"/>
              <a:t>intact</a:t>
            </a:r>
            <a:r>
              <a:rPr lang="tr-TR" dirty="0" smtClean="0"/>
              <a:t> </a:t>
            </a:r>
            <a:r>
              <a:rPr lang="tr-TR" dirty="0" err="1" smtClean="0"/>
              <a:t>vesicles</a:t>
            </a:r>
            <a:r>
              <a:rPr lang="tr-TR" dirty="0" smtClean="0"/>
              <a:t> </a:t>
            </a:r>
            <a:r>
              <a:rPr lang="tr-TR" dirty="0" err="1" smtClean="0"/>
              <a:t>via</a:t>
            </a:r>
            <a:r>
              <a:rPr lang="tr-TR" dirty="0" smtClean="0"/>
              <a:t> </a:t>
            </a:r>
            <a:r>
              <a:rPr lang="tr-TR" dirty="0" err="1" smtClean="0"/>
              <a:t>multiple</a:t>
            </a:r>
            <a:r>
              <a:rPr lang="tr-TR" dirty="0" smtClean="0"/>
              <a:t> </a:t>
            </a:r>
            <a:r>
              <a:rPr lang="tr-TR" dirty="0" err="1" smtClean="0"/>
              <a:t>mechanisms</a:t>
            </a:r>
            <a:r>
              <a:rPr lang="tr-TR" dirty="0" smtClean="0"/>
              <a:t> </a:t>
            </a:r>
            <a:r>
              <a:rPr lang="tr-TR" dirty="0" err="1" smtClean="0"/>
              <a:t>for</a:t>
            </a:r>
            <a:r>
              <a:rPr lang="tr-TR" dirty="0" smtClean="0"/>
              <a:t> </a:t>
            </a:r>
            <a:r>
              <a:rPr lang="tr-TR" dirty="0" err="1" smtClean="0"/>
              <a:t>trafficking</a:t>
            </a:r>
            <a:r>
              <a:rPr lang="tr-TR" dirty="0" smtClean="0"/>
              <a:t> </a:t>
            </a:r>
            <a:r>
              <a:rPr lang="tr-TR" dirty="0" err="1" smtClean="0"/>
              <a:t>to</a:t>
            </a:r>
            <a:r>
              <a:rPr lang="tr-TR" dirty="0" smtClean="0"/>
              <a:t> an </a:t>
            </a:r>
            <a:r>
              <a:rPr lang="tr-TR" dirty="0" err="1" smtClean="0"/>
              <a:t>endosomal</a:t>
            </a:r>
            <a:r>
              <a:rPr lang="tr-TR" dirty="0" smtClean="0"/>
              <a:t> </a:t>
            </a:r>
            <a:r>
              <a:rPr lang="tr-TR" dirty="0" err="1" smtClean="0"/>
              <a:t>or</a:t>
            </a:r>
            <a:r>
              <a:rPr lang="tr-TR" dirty="0" smtClean="0"/>
              <a:t> </a:t>
            </a:r>
            <a:r>
              <a:rPr lang="tr-TR" dirty="0" err="1" smtClean="0"/>
              <a:t>lysosomal</a:t>
            </a:r>
            <a:r>
              <a:rPr lang="tr-TR" dirty="0" smtClean="0"/>
              <a:t> </a:t>
            </a:r>
            <a:r>
              <a:rPr lang="tr-TR" dirty="0" err="1" smtClean="0"/>
              <a:t>compartment</a:t>
            </a:r>
            <a:r>
              <a:rPr lang="tr-TR" dirty="0" smtClean="0"/>
              <a:t>. </a:t>
            </a:r>
          </a:p>
          <a:p>
            <a:endParaRPr lang="tr-TR" dirty="0" smtClean="0"/>
          </a:p>
          <a:p>
            <a:r>
              <a:rPr lang="tr-TR" dirty="0" smtClean="0"/>
              <a:t>EV </a:t>
            </a:r>
            <a:r>
              <a:rPr lang="tr-TR" dirty="0" err="1" smtClean="0"/>
              <a:t>uptake</a:t>
            </a:r>
            <a:r>
              <a:rPr lang="tr-TR" dirty="0" smtClean="0"/>
              <a:t> </a:t>
            </a:r>
            <a:r>
              <a:rPr lang="tr-TR" dirty="0" err="1" smtClean="0"/>
              <a:t>by</a:t>
            </a:r>
            <a:r>
              <a:rPr lang="tr-TR" dirty="0" smtClean="0"/>
              <a:t> </a:t>
            </a:r>
            <a:r>
              <a:rPr lang="tr-TR" dirty="0" err="1" smtClean="0"/>
              <a:t>recipient</a:t>
            </a:r>
            <a:r>
              <a:rPr lang="tr-TR" dirty="0" smtClean="0"/>
              <a:t> </a:t>
            </a:r>
            <a:r>
              <a:rPr lang="tr-TR" dirty="0" err="1" smtClean="0"/>
              <a:t>cells</a:t>
            </a:r>
            <a:r>
              <a:rPr lang="tr-TR" dirty="0" smtClean="0"/>
              <a:t> is </a:t>
            </a:r>
            <a:r>
              <a:rPr lang="tr-TR" dirty="0" err="1" smtClean="0"/>
              <a:t>carried</a:t>
            </a:r>
            <a:r>
              <a:rPr lang="tr-TR" dirty="0" smtClean="0"/>
              <a:t> </a:t>
            </a:r>
            <a:r>
              <a:rPr lang="tr-TR" dirty="0" err="1" smtClean="0"/>
              <a:t>out</a:t>
            </a:r>
            <a:r>
              <a:rPr lang="tr-TR" dirty="0" smtClean="0"/>
              <a:t> </a:t>
            </a:r>
            <a:r>
              <a:rPr lang="tr-TR" dirty="0" err="1" smtClean="0"/>
              <a:t>by</a:t>
            </a:r>
            <a:r>
              <a:rPr lang="tr-TR" dirty="0" smtClean="0"/>
              <a:t> a </a:t>
            </a:r>
            <a:r>
              <a:rPr lang="tr-TR" dirty="0" err="1" smtClean="0"/>
              <a:t>variety</a:t>
            </a:r>
            <a:r>
              <a:rPr lang="tr-TR" dirty="0" smtClean="0"/>
              <a:t> of </a:t>
            </a:r>
            <a:r>
              <a:rPr lang="tr-TR" dirty="0" err="1" smtClean="0"/>
              <a:t>ways</a:t>
            </a:r>
            <a:r>
              <a:rPr lang="tr-TR" dirty="0" smtClean="0"/>
              <a:t>, </a:t>
            </a:r>
            <a:r>
              <a:rPr lang="tr-TR" dirty="0" err="1" smtClean="0"/>
              <a:t>including</a:t>
            </a:r>
            <a:r>
              <a:rPr lang="tr-TR" dirty="0" smtClean="0"/>
              <a:t> </a:t>
            </a:r>
            <a:r>
              <a:rPr lang="tr-TR" dirty="0" err="1" smtClean="0"/>
              <a:t>clathrin</a:t>
            </a:r>
            <a:r>
              <a:rPr lang="tr-TR" dirty="0" smtClean="0"/>
              <a:t> </a:t>
            </a:r>
            <a:r>
              <a:rPr lang="tr-TR" dirty="0" err="1" smtClean="0"/>
              <a:t>and</a:t>
            </a:r>
            <a:r>
              <a:rPr lang="tr-TR" dirty="0" smtClean="0"/>
              <a:t> </a:t>
            </a:r>
            <a:r>
              <a:rPr lang="tr-TR" dirty="0" err="1" smtClean="0"/>
              <a:t>caveolin</a:t>
            </a:r>
            <a:r>
              <a:rPr lang="tr-TR" dirty="0" smtClean="0"/>
              <a:t>-</a:t>
            </a:r>
            <a:r>
              <a:rPr lang="tr-TR" dirty="0" err="1" smtClean="0"/>
              <a:t>mediated</a:t>
            </a:r>
            <a:r>
              <a:rPr lang="tr-TR" dirty="0" smtClean="0"/>
              <a:t> </a:t>
            </a:r>
            <a:r>
              <a:rPr lang="tr-TR" b="1" dirty="0" err="1" smtClean="0">
                <a:solidFill>
                  <a:srgbClr val="FF0000"/>
                </a:solidFill>
              </a:rPr>
              <a:t>endocytosis</a:t>
            </a:r>
            <a:r>
              <a:rPr lang="tr-TR" dirty="0" smtClean="0"/>
              <a:t>, </a:t>
            </a:r>
            <a:r>
              <a:rPr lang="tr-TR" dirty="0" err="1" smtClean="0"/>
              <a:t>lipid</a:t>
            </a:r>
            <a:r>
              <a:rPr lang="tr-TR" dirty="0" smtClean="0"/>
              <a:t> </a:t>
            </a:r>
            <a:r>
              <a:rPr lang="tr-TR" dirty="0" err="1" smtClean="0"/>
              <a:t>raft</a:t>
            </a:r>
            <a:r>
              <a:rPr lang="tr-TR" dirty="0" smtClean="0"/>
              <a:t> </a:t>
            </a:r>
            <a:r>
              <a:rPr lang="tr-TR" dirty="0" err="1" smtClean="0"/>
              <a:t>endocytosis</a:t>
            </a:r>
            <a:r>
              <a:rPr lang="tr-TR" dirty="0" smtClean="0"/>
              <a:t>, </a:t>
            </a:r>
            <a:r>
              <a:rPr lang="tr-TR" b="1" dirty="0" err="1" smtClean="0">
                <a:solidFill>
                  <a:srgbClr val="FF0000"/>
                </a:solidFill>
              </a:rPr>
              <a:t>phagocytosis</a:t>
            </a:r>
            <a:r>
              <a:rPr lang="tr-TR" dirty="0" smtClean="0"/>
              <a:t> </a:t>
            </a:r>
            <a:r>
              <a:rPr lang="tr-TR" dirty="0" err="1" smtClean="0"/>
              <a:t>and</a:t>
            </a:r>
            <a:r>
              <a:rPr lang="tr-TR" dirty="0" smtClean="0"/>
              <a:t> </a:t>
            </a:r>
            <a:r>
              <a:rPr lang="tr-TR" b="1" dirty="0" err="1" smtClean="0">
                <a:solidFill>
                  <a:srgbClr val="FF0000"/>
                </a:solidFill>
              </a:rPr>
              <a:t>micropinocytosis</a:t>
            </a:r>
            <a:r>
              <a:rPr lang="tr-TR" dirty="0" smtClean="0"/>
              <a:t>, </a:t>
            </a:r>
            <a:r>
              <a:rPr lang="tr-TR" dirty="0" err="1" smtClean="0"/>
              <a:t>likely</a:t>
            </a:r>
            <a:r>
              <a:rPr lang="tr-TR" dirty="0" smtClean="0"/>
              <a:t> </a:t>
            </a:r>
            <a:r>
              <a:rPr lang="tr-TR" dirty="0" err="1" smtClean="0"/>
              <a:t>guided</a:t>
            </a:r>
            <a:r>
              <a:rPr lang="tr-TR" dirty="0" smtClean="0"/>
              <a:t> </a:t>
            </a:r>
            <a:r>
              <a:rPr lang="tr-TR" dirty="0" err="1" smtClean="0"/>
              <a:t>by</a:t>
            </a:r>
            <a:r>
              <a:rPr lang="tr-TR" dirty="0" smtClean="0"/>
              <a:t> </a:t>
            </a:r>
            <a:r>
              <a:rPr lang="tr-TR" dirty="0" err="1" smtClean="0"/>
              <a:t>vesicle</a:t>
            </a:r>
            <a:r>
              <a:rPr lang="tr-TR" dirty="0" smtClean="0"/>
              <a:t> </a:t>
            </a:r>
            <a:r>
              <a:rPr lang="tr-TR" dirty="0" err="1" smtClean="0"/>
              <a:t>membrane</a:t>
            </a:r>
            <a:r>
              <a:rPr lang="tr-TR" dirty="0" smtClean="0"/>
              <a:t> </a:t>
            </a:r>
            <a:r>
              <a:rPr lang="tr-TR" dirty="0" err="1" smtClean="0"/>
              <a:t>composition</a:t>
            </a:r>
            <a:r>
              <a:rPr lang="tr-TR" dirty="0" smtClean="0"/>
              <a:t> </a:t>
            </a:r>
            <a:r>
              <a:rPr lang="tr-TR" dirty="0" err="1" smtClean="0"/>
              <a:t>and</a:t>
            </a:r>
            <a:r>
              <a:rPr lang="tr-TR" dirty="0" smtClean="0"/>
              <a:t> </a:t>
            </a:r>
            <a:r>
              <a:rPr lang="tr-TR" dirty="0" err="1" smtClean="0"/>
              <a:t>surface</a:t>
            </a:r>
            <a:r>
              <a:rPr lang="tr-TR" dirty="0" smtClean="0"/>
              <a:t> protein profile </a:t>
            </a:r>
            <a:endParaRPr lang="tr-TR" dirty="0"/>
          </a:p>
        </p:txBody>
      </p:sp>
      <p:sp>
        <p:nvSpPr>
          <p:cNvPr id="4" name="3 Dikdörtgen"/>
          <p:cNvSpPr/>
          <p:nvPr/>
        </p:nvSpPr>
        <p:spPr>
          <a:xfrm>
            <a:off x="560174" y="351009"/>
            <a:ext cx="3646126" cy="369332"/>
          </a:xfrm>
          <a:prstGeom prst="rect">
            <a:avLst/>
          </a:prstGeom>
        </p:spPr>
        <p:txBody>
          <a:bodyPr wrap="none">
            <a:spAutoFit/>
          </a:bodyPr>
          <a:lstStyle/>
          <a:p>
            <a:r>
              <a:rPr lang="en-US" b="1" dirty="0" smtClean="0"/>
              <a:t>UPTAKE OF EV</a:t>
            </a:r>
            <a:r>
              <a:rPr lang="tr-TR" b="1" dirty="0" smtClean="0"/>
              <a:t>s</a:t>
            </a:r>
            <a:r>
              <a:rPr lang="en-US" b="1" dirty="0" smtClean="0"/>
              <a:t> INTO CELLS</a:t>
            </a:r>
            <a:r>
              <a:rPr lang="tr-TR" dirty="0" smtClean="0"/>
              <a:t> </a:t>
            </a:r>
            <a:endParaRPr lang="tr-TR" dirty="0"/>
          </a:p>
        </p:txBody>
      </p:sp>
    </p:spTree>
  </p:cSld>
  <p:clrMapOvr>
    <a:masterClrMapping/>
  </p:clrMapOvr>
  <p:timing>
    <p:tnLst>
      <p:par>
        <p:cTn id="1" dur="indefinite" restart="never" nodeType="tmRoot"/>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6.jpeg"/></Relationships>
</file>

<file path=ppt/theme/_rels/theme11.xml.rels><?xml version="1.0" encoding="UTF-8" standalone="yes"?>
<Relationships xmlns="http://schemas.openxmlformats.org/package/2006/relationships"><Relationship Id="rId1" Type="http://schemas.openxmlformats.org/officeDocument/2006/relationships/image" Target="../media/image7.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5.xml.rels><?xml version="1.0" encoding="UTF-8" standalone="yes"?>
<Relationships xmlns="http://schemas.openxmlformats.org/package/2006/relationships"><Relationship Id="rId1" Type="http://schemas.openxmlformats.org/officeDocument/2006/relationships/image" Target="../media/image2.jpeg"/></Relationships>
</file>

<file path=ppt/theme/_rels/theme7.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Görünüş">
  <a:themeElements>
    <a:clrScheme name="Görünüş">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Görünüş">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Görünüş">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11.xml><?xml version="1.0" encoding="utf-8"?>
<a:theme xmlns:a="http://schemas.openxmlformats.org/drawingml/2006/main" name="İyon">
  <a:themeElements>
    <a:clrScheme name="İy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y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y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1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eçmişe bakış">
  <a:themeElements>
    <a:clrScheme name="Geçmişe bakış">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Geçmişe bakış">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eçmişe bakış">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Tema1">
  <a:themeElements>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Kaynak">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ynak">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extLst>
    <a:ext uri="{05A4C25C-085E-4340-85A3-A5531E510DB2}">
      <thm15:themeFamily xmlns:thm15="http://schemas.microsoft.com/office/thememl/2012/main" name="Tema1" id="{720B0524-4E02-4E90-96CD-5C9CA993B3A1}" vid="{0B6ABA05-936B-4270-98E9-1D38D9DD4E51}"/>
    </a:ext>
  </a:extLst>
</a:theme>
</file>

<file path=ppt/theme/theme4.xml><?xml version="1.0" encoding="utf-8"?>
<a:theme xmlns:a="http://schemas.openxmlformats.org/drawingml/2006/main" name="1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Tema1">
  <a:themeElements>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Kaynak">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ynak">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extLst>
    <a:ext uri="{05A4C25C-085E-4340-85A3-A5531E510DB2}">
      <thm15:themeFamily xmlns:thm15="http://schemas.microsoft.com/office/thememl/2012/main" name="Tema1" id="{720B0524-4E02-4E90-96CD-5C9CA993B3A1}" vid="{0B6ABA05-936B-4270-98E9-1D38D9DD4E51}"/>
    </a:ext>
  </a:extLst>
</a:theme>
</file>

<file path=ppt/theme/theme6.xml><?xml version="1.0" encoding="utf-8"?>
<a:theme xmlns:a="http://schemas.openxmlformats.org/drawingml/2006/main" name="2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Tema1">
  <a:themeElements>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Kaynak">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ynak">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extLst>
    <a:ext uri="{05A4C25C-085E-4340-85A3-A5531E510DB2}">
      <thm15:themeFamily xmlns:thm15="http://schemas.microsoft.com/office/thememl/2012/main" name="Tema1" id="{720B0524-4E02-4E90-96CD-5C9CA993B3A1}" vid="{0B6ABA05-936B-4270-98E9-1D38D9DD4E51}"/>
    </a:ext>
  </a:extLst>
</a:theme>
</file>

<file path=ppt/theme/theme8.xml><?xml version="1.0" encoding="utf-8"?>
<a:theme xmlns:a="http://schemas.openxmlformats.org/drawingml/2006/main" name="3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Damla">
  <a:themeElements>
    <a:clrScheme name="Gündönümü">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Damla">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la">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Override1.xml><?xml version="1.0" encoding="utf-8"?>
<a:themeOverride xmlns:a="http://schemas.openxmlformats.org/drawingml/2006/main">
  <a:clrScheme name="Sarı">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themeOverride>
</file>

<file path=docProps/app.xml><?xml version="1.0" encoding="utf-8"?>
<Properties xmlns="http://schemas.openxmlformats.org/officeDocument/2006/extended-properties" xmlns:vt="http://schemas.openxmlformats.org/officeDocument/2006/docPropsVTypes">
  <Template/>
  <TotalTime>2606</TotalTime>
  <Words>2361</Words>
  <Application>Microsoft Office PowerPoint</Application>
  <PresentationFormat>Geniş ekran</PresentationFormat>
  <Paragraphs>211</Paragraphs>
  <Slides>33</Slides>
  <Notes>13</Notes>
  <HiddenSlides>0</HiddenSlides>
  <MMClips>0</MMClips>
  <ScaleCrop>false</ScaleCrop>
  <HeadingPairs>
    <vt:vector size="6" baseType="variant">
      <vt:variant>
        <vt:lpstr>Kullanılan Yazı Tipleri</vt:lpstr>
      </vt:variant>
      <vt:variant>
        <vt:i4>13</vt:i4>
      </vt:variant>
      <vt:variant>
        <vt:lpstr>Tema</vt:lpstr>
      </vt:variant>
      <vt:variant>
        <vt:i4>11</vt:i4>
      </vt:variant>
      <vt:variant>
        <vt:lpstr>Slayt Başlıkları</vt:lpstr>
      </vt:variant>
      <vt:variant>
        <vt:i4>33</vt:i4>
      </vt:variant>
    </vt:vector>
  </HeadingPairs>
  <TitlesOfParts>
    <vt:vector size="57" baseType="lpstr">
      <vt:lpstr>arial</vt:lpstr>
      <vt:lpstr>arial</vt:lpstr>
      <vt:lpstr>Bahnschrift</vt:lpstr>
      <vt:lpstr>Bookman Old Style</vt:lpstr>
      <vt:lpstr>Calibri</vt:lpstr>
      <vt:lpstr>Calibri Light</vt:lpstr>
      <vt:lpstr>Century Gothic</vt:lpstr>
      <vt:lpstr>Gill Sans MT</vt:lpstr>
      <vt:lpstr>Tw Cen MT</vt:lpstr>
      <vt:lpstr>Verdana</vt:lpstr>
      <vt:lpstr>Wingdings</vt:lpstr>
      <vt:lpstr>Wingdings 2</vt:lpstr>
      <vt:lpstr>Wingdings 3</vt:lpstr>
      <vt:lpstr>Office Teması</vt:lpstr>
      <vt:lpstr>Geçmişe bakış</vt:lpstr>
      <vt:lpstr>Tema1</vt:lpstr>
      <vt:lpstr>1_Office Teması</vt:lpstr>
      <vt:lpstr>1_Tema1</vt:lpstr>
      <vt:lpstr>2_Office Teması</vt:lpstr>
      <vt:lpstr>2_Tema1</vt:lpstr>
      <vt:lpstr>3_Office Teması</vt:lpstr>
      <vt:lpstr>Damla</vt:lpstr>
      <vt:lpstr>Görünüş</vt:lpstr>
      <vt:lpstr>İyon</vt:lpstr>
      <vt:lpstr>  AdvanceD cellular bİOLOGY</vt:lpstr>
      <vt:lpstr>Cellular communications:</vt:lpstr>
      <vt:lpstr>PowerPoint Sunusu</vt:lpstr>
      <vt:lpstr>PowerPoint Sunusu</vt:lpstr>
      <vt:lpstr>PowerPoint Sunusu</vt:lpstr>
      <vt:lpstr>PowerPoint Sunusu</vt:lpstr>
      <vt:lpstr>Extracellular vesicles (EVs)</vt:lpstr>
      <vt:lpstr>Mode of biogenesis and EV cargo    </vt:lpstr>
      <vt:lpstr>PowerPoint Sunusu</vt:lpstr>
      <vt:lpstr>importance of EVs.</vt:lpstr>
      <vt:lpstr>PowerPoint Sunusu</vt:lpstr>
      <vt:lpstr>İsolation of exosomes</vt:lpstr>
      <vt:lpstr>PowerPoint Sunusu</vt:lpstr>
      <vt:lpstr>CONTENTS OF EXOSOMES</vt:lpstr>
      <vt:lpstr>additional mechanisms involved in MV formation</vt:lpstr>
      <vt:lpstr>PowerPoint Sunusu</vt:lpstr>
      <vt:lpstr>BIOMARKERS</vt:lpstr>
      <vt:lpstr>PowerPoint Sunusu</vt:lpstr>
      <vt:lpstr>PowerPoint Sunusu</vt:lpstr>
      <vt:lpstr>PowerPoint Sunusu</vt:lpstr>
      <vt:lpstr>PowerPoint Sunusu</vt:lpstr>
      <vt:lpstr>EXOSOME-BASED TUMOR SUPPRESSION STRATEGIES</vt:lpstr>
      <vt:lpstr>Stem Cell-derived exosomes in cardiac repair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User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AdvanceD cellular bİOLOGY</dc:title>
  <dc:creator>Verda bitirim</dc:creator>
  <cp:lastModifiedBy>Verda bitirim</cp:lastModifiedBy>
  <cp:revision>84</cp:revision>
  <dcterms:created xsi:type="dcterms:W3CDTF">2021-03-21T15:37:13Z</dcterms:created>
  <dcterms:modified xsi:type="dcterms:W3CDTF">2021-03-24T22:11:43Z</dcterms:modified>
</cp:coreProperties>
</file>