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sldIdLst>
    <p:sldId id="332" r:id="rId2"/>
    <p:sldId id="256" r:id="rId3"/>
    <p:sldId id="257" r:id="rId4"/>
    <p:sldId id="287" r:id="rId5"/>
    <p:sldId id="319" r:id="rId6"/>
    <p:sldId id="320" r:id="rId7"/>
    <p:sldId id="304" r:id="rId8"/>
    <p:sldId id="308" r:id="rId9"/>
    <p:sldId id="310" r:id="rId10"/>
    <p:sldId id="309" r:id="rId11"/>
    <p:sldId id="321" r:id="rId12"/>
    <p:sldId id="323" r:id="rId13"/>
    <p:sldId id="312" r:id="rId14"/>
    <p:sldId id="313" r:id="rId15"/>
    <p:sldId id="314" r:id="rId16"/>
    <p:sldId id="315" r:id="rId17"/>
    <p:sldId id="324" r:id="rId18"/>
    <p:sldId id="325" r:id="rId19"/>
    <p:sldId id="326" r:id="rId20"/>
    <p:sldId id="316" r:id="rId21"/>
    <p:sldId id="317" r:id="rId22"/>
    <p:sldId id="327" r:id="rId23"/>
    <p:sldId id="328" r:id="rId24"/>
    <p:sldId id="329" r:id="rId25"/>
    <p:sldId id="330" r:id="rId26"/>
    <p:sldId id="331" r:id="rId27"/>
    <p:sldId id="300" r:id="rId28"/>
    <p:sldId id="301" r:id="rId29"/>
    <p:sldId id="302" r:id="rId30"/>
    <p:sldId id="297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69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30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6823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631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7274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271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134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0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79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42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700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55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589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3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24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35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02.08.2018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40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368547" y="1987714"/>
            <a:ext cx="110228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dirty="0" smtClean="0"/>
              <a:t>ARAŞTIRMA-NİTEL </a:t>
            </a:r>
            <a:r>
              <a:rPr lang="en-US" sz="4000" dirty="0"/>
              <a:t>ARAŞTIRMA </a:t>
            </a:r>
            <a:endParaRPr lang="tr-TR" sz="4000" dirty="0"/>
          </a:p>
          <a:p>
            <a:pPr algn="ctr"/>
            <a:r>
              <a:rPr lang="en-US" sz="4000" dirty="0"/>
              <a:t>HAYRİYE ERBAŞ</a:t>
            </a:r>
          </a:p>
        </p:txBody>
      </p:sp>
    </p:spTree>
    <p:extLst>
      <p:ext uri="{BB962C8B-B14F-4D97-AF65-F5344CB8AC3E}">
        <p14:creationId xmlns:p14="http://schemas.microsoft.com/office/powerpoint/2010/main" val="338841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30831"/>
          </a:xfrm>
        </p:spPr>
        <p:txBody>
          <a:bodyPr/>
          <a:lstStyle/>
          <a:p>
            <a:r>
              <a:rPr lang="tr-TR" dirty="0" smtClean="0"/>
              <a:t>Açık kodlama örnek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3451" y="1364776"/>
            <a:ext cx="10998949" cy="4892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8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Eksenel</a:t>
            </a:r>
            <a:r>
              <a:rPr lang="tr-TR" dirty="0" smtClean="0"/>
              <a:t> Kodlama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272146"/>
            <a:ext cx="10302755" cy="4239490"/>
          </a:xfrm>
        </p:spPr>
        <p:txBody>
          <a:bodyPr>
            <a:normAutofit/>
          </a:bodyPr>
          <a:lstStyle/>
          <a:p>
            <a:r>
              <a:rPr lang="tr-TR" sz="2600" dirty="0" err="1" smtClean="0">
                <a:solidFill>
                  <a:schemeClr val="accent2"/>
                </a:solidFill>
              </a:rPr>
              <a:t>Eksenel</a:t>
            </a:r>
            <a:r>
              <a:rPr lang="tr-TR" sz="2600" dirty="0" smtClean="0">
                <a:solidFill>
                  <a:schemeClr val="accent2"/>
                </a:solidFill>
              </a:rPr>
              <a:t> </a:t>
            </a:r>
            <a:r>
              <a:rPr lang="tr-TR" sz="2600" dirty="0">
                <a:solidFill>
                  <a:schemeClr val="accent2"/>
                </a:solidFill>
              </a:rPr>
              <a:t>kodlama, </a:t>
            </a:r>
            <a:r>
              <a:rPr lang="tr-TR" sz="2600" dirty="0"/>
              <a:t>araştırmacının veriyi yeni biçimleriyle bir arada topladığı aşamadır. Kategoriler arasında bağlantı kurulur ve merkezi fenomen tanımlanır</a:t>
            </a:r>
            <a:r>
              <a:rPr lang="tr-TR" sz="2600" dirty="0" smtClean="0"/>
              <a:t>.</a:t>
            </a:r>
            <a:endParaRPr lang="tr-TR" dirty="0" smtClean="0"/>
          </a:p>
          <a:p>
            <a:r>
              <a:rPr lang="tr-TR" sz="2600" dirty="0" smtClean="0"/>
              <a:t>Veriler arasında yeni ilişkiler keşfetmek için onları farklı eksenler üzerinde yeniden serpiştirmek gerekir.</a:t>
            </a:r>
          </a:p>
          <a:p>
            <a:r>
              <a:rPr lang="tr-TR" sz="2600" dirty="0"/>
              <a:t>Eksen kodlama, açık kodlamada oluşturulan kategoriler arasında bağ kurarak verileri yeniden farklı yollarla bir araya getirme işlemlerini içerir. </a:t>
            </a:r>
            <a:endParaRPr lang="tr-TR" sz="2600" dirty="0" smtClean="0"/>
          </a:p>
          <a:p>
            <a:r>
              <a:rPr lang="tr-TR" sz="2600" dirty="0" smtClean="0"/>
              <a:t>Bunu </a:t>
            </a:r>
            <a:r>
              <a:rPr lang="tr-TR" sz="2600" dirty="0"/>
              <a:t>verileri belli eksenler üzerine dizerek yapabiliriz.</a:t>
            </a:r>
          </a:p>
          <a:p>
            <a:endParaRPr lang="tr-TR" sz="2600" dirty="0" smtClean="0"/>
          </a:p>
          <a:p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817821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30831"/>
          </a:xfrm>
        </p:spPr>
        <p:txBody>
          <a:bodyPr/>
          <a:lstStyle/>
          <a:p>
            <a:r>
              <a:rPr lang="tr-TR" dirty="0" smtClean="0"/>
              <a:t>Örnek eksenler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105469"/>
            <a:ext cx="10972800" cy="50206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Dün – bugün – yarın</a:t>
            </a:r>
          </a:p>
          <a:p>
            <a:pPr marL="0" indent="0">
              <a:buNone/>
            </a:pPr>
            <a:r>
              <a:rPr lang="tr-TR" dirty="0" smtClean="0"/>
              <a:t>Olaydan önce – olaydan sonra</a:t>
            </a:r>
          </a:p>
          <a:p>
            <a:pPr marL="0" indent="0">
              <a:buNone/>
            </a:pPr>
            <a:r>
              <a:rPr lang="tr-TR" dirty="0" smtClean="0"/>
              <a:t>Kadın – Erkek</a:t>
            </a:r>
          </a:p>
          <a:p>
            <a:pPr marL="0" indent="0">
              <a:buNone/>
            </a:pPr>
            <a:r>
              <a:rPr lang="tr-TR" dirty="0" smtClean="0"/>
              <a:t>Olumlu düşünen – olumsuz düşünen</a:t>
            </a:r>
          </a:p>
          <a:p>
            <a:pPr marL="0" indent="0">
              <a:buNone/>
            </a:pPr>
            <a:r>
              <a:rPr lang="tr-TR" dirty="0" smtClean="0"/>
              <a:t>Kahve seven – sevmeyen</a:t>
            </a:r>
          </a:p>
          <a:p>
            <a:pPr marL="0" indent="0">
              <a:buNone/>
            </a:pPr>
            <a:r>
              <a:rPr lang="tr-TR" dirty="0" smtClean="0"/>
              <a:t>Göç deneyimini olumlu anlatan – olumsuz anlatan</a:t>
            </a:r>
          </a:p>
          <a:p>
            <a:pPr marL="0" indent="0">
              <a:buNone/>
            </a:pPr>
            <a:r>
              <a:rPr lang="tr-TR" dirty="0" smtClean="0"/>
              <a:t>Geçmişe özlem duyan – duymayan</a:t>
            </a:r>
          </a:p>
          <a:p>
            <a:pPr marL="0" indent="0">
              <a:buNone/>
            </a:pPr>
            <a:r>
              <a:rPr lang="tr-TR" dirty="0" smtClean="0"/>
              <a:t>Tercihinden memnun olan - pişman olan</a:t>
            </a:r>
          </a:p>
          <a:p>
            <a:pPr marL="0" indent="0">
              <a:buNone/>
            </a:pPr>
            <a:r>
              <a:rPr lang="tr-TR" dirty="0" smtClean="0"/>
              <a:t>Yapısal nedenler – kişisel nedenler – kurumsal nedenler</a:t>
            </a:r>
          </a:p>
          <a:p>
            <a:pPr marL="0" indent="0">
              <a:buNone/>
            </a:pPr>
            <a:r>
              <a:rPr lang="tr-TR" dirty="0" smtClean="0"/>
              <a:t>Ulusal – kentsel – yerel</a:t>
            </a:r>
          </a:p>
          <a:p>
            <a:pPr marL="0" indent="0">
              <a:buNone/>
            </a:pPr>
            <a:r>
              <a:rPr lang="tr-TR" dirty="0" smtClean="0"/>
              <a:t>Yapısal sorunlar – gündelik sorunlar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18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Eksenel</a:t>
            </a:r>
            <a:r>
              <a:rPr lang="tr-TR" dirty="0" smtClean="0"/>
              <a:t> kodlama örnek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6275" y="1269241"/>
            <a:ext cx="9959450" cy="46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86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6105" y="423082"/>
            <a:ext cx="8445404" cy="607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47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713" y="477672"/>
            <a:ext cx="9323236" cy="502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06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Eksenel</a:t>
            </a:r>
            <a:r>
              <a:rPr lang="tr-TR" dirty="0" smtClean="0"/>
              <a:t> kodlama örnek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8189" y="1403801"/>
            <a:ext cx="8802348" cy="506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17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Seçici Kodlama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798618"/>
            <a:ext cx="10302755" cy="3713018"/>
          </a:xfrm>
        </p:spPr>
        <p:txBody>
          <a:bodyPr>
            <a:normAutofit/>
          </a:bodyPr>
          <a:lstStyle/>
          <a:p>
            <a:r>
              <a:rPr lang="tr-TR" sz="2600" dirty="0" smtClean="0">
                <a:solidFill>
                  <a:schemeClr val="accent2"/>
                </a:solidFill>
              </a:rPr>
              <a:t>Seçici </a:t>
            </a:r>
            <a:r>
              <a:rPr lang="tr-TR" sz="2600" dirty="0">
                <a:solidFill>
                  <a:schemeClr val="accent2"/>
                </a:solidFill>
              </a:rPr>
              <a:t>kodlama, </a:t>
            </a:r>
            <a:r>
              <a:rPr lang="tr-TR" sz="2600" dirty="0"/>
              <a:t>araştırmacı bu aşamada daha önce </a:t>
            </a:r>
            <a:r>
              <a:rPr lang="tr-TR" sz="2600" dirty="0" err="1"/>
              <a:t>eksensel</a:t>
            </a:r>
            <a:r>
              <a:rPr lang="tr-TR" sz="2600" dirty="0"/>
              <a:t> kodlama aşamasında belirlediği kategorileri bütünleştiren bir öykü yazarak, öykü çizgisini </a:t>
            </a:r>
            <a:r>
              <a:rPr lang="tr-TR" sz="2600" dirty="0" smtClean="0"/>
              <a:t>tanımlamaktadır.</a:t>
            </a:r>
          </a:p>
          <a:p>
            <a:r>
              <a:rPr lang="tr-TR" sz="2600" dirty="0" smtClean="0"/>
              <a:t>Araştırmacı </a:t>
            </a:r>
            <a:r>
              <a:rPr lang="tr-TR" sz="2600" dirty="0"/>
              <a:t>sürekli olarak karşılaştırma yaklaşımını kullanarak kategorileri doyurmaya çalışmaktadır. 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242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Seçici Kodlama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479964"/>
            <a:ext cx="10302755" cy="4031672"/>
          </a:xfrm>
        </p:spPr>
        <p:txBody>
          <a:bodyPr>
            <a:normAutofit/>
          </a:bodyPr>
          <a:lstStyle/>
          <a:p>
            <a:r>
              <a:rPr lang="tr-TR" sz="2600" dirty="0" smtClean="0"/>
              <a:t>Seçici </a:t>
            </a:r>
            <a:r>
              <a:rPr lang="tr-TR" sz="2600" dirty="0"/>
              <a:t>kodlama, merkez bir kategorinin seçildiği ve diğer kategorilerin sistematik bir şekilde bu kategoriyle ilişkilendirildiği, bu ilişkilerin değerlendirildiği ve kategorilerin daha rafine edilerek geliştirildiği süreçtir. Bu süreç kendi içinde 3 aşamaya ayrılır;</a:t>
            </a:r>
          </a:p>
          <a:p>
            <a:r>
              <a:rPr lang="tr-TR" sz="2600" dirty="0"/>
              <a:t> Merkez kategorinin bir hikayesinin oluşturulması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381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Seçici Kodlama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479964"/>
            <a:ext cx="10302755" cy="4031672"/>
          </a:xfrm>
        </p:spPr>
        <p:txBody>
          <a:bodyPr>
            <a:normAutofit/>
          </a:bodyPr>
          <a:lstStyle/>
          <a:p>
            <a:r>
              <a:rPr lang="tr-TR" sz="2600" dirty="0" smtClean="0"/>
              <a:t>Tüm </a:t>
            </a:r>
            <a:r>
              <a:rPr lang="tr-TR" sz="2600" dirty="0"/>
              <a:t>kategorilerin merkez kategoriye bağlanması </a:t>
            </a:r>
          </a:p>
          <a:p>
            <a:r>
              <a:rPr lang="tr-TR" sz="2600" dirty="0"/>
              <a:t>Oluşturulan kategoriler ve bu kategorilerin özellik ve boyutlarının verilerle desteklenip geliştirilmesi </a:t>
            </a:r>
            <a:endParaRPr lang="tr-TR" sz="2600" dirty="0" smtClean="0"/>
          </a:p>
          <a:p>
            <a:r>
              <a:rPr lang="tr-TR" sz="2600" dirty="0" smtClean="0"/>
              <a:t>Burası hamurlarla tamamen özgün bir şey yarattığımız noktadır. </a:t>
            </a:r>
            <a:endParaRPr lang="tr-TR" sz="2600" dirty="0"/>
          </a:p>
          <a:p>
            <a:endParaRPr lang="tr-TR" sz="2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742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5" y="1310185"/>
            <a:ext cx="9667720" cy="2733005"/>
          </a:xfrm>
        </p:spPr>
        <p:txBody>
          <a:bodyPr/>
          <a:lstStyle/>
          <a:p>
            <a:r>
              <a:rPr lang="tr-TR" dirty="0" err="1" smtClean="0"/>
              <a:t>Creswell’in</a:t>
            </a:r>
            <a:r>
              <a:rPr lang="tr-TR" dirty="0" smtClean="0"/>
              <a:t> Beş Nitel Geleneği</a:t>
            </a:r>
            <a:br>
              <a:rPr lang="tr-TR" dirty="0" smtClean="0"/>
            </a:br>
            <a:r>
              <a:rPr lang="tr-TR" sz="3500" i="1" dirty="0" smtClean="0">
                <a:solidFill>
                  <a:srgbClr val="0070C0"/>
                </a:solidFill>
              </a:rPr>
              <a:t>Temellendirilmiş Kuram</a:t>
            </a:r>
            <a:endParaRPr lang="tr-TR" sz="3500" i="1" dirty="0">
              <a:solidFill>
                <a:srgbClr val="0070C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00051" y="4777380"/>
            <a:ext cx="10058400" cy="821239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091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6245" y="274638"/>
            <a:ext cx="9759509" cy="6114198"/>
          </a:xfrm>
          <a:prstGeom prst="rect">
            <a:avLst/>
          </a:prstGeom>
        </p:spPr>
      </p:pic>
      <p:cxnSp>
        <p:nvCxnSpPr>
          <p:cNvPr id="6" name="Düz Bağlayıcı 5"/>
          <p:cNvCxnSpPr/>
          <p:nvPr/>
        </p:nvCxnSpPr>
        <p:spPr>
          <a:xfrm>
            <a:off x="6318913" y="996287"/>
            <a:ext cx="11054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Bağlayıcı 7"/>
          <p:cNvCxnSpPr/>
          <p:nvPr/>
        </p:nvCxnSpPr>
        <p:spPr>
          <a:xfrm flipV="1">
            <a:off x="5718412" y="1787857"/>
            <a:ext cx="4926842" cy="13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>
            <a:off x="3807725" y="4230806"/>
            <a:ext cx="3248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79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7881" y="274638"/>
            <a:ext cx="6910710" cy="729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65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Temellendirilmiş Kuram çalışması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506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Hemşirelik mesleğinin tercih edilme nedenleri (Mevcut teori)</a:t>
            </a:r>
            <a:endParaRPr lang="tr-T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827338" y="2298700"/>
            <a:ext cx="843915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725615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Açık kodlama</a:t>
            </a:r>
            <a:endParaRPr lang="tr-T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52663" y="1643051"/>
            <a:ext cx="7262813" cy="485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864378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6908"/>
          </a:xfrm>
        </p:spPr>
        <p:txBody>
          <a:bodyPr/>
          <a:lstStyle/>
          <a:p>
            <a:r>
              <a:rPr lang="tr-TR" dirty="0" err="1" smtClean="0"/>
              <a:t>Eksenel</a:t>
            </a:r>
            <a:r>
              <a:rPr lang="tr-TR" dirty="0" smtClean="0"/>
              <a:t> Kodlama</a:t>
            </a:r>
            <a:endParaRPr lang="tr-T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6976" y="1142984"/>
            <a:ext cx="6715172" cy="5475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886575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Seçici Kodlama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Hikayenin, literatürde olmayan MESLEĞİN TOPLUMSAL İMAJI çerçevesinde yeniden kurulması.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36235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 / odak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933733" y="2617192"/>
          <a:ext cx="9984475" cy="308833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1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736">
                <a:tc>
                  <a:txBody>
                    <a:bodyPr/>
                    <a:lstStyle/>
                    <a:p>
                      <a:r>
                        <a:rPr lang="tr-TR" dirty="0" smtClean="0"/>
                        <a:t>Anlatı Araştırması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Bir</a:t>
                      </a:r>
                      <a:r>
                        <a:rPr lang="tr-TR" b="0" dirty="0" smtClean="0"/>
                        <a:t> bireyin hayatı, bir yerin/şeyin tarihini ortaya koyma</a:t>
                      </a:r>
                      <a:endParaRPr lang="tr-T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Fenomenoloji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Deneyimin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özü</a:t>
                      </a:r>
                      <a:r>
                        <a:rPr lang="tr-TR" dirty="0" smtClean="0"/>
                        <a:t>nü ortaya</a:t>
                      </a:r>
                      <a:r>
                        <a:rPr lang="tr-TR" baseline="0" dirty="0" smtClean="0"/>
                        <a:t> çıkarma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Kuram Oluşturma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Verilerde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gömülü kuram</a:t>
                      </a:r>
                      <a:r>
                        <a:rPr lang="tr-TR" dirty="0" smtClean="0"/>
                        <a:t>ı</a:t>
                      </a:r>
                      <a:r>
                        <a:rPr lang="tr-TR" baseline="0" dirty="0" smtClean="0"/>
                        <a:t> ortaya çıkarma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855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Etnografi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Aynı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kültür</a:t>
                      </a:r>
                      <a:r>
                        <a:rPr lang="tr-TR" dirty="0" smtClean="0"/>
                        <a:t>ü paylaşan bir grubu</a:t>
                      </a:r>
                      <a:r>
                        <a:rPr lang="tr-TR" baseline="0" dirty="0" smtClean="0"/>
                        <a:t> betimleme ve yorumlama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057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Durum Analizi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Bir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durum</a:t>
                      </a:r>
                      <a:r>
                        <a:rPr lang="tr-TR" dirty="0" smtClean="0"/>
                        <a:t>, biricik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="1" baseline="0" dirty="0" smtClean="0">
                          <a:solidFill>
                            <a:schemeClr val="accent2"/>
                          </a:solidFill>
                        </a:rPr>
                        <a:t>vaka</a:t>
                      </a:r>
                      <a:r>
                        <a:rPr lang="tr-TR" baseline="0" dirty="0" smtClean="0"/>
                        <a:t>ya dair derinlemesine betimleme ve yorumlama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01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toplama biçimleri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933733" y="2617192"/>
          <a:ext cx="9984475" cy="322983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1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736">
                <a:tc>
                  <a:txBody>
                    <a:bodyPr/>
                    <a:lstStyle/>
                    <a:p>
                      <a:r>
                        <a:rPr lang="tr-TR" dirty="0" smtClean="0"/>
                        <a:t>Anlatı Araştırması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Öncelikle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mülakatlar ve dokümanlar.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Fenomenoloji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Doküman,</a:t>
                      </a:r>
                      <a:r>
                        <a:rPr lang="tr-TR" baseline="0" dirty="0" smtClean="0"/>
                        <a:t> gözlem, sanat eseri göz önünde bulundurulabilir ancak öncelikli veri kaynağı </a:t>
                      </a:r>
                      <a:r>
                        <a:rPr lang="tr-TR" b="1" baseline="0" dirty="0" smtClean="0">
                          <a:solidFill>
                            <a:schemeClr val="accent2"/>
                          </a:solidFill>
                        </a:rPr>
                        <a:t>mülakatlardır.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Kuram Oluşturma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Öncelikle ve genellikle 20-60 kişi ile yapılan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mülakatlar.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855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Etnografi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Öncelikle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gözlem ve mülakatlar</a:t>
                      </a:r>
                      <a:r>
                        <a:rPr lang="tr-TR" dirty="0" smtClean="0"/>
                        <a:t>.</a:t>
                      </a:r>
                      <a:r>
                        <a:rPr lang="tr-TR" baseline="0" dirty="0" smtClean="0"/>
                        <a:t> Bu sırada çevrede geçirilen uzun süre içinde farklı kaynaklar da toplanır.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057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Durum Analizi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Öncelikli olarak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mülakat,</a:t>
                      </a:r>
                      <a:r>
                        <a:rPr lang="tr-TR" b="1" baseline="0" dirty="0" smtClean="0">
                          <a:solidFill>
                            <a:schemeClr val="accent2"/>
                          </a:solidFill>
                        </a:rPr>
                        <a:t> gözlem, doküman ve insan ürünü diğer eserler</a:t>
                      </a:r>
                      <a:r>
                        <a:rPr lang="tr-TR" baseline="0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95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analiz biçimleri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565244" y="2470245"/>
          <a:ext cx="8005550" cy="392723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86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8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1714">
                <a:tc>
                  <a:txBody>
                    <a:bodyPr/>
                    <a:lstStyle/>
                    <a:p>
                      <a:r>
                        <a:rPr lang="tr-TR" dirty="0" smtClean="0"/>
                        <a:t>Anlatı Araştırması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Öykülerin analizi. Yeniden hikayeleme. Temalar geliştirme. Kronoloji kullanma</a:t>
                      </a:r>
                      <a:r>
                        <a:rPr lang="tr-TR" b="0" baseline="0" dirty="0" smtClean="0"/>
                        <a:t> 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37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Fenomenoloji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1"/>
                          </a:solidFill>
                        </a:rPr>
                        <a:t>Önemli ifadeler.</a:t>
                      </a:r>
                      <a:r>
                        <a:rPr lang="tr-TR" b="0" baseline="0" dirty="0" smtClean="0">
                          <a:solidFill>
                            <a:schemeClr val="tx1"/>
                          </a:solidFill>
                        </a:rPr>
                        <a:t> Anlamlı birimler. İçerikteki öz </a:t>
                      </a:r>
                      <a:endParaRPr lang="tr-T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737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Kuram Oluşturma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Açık, </a:t>
                      </a:r>
                      <a:r>
                        <a:rPr lang="tr-TR" dirty="0" err="1" smtClean="0"/>
                        <a:t>eksenel</a:t>
                      </a:r>
                      <a:r>
                        <a:rPr lang="tr-TR" dirty="0" smtClean="0"/>
                        <a:t> ve seçici kodlama. Kavram geliştirme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3387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Etnografi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Grubun</a:t>
                      </a:r>
                      <a:r>
                        <a:rPr lang="tr-TR" baseline="0" dirty="0" smtClean="0"/>
                        <a:t> ve kültürün betimlenmesi ve yorumlanması. Çapraz ilişkiler ve temalar ile analiz.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739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Durum Analizi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Durumun betimlenmesi ve yorumlanması. Çapraz ilişkiler ve temalar</a:t>
                      </a:r>
                      <a:r>
                        <a:rPr lang="tr-TR" baseline="0" dirty="0" smtClean="0"/>
                        <a:t> ile analiz.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8884693" y="2470244"/>
            <a:ext cx="27431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r-TR" dirty="0" err="1" smtClean="0">
                <a:solidFill>
                  <a:prstClr val="black"/>
                </a:solidFill>
              </a:rPr>
              <a:t>Creswell’in</a:t>
            </a:r>
            <a:r>
              <a:rPr lang="tr-TR" dirty="0" smtClean="0">
                <a:solidFill>
                  <a:prstClr val="black"/>
                </a:solidFill>
              </a:rPr>
              <a:t> kitabı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prstClr val="black"/>
                </a:solidFill>
              </a:rPr>
              <a:t>Tek bir biçim/reçete yok. 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prstClr val="black"/>
                </a:solidFill>
              </a:rPr>
              <a:t>Doğrusu sizin ne anladığınız</a:t>
            </a:r>
          </a:p>
          <a:p>
            <a:pPr marL="285750" indent="-285750">
              <a:buFontTx/>
              <a:buChar char="-"/>
            </a:pPr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039924" cy="706964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tr-TR" dirty="0" smtClean="0"/>
              <a:t>Beş Nitel Gelenek/Yöntem 		</a:t>
            </a:r>
            <a:r>
              <a:rPr lang="tr-TR" sz="1800" cap="all" dirty="0" smtClean="0">
                <a:solidFill>
                  <a:srgbClr val="B31166">
                    <a:lumMod val="60000"/>
                    <a:lumOff val="40000"/>
                  </a:srgbClr>
                </a:solidFill>
                <a:ea typeface="+mn-ea"/>
                <a:cs typeface="+mn-cs"/>
              </a:rPr>
              <a:t>John </a:t>
            </a:r>
            <a:r>
              <a:rPr lang="tr-TR" sz="1800" cap="all" dirty="0">
                <a:solidFill>
                  <a:srgbClr val="B31166">
                    <a:lumMod val="60000"/>
                    <a:lumOff val="40000"/>
                  </a:srgbClr>
                </a:solidFill>
                <a:ea typeface="+mn-ea"/>
                <a:cs typeface="+mn-cs"/>
              </a:rPr>
              <a:t>W. </a:t>
            </a:r>
            <a:r>
              <a:rPr lang="tr-TR" sz="1800" cap="all" dirty="0" smtClean="0">
                <a:solidFill>
                  <a:srgbClr val="B31166">
                    <a:lumMod val="60000"/>
                    <a:lumOff val="40000"/>
                  </a:srgbClr>
                </a:solidFill>
                <a:ea typeface="+mn-ea"/>
                <a:cs typeface="+mn-cs"/>
              </a:rPr>
              <a:t>Creswell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463004" cy="3416300"/>
          </a:xfrm>
        </p:spPr>
        <p:txBody>
          <a:bodyPr>
            <a:normAutofit/>
          </a:bodyPr>
          <a:lstStyle/>
          <a:p>
            <a:r>
              <a:rPr lang="tr-TR" sz="3000" dirty="0" smtClean="0"/>
              <a:t>Anlatı Araştırması (Biyografi / Yaşam öyküsü)</a:t>
            </a:r>
          </a:p>
          <a:p>
            <a:r>
              <a:rPr lang="tr-TR" sz="3000" dirty="0" smtClean="0"/>
              <a:t>Fenomenoloji</a:t>
            </a:r>
          </a:p>
          <a:p>
            <a:r>
              <a:rPr lang="tr-TR" sz="3000" dirty="0" smtClean="0">
                <a:solidFill>
                  <a:schemeClr val="accent2"/>
                </a:solidFill>
              </a:rPr>
              <a:t>Kuram Oluşturma (Temellendirilmiş Kuram / </a:t>
            </a:r>
            <a:r>
              <a:rPr lang="tr-TR" sz="3000" dirty="0" err="1" smtClean="0">
                <a:solidFill>
                  <a:schemeClr val="accent2"/>
                </a:solidFill>
              </a:rPr>
              <a:t>Grounded</a:t>
            </a:r>
            <a:r>
              <a:rPr lang="tr-TR" sz="3000" dirty="0" smtClean="0">
                <a:solidFill>
                  <a:schemeClr val="accent2"/>
                </a:solidFill>
              </a:rPr>
              <a:t> </a:t>
            </a:r>
            <a:r>
              <a:rPr lang="tr-TR" sz="3000" dirty="0" err="1" smtClean="0">
                <a:solidFill>
                  <a:schemeClr val="accent2"/>
                </a:solidFill>
              </a:rPr>
              <a:t>Theory</a:t>
            </a:r>
            <a:r>
              <a:rPr lang="tr-TR" sz="3000" dirty="0" smtClean="0">
                <a:solidFill>
                  <a:schemeClr val="accent2"/>
                </a:solidFill>
              </a:rPr>
              <a:t>)</a:t>
            </a:r>
          </a:p>
          <a:p>
            <a:r>
              <a:rPr lang="tr-TR" sz="3000" dirty="0" err="1" smtClean="0"/>
              <a:t>Etnografi</a:t>
            </a:r>
            <a:endParaRPr lang="tr-TR" sz="3000" dirty="0" smtClean="0"/>
          </a:p>
          <a:p>
            <a:r>
              <a:rPr lang="tr-TR" sz="3000" dirty="0" smtClean="0"/>
              <a:t>Durum Analizi (Olay İncelemesi / Case </a:t>
            </a:r>
            <a:r>
              <a:rPr lang="tr-TR" sz="3000" dirty="0" err="1" smtClean="0"/>
              <a:t>Study</a:t>
            </a:r>
            <a:r>
              <a:rPr lang="tr-TR" sz="3000" dirty="0" smtClean="0"/>
              <a:t>)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69790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Word hakkında birkaç ipucu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2513" y="2361063"/>
            <a:ext cx="10577015" cy="4053385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/>
              <a:t>Şekiller </a:t>
            </a:r>
            <a:r>
              <a:rPr lang="tr-TR" dirty="0" smtClean="0"/>
              <a:t>için Word’de EKLE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Daha gelişmiş şekiller için EKLE </a:t>
            </a:r>
          </a:p>
          <a:p>
            <a:r>
              <a:rPr lang="tr-TR" dirty="0" smtClean="0"/>
              <a:t>Bir başlığı sayfa başından başlatmak istersek:</a:t>
            </a:r>
          </a:p>
          <a:p>
            <a:pPr marL="0" indent="0">
              <a:buNone/>
            </a:pPr>
            <a:r>
              <a:rPr lang="tr-TR" dirty="0" smtClean="0"/>
              <a:t>Word’de SAYFA DÜZENİ 		KESMELER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4877" y="2361063"/>
            <a:ext cx="752603" cy="403388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7480" y="2049165"/>
            <a:ext cx="1048603" cy="164606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5054033" y="3967728"/>
            <a:ext cx="1780379" cy="42002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7630" y="3286689"/>
            <a:ext cx="1019385" cy="1362077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5882" y="1036988"/>
            <a:ext cx="3554082" cy="3611778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7594" y="4765343"/>
            <a:ext cx="379565" cy="403388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9581" y="3304992"/>
            <a:ext cx="458982" cy="403388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083" y="4784108"/>
            <a:ext cx="4244586" cy="1580567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920" y="4774547"/>
            <a:ext cx="628163" cy="403388"/>
          </a:xfrm>
          <a:prstGeom prst="rect">
            <a:avLst/>
          </a:prstGeom>
        </p:spPr>
      </p:pic>
      <p:sp>
        <p:nvSpPr>
          <p:cNvPr id="21" name="Oval 20"/>
          <p:cNvSpPr/>
          <p:nvPr/>
        </p:nvSpPr>
        <p:spPr>
          <a:xfrm>
            <a:off x="5882185" y="5363570"/>
            <a:ext cx="2702257" cy="100110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93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Temellendirilmiş Kuram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1570" y="2333767"/>
            <a:ext cx="10590663" cy="4039737"/>
          </a:xfrm>
        </p:spPr>
        <p:txBody>
          <a:bodyPr>
            <a:normAutofit/>
          </a:bodyPr>
          <a:lstStyle/>
          <a:p>
            <a:r>
              <a:rPr lang="tr-TR" sz="3300" dirty="0" smtClean="0"/>
              <a:t>Araştırmacı</a:t>
            </a:r>
            <a:r>
              <a:rPr lang="tr-TR" sz="3300" dirty="0"/>
              <a:t>, veri toplarken veya yorumlarken verilerin içine gömülü olan teoriyi ortaya çıkartır ve araştırma boyunca yeni </a:t>
            </a:r>
            <a:r>
              <a:rPr lang="tr-TR" sz="3300" dirty="0" smtClean="0"/>
              <a:t>kavramlara ulaşmaya çalışır.</a:t>
            </a:r>
          </a:p>
          <a:p>
            <a:r>
              <a:rPr lang="tr-TR" sz="3300" dirty="0" smtClean="0"/>
              <a:t>Öznel ve nesnelliğin vurgulandığı türleri vardır (</a:t>
            </a:r>
            <a:r>
              <a:rPr lang="tr-TR" sz="3300" dirty="0" err="1" smtClean="0"/>
              <a:t>Glaser</a:t>
            </a:r>
            <a:r>
              <a:rPr lang="tr-TR" sz="3300" dirty="0" smtClean="0"/>
              <a:t> ve Strauss)</a:t>
            </a:r>
          </a:p>
          <a:p>
            <a:pPr marL="0" indent="0">
              <a:buNone/>
            </a:pPr>
            <a:endParaRPr lang="tr-TR" sz="2100" b="1" dirty="0" smtClean="0"/>
          </a:p>
          <a:p>
            <a:endParaRPr lang="tr-TR" sz="2100" b="1" dirty="0"/>
          </a:p>
          <a:p>
            <a:pPr marL="0" indent="0">
              <a:buNone/>
            </a:pPr>
            <a:endParaRPr lang="tr-TR" sz="2100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4118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Temellendirilmiş Kuram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1570" y="2333767"/>
            <a:ext cx="10590663" cy="4039737"/>
          </a:xfrm>
        </p:spPr>
        <p:txBody>
          <a:bodyPr>
            <a:normAutofit/>
          </a:bodyPr>
          <a:lstStyle/>
          <a:p>
            <a:r>
              <a:rPr lang="tr-TR" sz="3300" b="1" dirty="0" smtClean="0"/>
              <a:t>Kodlamaların amacı</a:t>
            </a:r>
            <a:r>
              <a:rPr lang="tr-TR" sz="3300" b="1" dirty="0"/>
              <a:t>, verileri belli standartlara dayalı olarak parçalara ayırmak suretiyle araştırmacıya yeni bakış açıları </a:t>
            </a:r>
            <a:r>
              <a:rPr lang="tr-TR" sz="3300" b="1" dirty="0" smtClean="0"/>
              <a:t>kazandırmak.</a:t>
            </a:r>
          </a:p>
          <a:p>
            <a:r>
              <a:rPr lang="tr-TR" sz="3300" b="1" dirty="0" smtClean="0"/>
              <a:t>Metini okur ve tekrar okurken kodlamalar yaparız.</a:t>
            </a:r>
          </a:p>
          <a:p>
            <a:r>
              <a:rPr lang="tr-TR" sz="3300" b="1" dirty="0" smtClean="0"/>
              <a:t>Tekrar sahaya dönmek de mümkündür.</a:t>
            </a:r>
          </a:p>
          <a:p>
            <a:pPr marL="0" indent="0">
              <a:buNone/>
            </a:pPr>
            <a:endParaRPr lang="tr-TR" sz="2100" b="1" dirty="0" smtClean="0"/>
          </a:p>
          <a:p>
            <a:endParaRPr lang="tr-TR" sz="2100" b="1" dirty="0"/>
          </a:p>
          <a:p>
            <a:pPr marL="0" indent="0">
              <a:buNone/>
            </a:pPr>
            <a:endParaRPr lang="tr-TR" sz="2100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4402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Açık Kodlama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341418"/>
            <a:ext cx="10302755" cy="4170218"/>
          </a:xfrm>
        </p:spPr>
        <p:txBody>
          <a:bodyPr>
            <a:normAutofit/>
          </a:bodyPr>
          <a:lstStyle/>
          <a:p>
            <a:r>
              <a:rPr lang="tr-TR" sz="2600" dirty="0">
                <a:solidFill>
                  <a:schemeClr val="accent2"/>
                </a:solidFill>
              </a:rPr>
              <a:t>Açık kodlama, </a:t>
            </a:r>
            <a:r>
              <a:rPr lang="tr-TR" sz="2600" dirty="0"/>
              <a:t>araştırmacının fenomenle ilgili ilk bilgi kategorilerini oluşturduğu aşamadır. </a:t>
            </a:r>
            <a:endParaRPr lang="tr-TR" dirty="0" smtClean="0"/>
          </a:p>
          <a:p>
            <a:r>
              <a:rPr lang="tr-TR" sz="2600" dirty="0" smtClean="0"/>
              <a:t>Bu kategoriler genel geçer ve literatürde kolayca ulaşılabilen cinstedir.</a:t>
            </a:r>
          </a:p>
          <a:p>
            <a:r>
              <a:rPr lang="tr-TR" sz="2600" dirty="0" smtClean="0"/>
              <a:t>Verilerin bir özeti gibi düşünelim.</a:t>
            </a:r>
          </a:p>
          <a:p>
            <a:r>
              <a:rPr lang="tr-TR" sz="2600" dirty="0" smtClean="0"/>
              <a:t>Henüz yaratıcılığımızı kullanmak değil verileri derli toplu sunmak temel hedeftir.</a:t>
            </a:r>
          </a:p>
          <a:p>
            <a:r>
              <a:rPr lang="tr-TR" sz="2600" dirty="0" smtClean="0"/>
              <a:t>Hamurları renklerine göre ayırmak gibi…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737073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Açık Kodlama örnek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7881" y="1417638"/>
            <a:ext cx="12991166" cy="453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80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248" y="0"/>
            <a:ext cx="10972800" cy="1143000"/>
          </a:xfrm>
        </p:spPr>
        <p:txBody>
          <a:bodyPr/>
          <a:lstStyle/>
          <a:p>
            <a:r>
              <a:rPr lang="tr-TR" dirty="0" smtClean="0"/>
              <a:t>Açık kodlama örnek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40764" y="2133600"/>
            <a:ext cx="5612298" cy="37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09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17183"/>
          </a:xfrm>
        </p:spPr>
        <p:txBody>
          <a:bodyPr/>
          <a:lstStyle/>
          <a:p>
            <a:r>
              <a:rPr lang="tr-TR" dirty="0" smtClean="0"/>
              <a:t>Açık kodlama örnek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7652" y="1091821"/>
            <a:ext cx="8009554" cy="600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14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1998</TotalTime>
  <Words>647</Words>
  <Application>Microsoft Office PowerPoint</Application>
  <PresentationFormat>Geniş ekran</PresentationFormat>
  <Paragraphs>109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4" baseType="lpstr">
      <vt:lpstr>Arial</vt:lpstr>
      <vt:lpstr>Century Gothic</vt:lpstr>
      <vt:lpstr>Wingdings 3</vt:lpstr>
      <vt:lpstr>Duman</vt:lpstr>
      <vt:lpstr>PowerPoint Sunusu</vt:lpstr>
      <vt:lpstr>Creswell’in Beş Nitel Geleneği Temellendirilmiş Kuram</vt:lpstr>
      <vt:lpstr>Beş Nitel Gelenek/Yöntem   John W. Creswell</vt:lpstr>
      <vt:lpstr>Temellendirilmiş Kuram </vt:lpstr>
      <vt:lpstr>Temellendirilmiş Kuram </vt:lpstr>
      <vt:lpstr>Açık Kodlama</vt:lpstr>
      <vt:lpstr>Açık Kodlama örnek</vt:lpstr>
      <vt:lpstr>Açık kodlama örnek</vt:lpstr>
      <vt:lpstr>Açık kodlama örnek</vt:lpstr>
      <vt:lpstr>Açık kodlama örnek</vt:lpstr>
      <vt:lpstr>Eksenel Kodlama</vt:lpstr>
      <vt:lpstr>Örnek eksenler</vt:lpstr>
      <vt:lpstr>Eksenel kodlama örnek</vt:lpstr>
      <vt:lpstr>PowerPoint Sunusu</vt:lpstr>
      <vt:lpstr>PowerPoint Sunusu</vt:lpstr>
      <vt:lpstr>Eksenel kodlama örnek</vt:lpstr>
      <vt:lpstr>Seçici Kodlama</vt:lpstr>
      <vt:lpstr>Seçici Kodlama</vt:lpstr>
      <vt:lpstr>Seçici Kodlama</vt:lpstr>
      <vt:lpstr>PowerPoint Sunusu</vt:lpstr>
      <vt:lpstr>PowerPoint Sunusu</vt:lpstr>
      <vt:lpstr>Örnek Temellendirilmiş Kuram çalışması</vt:lpstr>
      <vt:lpstr>Hemşirelik mesleğinin tercih edilme nedenleri (Mevcut teori)</vt:lpstr>
      <vt:lpstr>Açık kodlama</vt:lpstr>
      <vt:lpstr>Eksenel Kodlama</vt:lpstr>
      <vt:lpstr>Seçici Kodlama</vt:lpstr>
      <vt:lpstr>Amaç / odak</vt:lpstr>
      <vt:lpstr>Veri toplama biçimleri</vt:lpstr>
      <vt:lpstr>Veri analiz biçimleri</vt:lpstr>
      <vt:lpstr>Word hakkında birkaç ipucu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Nitel Araştırmalarda Beş Gelenek</dc:title>
  <cp:lastModifiedBy>Kullanıcı</cp:lastModifiedBy>
  <cp:revision>67</cp:revision>
  <dcterms:created xsi:type="dcterms:W3CDTF">2016-10-05T22:41:29Z</dcterms:created>
  <dcterms:modified xsi:type="dcterms:W3CDTF">2018-08-02T07:36:16Z</dcterms:modified>
</cp:coreProperties>
</file>