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2" d="100"/>
          <a:sy n="112" d="100"/>
        </p:scale>
        <p:origin x="-158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D2423A6-5C7E-459B-A3F5-8587DF05247B}"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9052AF-9EF6-4335-B38A-DFD0E8A9390F}" type="slidenum">
              <a:rPr lang="tr-TR" smtClean="0"/>
              <a:t>‹#›</a:t>
            </a:fld>
            <a:endParaRPr lang="tr-TR"/>
          </a:p>
        </p:txBody>
      </p:sp>
    </p:spTree>
    <p:extLst>
      <p:ext uri="{BB962C8B-B14F-4D97-AF65-F5344CB8AC3E}">
        <p14:creationId xmlns:p14="http://schemas.microsoft.com/office/powerpoint/2010/main" val="2564720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D2423A6-5C7E-459B-A3F5-8587DF05247B}"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9052AF-9EF6-4335-B38A-DFD0E8A9390F}" type="slidenum">
              <a:rPr lang="tr-TR" smtClean="0"/>
              <a:t>‹#›</a:t>
            </a:fld>
            <a:endParaRPr lang="tr-TR"/>
          </a:p>
        </p:txBody>
      </p:sp>
    </p:spTree>
    <p:extLst>
      <p:ext uri="{BB962C8B-B14F-4D97-AF65-F5344CB8AC3E}">
        <p14:creationId xmlns:p14="http://schemas.microsoft.com/office/powerpoint/2010/main" val="360971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D2423A6-5C7E-459B-A3F5-8587DF05247B}"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9052AF-9EF6-4335-B38A-DFD0E8A9390F}" type="slidenum">
              <a:rPr lang="tr-TR" smtClean="0"/>
              <a:t>‹#›</a:t>
            </a:fld>
            <a:endParaRPr lang="tr-TR"/>
          </a:p>
        </p:txBody>
      </p:sp>
    </p:spTree>
    <p:extLst>
      <p:ext uri="{BB962C8B-B14F-4D97-AF65-F5344CB8AC3E}">
        <p14:creationId xmlns:p14="http://schemas.microsoft.com/office/powerpoint/2010/main" val="2078664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D2423A6-5C7E-459B-A3F5-8587DF05247B}"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9052AF-9EF6-4335-B38A-DFD0E8A9390F}" type="slidenum">
              <a:rPr lang="tr-TR" smtClean="0"/>
              <a:t>‹#›</a:t>
            </a:fld>
            <a:endParaRPr lang="tr-TR"/>
          </a:p>
        </p:txBody>
      </p:sp>
    </p:spTree>
    <p:extLst>
      <p:ext uri="{BB962C8B-B14F-4D97-AF65-F5344CB8AC3E}">
        <p14:creationId xmlns:p14="http://schemas.microsoft.com/office/powerpoint/2010/main" val="1572335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D2423A6-5C7E-459B-A3F5-8587DF05247B}"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9052AF-9EF6-4335-B38A-DFD0E8A9390F}" type="slidenum">
              <a:rPr lang="tr-TR" smtClean="0"/>
              <a:t>‹#›</a:t>
            </a:fld>
            <a:endParaRPr lang="tr-TR"/>
          </a:p>
        </p:txBody>
      </p:sp>
    </p:spTree>
    <p:extLst>
      <p:ext uri="{BB962C8B-B14F-4D97-AF65-F5344CB8AC3E}">
        <p14:creationId xmlns:p14="http://schemas.microsoft.com/office/powerpoint/2010/main" val="447109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D2423A6-5C7E-459B-A3F5-8587DF05247B}" type="datetimeFigureOut">
              <a:rPr lang="tr-TR" smtClean="0"/>
              <a:t>20.03.2020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9052AF-9EF6-4335-B38A-DFD0E8A9390F}" type="slidenum">
              <a:rPr lang="tr-TR" smtClean="0"/>
              <a:t>‹#›</a:t>
            </a:fld>
            <a:endParaRPr lang="tr-TR"/>
          </a:p>
        </p:txBody>
      </p:sp>
    </p:spTree>
    <p:extLst>
      <p:ext uri="{BB962C8B-B14F-4D97-AF65-F5344CB8AC3E}">
        <p14:creationId xmlns:p14="http://schemas.microsoft.com/office/powerpoint/2010/main" val="4091201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D2423A6-5C7E-459B-A3F5-8587DF05247B}" type="datetimeFigureOut">
              <a:rPr lang="tr-TR" smtClean="0"/>
              <a:t>20.03.2020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9052AF-9EF6-4335-B38A-DFD0E8A9390F}" type="slidenum">
              <a:rPr lang="tr-TR" smtClean="0"/>
              <a:t>‹#›</a:t>
            </a:fld>
            <a:endParaRPr lang="tr-TR"/>
          </a:p>
        </p:txBody>
      </p:sp>
    </p:spTree>
    <p:extLst>
      <p:ext uri="{BB962C8B-B14F-4D97-AF65-F5344CB8AC3E}">
        <p14:creationId xmlns:p14="http://schemas.microsoft.com/office/powerpoint/2010/main" val="2027836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D2423A6-5C7E-459B-A3F5-8587DF05247B}" type="datetimeFigureOut">
              <a:rPr lang="tr-TR" smtClean="0"/>
              <a:t>20.03.2020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9052AF-9EF6-4335-B38A-DFD0E8A9390F}" type="slidenum">
              <a:rPr lang="tr-TR" smtClean="0"/>
              <a:t>‹#›</a:t>
            </a:fld>
            <a:endParaRPr lang="tr-TR"/>
          </a:p>
        </p:txBody>
      </p:sp>
    </p:spTree>
    <p:extLst>
      <p:ext uri="{BB962C8B-B14F-4D97-AF65-F5344CB8AC3E}">
        <p14:creationId xmlns:p14="http://schemas.microsoft.com/office/powerpoint/2010/main" val="1042206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D2423A6-5C7E-459B-A3F5-8587DF05247B}" type="datetimeFigureOut">
              <a:rPr lang="tr-TR" smtClean="0"/>
              <a:t>20.03.2020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9052AF-9EF6-4335-B38A-DFD0E8A9390F}" type="slidenum">
              <a:rPr lang="tr-TR" smtClean="0"/>
              <a:t>‹#›</a:t>
            </a:fld>
            <a:endParaRPr lang="tr-TR"/>
          </a:p>
        </p:txBody>
      </p:sp>
    </p:spTree>
    <p:extLst>
      <p:ext uri="{BB962C8B-B14F-4D97-AF65-F5344CB8AC3E}">
        <p14:creationId xmlns:p14="http://schemas.microsoft.com/office/powerpoint/2010/main" val="1214528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D2423A6-5C7E-459B-A3F5-8587DF05247B}" type="datetimeFigureOut">
              <a:rPr lang="tr-TR" smtClean="0"/>
              <a:t>20.03.2020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9052AF-9EF6-4335-B38A-DFD0E8A9390F}" type="slidenum">
              <a:rPr lang="tr-TR" smtClean="0"/>
              <a:t>‹#›</a:t>
            </a:fld>
            <a:endParaRPr lang="tr-TR"/>
          </a:p>
        </p:txBody>
      </p:sp>
    </p:spTree>
    <p:extLst>
      <p:ext uri="{BB962C8B-B14F-4D97-AF65-F5344CB8AC3E}">
        <p14:creationId xmlns:p14="http://schemas.microsoft.com/office/powerpoint/2010/main" val="2870875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D2423A6-5C7E-459B-A3F5-8587DF05247B}" type="datetimeFigureOut">
              <a:rPr lang="tr-TR" smtClean="0"/>
              <a:t>20.03.2020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9052AF-9EF6-4335-B38A-DFD0E8A9390F}" type="slidenum">
              <a:rPr lang="tr-TR" smtClean="0"/>
              <a:t>‹#›</a:t>
            </a:fld>
            <a:endParaRPr lang="tr-TR"/>
          </a:p>
        </p:txBody>
      </p:sp>
    </p:spTree>
    <p:extLst>
      <p:ext uri="{BB962C8B-B14F-4D97-AF65-F5344CB8AC3E}">
        <p14:creationId xmlns:p14="http://schemas.microsoft.com/office/powerpoint/2010/main" val="403502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2423A6-5C7E-459B-A3F5-8587DF05247B}" type="datetimeFigureOut">
              <a:rPr lang="tr-TR" smtClean="0"/>
              <a:t>20.03.2020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9052AF-9EF6-4335-B38A-DFD0E8A9390F}" type="slidenum">
              <a:rPr lang="tr-TR" smtClean="0"/>
              <a:t>‹#›</a:t>
            </a:fld>
            <a:endParaRPr lang="tr-TR"/>
          </a:p>
        </p:txBody>
      </p:sp>
    </p:spTree>
    <p:extLst>
      <p:ext uri="{BB962C8B-B14F-4D97-AF65-F5344CB8AC3E}">
        <p14:creationId xmlns:p14="http://schemas.microsoft.com/office/powerpoint/2010/main" val="709963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5. Hafta</a:t>
            </a:r>
            <a:endParaRPr lang="tr-TR" dirty="0"/>
          </a:p>
        </p:txBody>
      </p:sp>
      <p:sp>
        <p:nvSpPr>
          <p:cNvPr id="3" name="Alt Başlık 2"/>
          <p:cNvSpPr>
            <a:spLocks noGrp="1"/>
          </p:cNvSpPr>
          <p:nvPr>
            <p:ph type="subTitle" idx="1"/>
          </p:nvPr>
        </p:nvSpPr>
        <p:spPr/>
        <p:txBody>
          <a:bodyPr/>
          <a:lstStyle/>
          <a:p>
            <a:r>
              <a:rPr lang="tr-TR" dirty="0" err="1" smtClean="0"/>
              <a:t>Hicab</a:t>
            </a:r>
            <a:r>
              <a:rPr lang="tr-TR" dirty="0" smtClean="0"/>
              <a:t> </a:t>
            </a:r>
            <a:r>
              <a:rPr lang="tr-TR" dirty="0" err="1" smtClean="0"/>
              <a:t>İmtiaz</a:t>
            </a:r>
            <a:r>
              <a:rPr lang="tr-TR" dirty="0" smtClean="0"/>
              <a:t> Ali</a:t>
            </a:r>
            <a:endParaRPr lang="tr-TR" dirty="0"/>
          </a:p>
        </p:txBody>
      </p:sp>
    </p:spTree>
    <p:extLst>
      <p:ext uri="{BB962C8B-B14F-4D97-AF65-F5344CB8AC3E}">
        <p14:creationId xmlns:p14="http://schemas.microsoft.com/office/powerpoint/2010/main" val="3416341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err="1"/>
              <a:t>Hicab</a:t>
            </a:r>
            <a:r>
              <a:rPr lang="tr-TR" dirty="0"/>
              <a:t> </a:t>
            </a:r>
            <a:r>
              <a:rPr lang="tr-TR" dirty="0" err="1"/>
              <a:t>İmtiaz</a:t>
            </a:r>
            <a:r>
              <a:rPr lang="tr-TR" dirty="0"/>
              <a:t> Ali 1915 yılında Hindistan’ın </a:t>
            </a:r>
            <a:r>
              <a:rPr lang="tr-TR" dirty="0" err="1"/>
              <a:t>Haydarabad</a:t>
            </a:r>
            <a:r>
              <a:rPr lang="tr-TR" dirty="0"/>
              <a:t> şehrinde varlıklı bir ailenin çocuğu olarak dünyaya gelmiştir. Edebiyatla çocukluk  yıllarında tanışan yazar bu dönemlerde üretmeye başlamıştır. </a:t>
            </a:r>
            <a:endParaRPr lang="tr-TR" dirty="0" smtClean="0"/>
          </a:p>
          <a:p>
            <a:r>
              <a:rPr lang="tr-TR" dirty="0" smtClean="0"/>
              <a:t>Babası </a:t>
            </a:r>
            <a:r>
              <a:rPr lang="tr-TR" dirty="0" err="1"/>
              <a:t>Seyid</a:t>
            </a:r>
            <a:r>
              <a:rPr lang="tr-TR" dirty="0"/>
              <a:t> Muhammed, </a:t>
            </a:r>
            <a:r>
              <a:rPr lang="tr-TR" dirty="0" err="1"/>
              <a:t>Haydarabad’ın</a:t>
            </a:r>
            <a:r>
              <a:rPr lang="tr-TR" dirty="0"/>
              <a:t> ilk nizami sekreterlerindendir. Aile büyüklerinin Hindistan’da önemli mevkilerde çalışıyor olması sebebiyle rahat bir çocukluk dönemi geçiren yazar,  kadınların eğitim almasının kimi çevrelerce hoş karşılanmadığı bu dönemde önemli hocalardan Urdu, Arapça ve İngilizce dersleri almış, aynı zamanda müzikle de ilgilenerek kendini bu yönde de geliştirmiştir.</a:t>
            </a:r>
          </a:p>
          <a:p>
            <a:r>
              <a:rPr lang="tr-TR" dirty="0" err="1"/>
              <a:t>Hicab</a:t>
            </a:r>
            <a:r>
              <a:rPr lang="tr-TR" dirty="0"/>
              <a:t> </a:t>
            </a:r>
            <a:r>
              <a:rPr lang="tr-TR" dirty="0" err="1"/>
              <a:t>İmtiaz</a:t>
            </a:r>
            <a:r>
              <a:rPr lang="tr-TR" dirty="0"/>
              <a:t> Ali’nin yaşadığı dönem Urdu edebiyatının öykü ve roman türlerinde büyük bir gelişme yaşadığı tarihe denk gelmektedir</a:t>
            </a:r>
            <a:r>
              <a:rPr lang="tr-TR" dirty="0" smtClean="0"/>
              <a:t>.</a:t>
            </a:r>
          </a:p>
          <a:p>
            <a:r>
              <a:rPr lang="tr-TR" dirty="0" smtClean="0"/>
              <a:t> </a:t>
            </a:r>
            <a:r>
              <a:rPr lang="tr-TR" dirty="0"/>
              <a:t>Urdu edebiyatının iki ana edebi akımı olan Romantizm ve İlerici Hareket, </a:t>
            </a:r>
            <a:r>
              <a:rPr lang="tr-TR" dirty="0" err="1"/>
              <a:t>Hicab</a:t>
            </a:r>
            <a:r>
              <a:rPr lang="tr-TR" dirty="0"/>
              <a:t> </a:t>
            </a:r>
            <a:r>
              <a:rPr lang="tr-TR" dirty="0" err="1"/>
              <a:t>İmtiaz</a:t>
            </a:r>
            <a:r>
              <a:rPr lang="tr-TR" dirty="0"/>
              <a:t> Ali’nin yazın tarzını derinden etkilemiş, bu akımların oluşturmuş olduğu özgürleşme ortamı yazara cesaretle üretme fırsatı tanımıştır. </a:t>
            </a:r>
            <a:endParaRPr lang="tr-TR" dirty="0" smtClean="0"/>
          </a:p>
        </p:txBody>
      </p:sp>
    </p:spTree>
    <p:extLst>
      <p:ext uri="{BB962C8B-B14F-4D97-AF65-F5344CB8AC3E}">
        <p14:creationId xmlns:p14="http://schemas.microsoft.com/office/powerpoint/2010/main" val="590419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İyi bir gözlemci olan </a:t>
            </a:r>
            <a:r>
              <a:rPr lang="tr-TR" dirty="0" err="1" smtClean="0"/>
              <a:t>Hicab</a:t>
            </a:r>
            <a:r>
              <a:rPr lang="tr-TR" dirty="0" smtClean="0"/>
              <a:t> </a:t>
            </a:r>
            <a:r>
              <a:rPr lang="tr-TR" dirty="0" err="1" smtClean="0"/>
              <a:t>İmtiaz</a:t>
            </a:r>
            <a:r>
              <a:rPr lang="tr-TR" dirty="0" smtClean="0"/>
              <a:t> Ali ilk eserlerinde zengin aile çevresindeki yaşam biçimlerine ve birlikte uzun zaman geçirdiği ve iyi tanıdığı bu üst tabakadaki insan profillerine yer vermiştir (Cemil, 2001).  </a:t>
            </a:r>
          </a:p>
          <a:p>
            <a:r>
              <a:rPr lang="tr-TR" dirty="0" err="1" smtClean="0"/>
              <a:t>Hicab</a:t>
            </a:r>
            <a:r>
              <a:rPr lang="tr-TR" dirty="0" smtClean="0"/>
              <a:t> </a:t>
            </a:r>
            <a:r>
              <a:rPr lang="tr-TR" dirty="0" err="1" smtClean="0"/>
              <a:t>İmtiaz</a:t>
            </a:r>
            <a:r>
              <a:rPr lang="tr-TR" dirty="0" smtClean="0"/>
              <a:t> Ali’nin öykü ve romanlarındaki karakterlerin tamamı gerçektir ve bunlar çevresinden deneyimlediği olaylar örgüsünü okuyucuyla buluşturmak için aracılık yapar. Yazarın eserlerinde sıklıkla kullanmış olduğu karakterlerden bazıları Ruhi, Doktor Gar, Dadı </a:t>
            </a:r>
            <a:r>
              <a:rPr lang="tr-TR" dirty="0" err="1" smtClean="0"/>
              <a:t>Zubeyde</a:t>
            </a:r>
            <a:r>
              <a:rPr lang="tr-TR" dirty="0" smtClean="0"/>
              <a:t>, </a:t>
            </a:r>
            <a:r>
              <a:rPr lang="tr-TR" dirty="0" err="1" smtClean="0"/>
              <a:t>Zunaş</a:t>
            </a:r>
            <a:r>
              <a:rPr lang="tr-TR" dirty="0" smtClean="0"/>
              <a:t>, </a:t>
            </a:r>
            <a:r>
              <a:rPr lang="tr-TR" dirty="0" err="1" smtClean="0"/>
              <a:t>Cesuti</a:t>
            </a:r>
            <a:r>
              <a:rPr lang="tr-TR" dirty="0" smtClean="0"/>
              <a:t>, </a:t>
            </a:r>
            <a:r>
              <a:rPr lang="tr-TR" dirty="0" err="1" smtClean="0"/>
              <a:t>Sufi</a:t>
            </a:r>
            <a:r>
              <a:rPr lang="tr-TR" dirty="0" smtClean="0"/>
              <a:t> ve </a:t>
            </a:r>
            <a:r>
              <a:rPr lang="tr-TR" dirty="0" err="1" smtClean="0"/>
              <a:t>Sabuhi’dir</a:t>
            </a:r>
            <a:r>
              <a:rPr lang="tr-TR" dirty="0" smtClean="0"/>
              <a:t>. </a:t>
            </a:r>
          </a:p>
          <a:p>
            <a:r>
              <a:rPr lang="tr-TR" dirty="0" smtClean="0"/>
              <a:t>Bu karakterler farklı eserlerde farklı kişilik özelliklerinde karşımıza çıkmaktadır. Dadı </a:t>
            </a:r>
            <a:r>
              <a:rPr lang="tr-TR" dirty="0" err="1" smtClean="0"/>
              <a:t>Zubeyde</a:t>
            </a:r>
            <a:r>
              <a:rPr lang="tr-TR" dirty="0" smtClean="0"/>
              <a:t> daima isteklerinin yapılmasını isteyen zengin biridir,  </a:t>
            </a:r>
            <a:r>
              <a:rPr lang="tr-TR" dirty="0" err="1" smtClean="0"/>
              <a:t>Zunaş</a:t>
            </a:r>
            <a:r>
              <a:rPr lang="tr-TR" dirty="0" smtClean="0"/>
              <a:t> siyahi olmasıyla öne çıkar. </a:t>
            </a:r>
          </a:p>
          <a:p>
            <a:r>
              <a:rPr lang="tr-TR" dirty="0" smtClean="0"/>
              <a:t>Ruhi ise zengin ve modern bir kızdır. Yazar yarattığı bu karakterler üzerinden aslında kendi hayatından kesitler sunar. Çoğu karakter kendisinin yansımasıdır.( Cemil, 2001:215)</a:t>
            </a:r>
          </a:p>
          <a:p>
            <a:endParaRPr lang="tr-TR" dirty="0" smtClean="0"/>
          </a:p>
          <a:p>
            <a:endParaRPr lang="tr-TR" dirty="0"/>
          </a:p>
        </p:txBody>
      </p:sp>
    </p:spTree>
    <p:extLst>
      <p:ext uri="{BB962C8B-B14F-4D97-AF65-F5344CB8AC3E}">
        <p14:creationId xmlns:p14="http://schemas.microsoft.com/office/powerpoint/2010/main" val="4195025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Güzellik ve estetik yazarın eserlerinde yer verdiği en önemli kavramlardan olmuştur. </a:t>
            </a:r>
            <a:endParaRPr lang="tr-TR" dirty="0" smtClean="0"/>
          </a:p>
          <a:p>
            <a:r>
              <a:rPr lang="tr-TR" dirty="0" smtClean="0"/>
              <a:t>Bu </a:t>
            </a:r>
            <a:r>
              <a:rPr lang="tr-TR" dirty="0"/>
              <a:t>kavramlar yazarın renkli üslubuyla buluşup ahenkli bir şekilde eserlere yansımıştır. Yazara göre estetiğin olmadığı yerde güzellik aranmamalıdır.  “Onun kadınları güzellik düşkünüdür. Hayaller ve düşler aleminde yaşarlar. </a:t>
            </a:r>
            <a:endParaRPr lang="tr-TR" dirty="0" smtClean="0"/>
          </a:p>
          <a:p>
            <a:r>
              <a:rPr lang="tr-TR" dirty="0" smtClean="0"/>
              <a:t>Güzellik </a:t>
            </a:r>
            <a:r>
              <a:rPr lang="tr-TR" dirty="0"/>
              <a:t>olmaksızın yaşamının, aşkının bir anlamı yoktur…” (Özcan, 2012:178) </a:t>
            </a:r>
            <a:r>
              <a:rPr lang="tr-TR" dirty="0" err="1"/>
              <a:t>Hicab</a:t>
            </a:r>
            <a:r>
              <a:rPr lang="tr-TR" dirty="0"/>
              <a:t> </a:t>
            </a:r>
            <a:r>
              <a:rPr lang="tr-TR" dirty="0" err="1"/>
              <a:t>İmtiaz</a:t>
            </a:r>
            <a:r>
              <a:rPr lang="tr-TR" dirty="0"/>
              <a:t> Ali öykülerindeki karakterleri güzel olana ilgi duyan bir halde tasarlamıştır. </a:t>
            </a:r>
            <a:endParaRPr lang="tr-TR" dirty="0" smtClean="0"/>
          </a:p>
          <a:p>
            <a:r>
              <a:rPr lang="tr-TR" dirty="0" smtClean="0"/>
              <a:t>Yazar </a:t>
            </a:r>
            <a:r>
              <a:rPr lang="tr-TR" dirty="0"/>
              <a:t>güzel olan varlıkları sevilmeye değer bir yapıda görür. </a:t>
            </a:r>
            <a:r>
              <a:rPr lang="tr-TR" dirty="0" err="1"/>
              <a:t>Hicab</a:t>
            </a:r>
            <a:r>
              <a:rPr lang="tr-TR" dirty="0"/>
              <a:t> </a:t>
            </a:r>
            <a:r>
              <a:rPr lang="tr-TR" dirty="0" err="1"/>
              <a:t>İmtiaz</a:t>
            </a:r>
            <a:r>
              <a:rPr lang="tr-TR" dirty="0"/>
              <a:t> Ali’nin sevgi anlayışına göre “ insan görmeden de sever. Ancak bir süre sonra sevdiğini gördüğünde beklentisi olan dış güzelliği de göremezse bu sevgi nefrete dönüşebilir.”(Cemil, 2001:215) </a:t>
            </a:r>
          </a:p>
        </p:txBody>
      </p:sp>
    </p:spTree>
    <p:extLst>
      <p:ext uri="{BB962C8B-B14F-4D97-AF65-F5344CB8AC3E}">
        <p14:creationId xmlns:p14="http://schemas.microsoft.com/office/powerpoint/2010/main" val="2764003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err="1"/>
              <a:t>Hicab</a:t>
            </a:r>
            <a:r>
              <a:rPr lang="tr-TR" dirty="0"/>
              <a:t> </a:t>
            </a:r>
            <a:r>
              <a:rPr lang="tr-TR" dirty="0" err="1"/>
              <a:t>İmtiaz</a:t>
            </a:r>
            <a:r>
              <a:rPr lang="tr-TR" dirty="0"/>
              <a:t> Ali yapıtlarının temelini üzerine kurduğu sevgi, içsel, biçimsel, duygusal ve biçimsel bir sevgidir.(</a:t>
            </a:r>
            <a:r>
              <a:rPr lang="tr-TR" dirty="0" err="1"/>
              <a:t>Agro</a:t>
            </a:r>
            <a:r>
              <a:rPr lang="tr-TR" dirty="0"/>
              <a:t>, 1993: 19-20) </a:t>
            </a:r>
            <a:endParaRPr lang="tr-TR" dirty="0" smtClean="0"/>
          </a:p>
          <a:p>
            <a:r>
              <a:rPr lang="tr-TR" dirty="0" err="1" smtClean="0"/>
              <a:t>Hicab</a:t>
            </a:r>
            <a:r>
              <a:rPr lang="tr-TR" dirty="0"/>
              <a:t>, aşk acılarına, özleme, umuda, karşılıksız sevgiye yer yer romantik ama olabildiğince gerçekçi bir üslupla eserlerinde yer vermiştir. Yazar, </a:t>
            </a:r>
            <a:r>
              <a:rPr lang="tr-TR" i="1" dirty="0"/>
              <a:t>Zalim </a:t>
            </a:r>
            <a:r>
              <a:rPr lang="tr-TR" i="1" dirty="0" err="1"/>
              <a:t>Muhabbat</a:t>
            </a:r>
            <a:r>
              <a:rPr lang="tr-TR" i="1" dirty="0"/>
              <a:t>, Tasvir-i Butan</a:t>
            </a:r>
            <a:r>
              <a:rPr lang="tr-TR" dirty="0"/>
              <a:t> ve </a:t>
            </a:r>
            <a:r>
              <a:rPr lang="tr-TR" i="1" dirty="0" err="1"/>
              <a:t>Sokha</a:t>
            </a:r>
            <a:r>
              <a:rPr lang="tr-TR" i="1" dirty="0"/>
              <a:t> </a:t>
            </a:r>
            <a:r>
              <a:rPr lang="tr-TR" i="1" dirty="0" err="1"/>
              <a:t>Patte</a:t>
            </a:r>
            <a:r>
              <a:rPr lang="tr-TR" dirty="0"/>
              <a:t> adlı eserlerini bu bakış açısıyla yazmıştır. “</a:t>
            </a:r>
            <a:r>
              <a:rPr lang="tr-TR" dirty="0" err="1"/>
              <a:t>Hicab</a:t>
            </a:r>
            <a:r>
              <a:rPr lang="tr-TR" dirty="0"/>
              <a:t> </a:t>
            </a:r>
            <a:r>
              <a:rPr lang="tr-TR" dirty="0" err="1"/>
              <a:t>İmtiaz</a:t>
            </a:r>
            <a:r>
              <a:rPr lang="tr-TR" dirty="0"/>
              <a:t> Ali’nin nazarında hayatta en önemli hakikat sevgidir. Ancak onun bu aşk ve sevgi anlayışı </a:t>
            </a:r>
            <a:r>
              <a:rPr lang="tr-TR" dirty="0" err="1"/>
              <a:t>sufilerde</a:t>
            </a:r>
            <a:r>
              <a:rPr lang="tr-TR" dirty="0"/>
              <a:t> olan sevgi anlayışından bambaşkadır. Aslında tıpkı </a:t>
            </a:r>
            <a:r>
              <a:rPr lang="tr-TR" dirty="0" err="1"/>
              <a:t>sufilerinki</a:t>
            </a:r>
            <a:r>
              <a:rPr lang="tr-TR" dirty="0"/>
              <a:t> gibi bu sevgi de içseldir, ölümü dahi umursamayan tarzda. Ama onun sevgi anlayışını ayıran şey felsefeyle bağlantılı olmayıp duygularla ilişkili olmasıdır…” (Hasan, 1986: 52-53) </a:t>
            </a:r>
            <a:endParaRPr lang="tr-TR" dirty="0" smtClean="0"/>
          </a:p>
          <a:p>
            <a:r>
              <a:rPr lang="tr-TR" dirty="0" err="1" smtClean="0"/>
              <a:t>Hicab</a:t>
            </a:r>
            <a:r>
              <a:rPr lang="tr-TR" dirty="0" smtClean="0"/>
              <a:t> </a:t>
            </a:r>
            <a:r>
              <a:rPr lang="tr-TR" dirty="0" err="1"/>
              <a:t>İmtiaz</a:t>
            </a:r>
            <a:r>
              <a:rPr lang="tr-TR" dirty="0"/>
              <a:t> Ali aşkın ve sevginin insanda tetiklediği duygu yoğunluğuyla </a:t>
            </a:r>
            <a:r>
              <a:rPr lang="tr-TR" dirty="0" smtClean="0"/>
              <a:t>ilgilenir</a:t>
            </a:r>
            <a:endParaRPr lang="tr-TR" dirty="0"/>
          </a:p>
        </p:txBody>
      </p:sp>
    </p:spTree>
    <p:extLst>
      <p:ext uri="{BB962C8B-B14F-4D97-AF65-F5344CB8AC3E}">
        <p14:creationId xmlns:p14="http://schemas.microsoft.com/office/powerpoint/2010/main" val="4275351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smtClean="0"/>
              <a:t>. Özellikle kadın karakterlerin âşık olduğunda hissettiği veya hissedeceği duygular ve durumlar onun için vazgeçilmez esin kaynağı olmuştur. </a:t>
            </a:r>
          </a:p>
          <a:p>
            <a:r>
              <a:rPr lang="tr-TR" dirty="0" smtClean="0"/>
              <a:t>Zengin tabakadaki insanların yaşanmış aşk acılarını ve ilişki ağlarını işlediği öyküleri çağında türünün muazzam birer örnekleri olma sıfatına erişmiştir. (Özcan, 2012)  </a:t>
            </a:r>
          </a:p>
          <a:p>
            <a:r>
              <a:rPr lang="tr-TR" dirty="0" err="1"/>
              <a:t>Hicab</a:t>
            </a:r>
            <a:r>
              <a:rPr lang="tr-TR" dirty="0"/>
              <a:t> </a:t>
            </a:r>
            <a:r>
              <a:rPr lang="tr-TR" dirty="0" err="1"/>
              <a:t>İmtiaz</a:t>
            </a:r>
            <a:r>
              <a:rPr lang="tr-TR" dirty="0"/>
              <a:t> Ali’nin eserlerinde kendine has üslubuyla renk kattığı ve eserlerine yansıttığı bir başka tema doğadır. Coşkulu bir şekilde yapmış olduğu doğa tasvirleri toplumdaki tabiat algısının farklı bir versiyonunu gözler önüne </a:t>
            </a:r>
            <a:r>
              <a:rPr lang="tr-TR" dirty="0" smtClean="0"/>
              <a:t>sermiştir.</a:t>
            </a:r>
            <a:endParaRPr lang="tr-TR" dirty="0" smtClean="0"/>
          </a:p>
          <a:p>
            <a:endParaRPr lang="tr-TR" dirty="0" smtClean="0"/>
          </a:p>
          <a:p>
            <a:endParaRPr lang="tr-TR" dirty="0"/>
          </a:p>
        </p:txBody>
      </p:sp>
    </p:spTree>
    <p:extLst>
      <p:ext uri="{BB962C8B-B14F-4D97-AF65-F5344CB8AC3E}">
        <p14:creationId xmlns:p14="http://schemas.microsoft.com/office/powerpoint/2010/main" val="2183531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err="1"/>
              <a:t>Hicab</a:t>
            </a:r>
            <a:r>
              <a:rPr lang="tr-TR" dirty="0"/>
              <a:t> </a:t>
            </a:r>
            <a:r>
              <a:rPr lang="tr-TR" dirty="0" err="1"/>
              <a:t>İmtiaz</a:t>
            </a:r>
            <a:r>
              <a:rPr lang="tr-TR" dirty="0"/>
              <a:t> Ali gerçekliklerden uzak bir yaşamı tasvir ettiği eserlerinde, acıların, kederlerin olmadığı bir dünya düşü kurmuştur. </a:t>
            </a:r>
            <a:endParaRPr lang="tr-TR" dirty="0" smtClean="0"/>
          </a:p>
          <a:p>
            <a:r>
              <a:rPr lang="tr-TR" dirty="0" err="1" smtClean="0"/>
              <a:t>Hicab</a:t>
            </a:r>
            <a:r>
              <a:rPr lang="tr-TR" dirty="0" smtClean="0"/>
              <a:t> </a:t>
            </a:r>
            <a:r>
              <a:rPr lang="tr-TR" dirty="0" err="1"/>
              <a:t>İmtiaz</a:t>
            </a:r>
            <a:r>
              <a:rPr lang="tr-TR" dirty="0"/>
              <a:t> Ali’nin yaratmış olduğu bu dünya hayali olaylarla gerçek karakterlerin buluştuğu bir dünyadır. Toplumsal sorunların, içsel karmaşaların, insan kavgalarının yer almadığı bu dünya, yazar tarafından olabildiğince huzurlu bir mekân olarak tarif edilmiştir. </a:t>
            </a:r>
            <a:endParaRPr lang="tr-TR" dirty="0" smtClean="0"/>
          </a:p>
          <a:p>
            <a:r>
              <a:rPr lang="tr-TR" dirty="0" smtClean="0"/>
              <a:t>Gerçek </a:t>
            </a:r>
            <a:r>
              <a:rPr lang="tr-TR" dirty="0"/>
              <a:t>olayları işlemesinin yanında </a:t>
            </a:r>
            <a:r>
              <a:rPr lang="tr-TR" dirty="0" err="1"/>
              <a:t>Hicab</a:t>
            </a:r>
            <a:r>
              <a:rPr lang="tr-TR" dirty="0"/>
              <a:t> </a:t>
            </a:r>
            <a:r>
              <a:rPr lang="tr-TR" dirty="0" err="1"/>
              <a:t>İmtiaz</a:t>
            </a:r>
            <a:r>
              <a:rPr lang="tr-TR" dirty="0"/>
              <a:t> Ali bu hayal gücü sayesinde kendi dünyasında kendi binalarını, ağaçlarını ve gökyüzünü oluşturmuştur. Bu hayali dünyada kendi karakterlerini yaratmıştır.(Eşref, 1996)</a:t>
            </a:r>
          </a:p>
          <a:p>
            <a:endParaRPr lang="tr-TR" dirty="0"/>
          </a:p>
        </p:txBody>
      </p:sp>
    </p:spTree>
    <p:extLst>
      <p:ext uri="{BB962C8B-B14F-4D97-AF65-F5344CB8AC3E}">
        <p14:creationId xmlns:p14="http://schemas.microsoft.com/office/powerpoint/2010/main" val="3604420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err="1"/>
              <a:t>Andhera</a:t>
            </a:r>
            <a:r>
              <a:rPr lang="tr-TR" dirty="0"/>
              <a:t> </a:t>
            </a:r>
            <a:r>
              <a:rPr lang="tr-TR" dirty="0" err="1"/>
              <a:t>Huab</a:t>
            </a:r>
            <a:r>
              <a:rPr lang="tr-TR" dirty="0"/>
              <a:t>, </a:t>
            </a:r>
            <a:r>
              <a:rPr lang="tr-TR" dirty="0" err="1"/>
              <a:t>Zalım</a:t>
            </a:r>
            <a:r>
              <a:rPr lang="tr-TR" dirty="0"/>
              <a:t> </a:t>
            </a:r>
            <a:r>
              <a:rPr lang="tr-TR" dirty="0" err="1"/>
              <a:t>Muhabbat</a:t>
            </a:r>
            <a:r>
              <a:rPr lang="tr-TR" dirty="0"/>
              <a:t>, </a:t>
            </a:r>
            <a:r>
              <a:rPr lang="tr-TR" dirty="0" err="1"/>
              <a:t>Voh</a:t>
            </a:r>
            <a:r>
              <a:rPr lang="tr-TR" dirty="0"/>
              <a:t> </a:t>
            </a:r>
            <a:r>
              <a:rPr lang="tr-TR" dirty="0" err="1"/>
              <a:t>Baharin</a:t>
            </a:r>
            <a:r>
              <a:rPr lang="tr-TR" dirty="0"/>
              <a:t> </a:t>
            </a:r>
            <a:r>
              <a:rPr lang="tr-TR" dirty="0" err="1"/>
              <a:t>Yeh</a:t>
            </a:r>
            <a:r>
              <a:rPr lang="tr-TR" dirty="0"/>
              <a:t> </a:t>
            </a:r>
            <a:r>
              <a:rPr lang="tr-TR" dirty="0" err="1"/>
              <a:t>Khizayan</a:t>
            </a:r>
            <a:r>
              <a:rPr lang="tr-TR" dirty="0"/>
              <a:t>, </a:t>
            </a:r>
            <a:r>
              <a:rPr lang="tr-TR" dirty="0" err="1"/>
              <a:t>Leyl</a:t>
            </a:r>
            <a:r>
              <a:rPr lang="tr-TR" dirty="0"/>
              <a:t>-u </a:t>
            </a:r>
            <a:r>
              <a:rPr lang="tr-TR" dirty="0" err="1"/>
              <a:t>Nihar</a:t>
            </a:r>
            <a:r>
              <a:rPr lang="tr-TR" dirty="0"/>
              <a:t>, </a:t>
            </a:r>
            <a:r>
              <a:rPr lang="tr-TR" dirty="0" err="1"/>
              <a:t>Sanubır</a:t>
            </a:r>
            <a:r>
              <a:rPr lang="tr-TR" dirty="0"/>
              <a:t> ke </a:t>
            </a:r>
            <a:r>
              <a:rPr lang="tr-TR" dirty="0" err="1"/>
              <a:t>Sae</a:t>
            </a:r>
            <a:r>
              <a:rPr lang="tr-TR" dirty="0"/>
              <a:t>, </a:t>
            </a:r>
            <a:r>
              <a:rPr lang="tr-TR" dirty="0" err="1"/>
              <a:t>Adab</a:t>
            </a:r>
            <a:r>
              <a:rPr lang="tr-TR" dirty="0"/>
              <a:t>-ı Zerin, </a:t>
            </a:r>
            <a:r>
              <a:rPr lang="tr-TR" dirty="0" err="1"/>
              <a:t>Nanhi</a:t>
            </a:r>
            <a:r>
              <a:rPr lang="tr-TR" dirty="0"/>
              <a:t>  </a:t>
            </a:r>
            <a:r>
              <a:rPr lang="tr-TR" dirty="0" err="1"/>
              <a:t>Bibien</a:t>
            </a:r>
            <a:r>
              <a:rPr lang="tr-TR" dirty="0"/>
              <a:t> İhtiyat-e Aşk, </a:t>
            </a:r>
            <a:r>
              <a:rPr lang="tr-TR" dirty="0" err="1"/>
              <a:t>Pagalhana</a:t>
            </a:r>
            <a:r>
              <a:rPr lang="tr-TR" dirty="0"/>
              <a:t>, Tasvir-i Botan, Meri Natamam </a:t>
            </a:r>
            <a:r>
              <a:rPr lang="tr-TR" dirty="0" err="1"/>
              <a:t>Muhabbat</a:t>
            </a:r>
            <a:r>
              <a:rPr lang="tr-TR" dirty="0"/>
              <a:t>, </a:t>
            </a:r>
            <a:r>
              <a:rPr lang="tr-TR" dirty="0" err="1"/>
              <a:t>Sokhe</a:t>
            </a:r>
            <a:r>
              <a:rPr lang="tr-TR" dirty="0"/>
              <a:t> </a:t>
            </a:r>
            <a:r>
              <a:rPr lang="tr-TR" dirty="0" err="1"/>
              <a:t>Patte</a:t>
            </a:r>
            <a:r>
              <a:rPr lang="tr-TR" dirty="0"/>
              <a:t> ve </a:t>
            </a:r>
            <a:r>
              <a:rPr lang="tr-TR" dirty="0" err="1"/>
              <a:t>Mombatti</a:t>
            </a:r>
            <a:r>
              <a:rPr lang="tr-TR" dirty="0"/>
              <a:t> ke </a:t>
            </a:r>
            <a:r>
              <a:rPr lang="tr-TR" dirty="0" err="1"/>
              <a:t>Sanne</a:t>
            </a:r>
            <a:r>
              <a:rPr lang="tr-TR" dirty="0"/>
              <a:t> adlı eserleri yayımlandığı dönemde büyük ilgi toplamış, </a:t>
            </a:r>
            <a:r>
              <a:rPr lang="tr-TR" dirty="0" err="1"/>
              <a:t>Hicab</a:t>
            </a:r>
            <a:r>
              <a:rPr lang="tr-TR" dirty="0"/>
              <a:t> </a:t>
            </a:r>
            <a:r>
              <a:rPr lang="tr-TR" dirty="0" err="1"/>
              <a:t>İmtiaz</a:t>
            </a:r>
            <a:r>
              <a:rPr lang="tr-TR" dirty="0"/>
              <a:t> Ali’nin bu eserlerdeki üslubu ve temaları toplumun ve edebi tarzın dinamiklerine önemli derecede etki etmiştir.</a:t>
            </a:r>
          </a:p>
          <a:p>
            <a:r>
              <a:rPr lang="tr-TR" dirty="0" err="1"/>
              <a:t>Hicab</a:t>
            </a:r>
            <a:r>
              <a:rPr lang="tr-TR" dirty="0"/>
              <a:t> </a:t>
            </a:r>
            <a:r>
              <a:rPr lang="tr-TR" dirty="0" err="1"/>
              <a:t>İmtiaz</a:t>
            </a:r>
            <a:r>
              <a:rPr lang="tr-TR" dirty="0"/>
              <a:t> Ali 21 Mayıs 1999 tarihinde Model </a:t>
            </a:r>
            <a:r>
              <a:rPr lang="tr-TR" dirty="0" err="1"/>
              <a:t>Town</a:t>
            </a:r>
            <a:r>
              <a:rPr lang="tr-TR"/>
              <a:t> Lahor’da vefat etmiştir.</a:t>
            </a:r>
          </a:p>
        </p:txBody>
      </p:sp>
    </p:spTree>
    <p:extLst>
      <p:ext uri="{BB962C8B-B14F-4D97-AF65-F5344CB8AC3E}">
        <p14:creationId xmlns:p14="http://schemas.microsoft.com/office/powerpoint/2010/main" val="99739116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765</Words>
  <Application>Microsoft Office PowerPoint</Application>
  <PresentationFormat>Ekran Gösterisi (4:3)</PresentationFormat>
  <Paragraphs>25</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5. Hafta</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Hafta</dc:title>
  <dc:creator>Davut</dc:creator>
  <cp:lastModifiedBy>Davut</cp:lastModifiedBy>
  <cp:revision>2</cp:revision>
  <dcterms:created xsi:type="dcterms:W3CDTF">2020-03-20T10:12:44Z</dcterms:created>
  <dcterms:modified xsi:type="dcterms:W3CDTF">2020-03-20T10:16:04Z</dcterms:modified>
</cp:coreProperties>
</file>