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8" r:id="rId4"/>
    <p:sldId id="288" r:id="rId5"/>
    <p:sldId id="289" r:id="rId6"/>
    <p:sldId id="290" r:id="rId7"/>
    <p:sldId id="275" r:id="rId8"/>
    <p:sldId id="291" r:id="rId9"/>
    <p:sldId id="292" r:id="rId10"/>
    <p:sldId id="293" r:id="rId11"/>
    <p:sldId id="294" r:id="rId12"/>
    <p:sldId id="295" r:id="rId13"/>
    <p:sldId id="296"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t>25.09.2018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t>25.09.2018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t>25.09.2018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t>25.09.2018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t>25.09.2018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t>25.09.2018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t>25.09.2018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t>25.09.2018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t>25.09.2018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t>25.09.2018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t>25.09.2018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t>25.09.2018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t>‹#›</a:t>
            </a:fld>
            <a:endParaRPr lang="tr-TR"/>
          </a:p>
        </p:txBody>
      </p:sp>
    </p:spTree>
    <p:extLst>
      <p:ext uri="{BB962C8B-B14F-4D97-AF65-F5344CB8AC3E}">
        <p14:creationId xmlns:p14="http://schemas.microsoft.com/office/powerpoint/2010/main"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p14="http://schemas.microsoft.com/office/powerpoint/2010/main"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OSMANLI İMPARATORLUĞU’NUN DAĞILMA SEBEPLERİNE GENEL BİR BAKIŞ ve TANZİMAT FERMANI ÖNCESİ YENİLEŞME ÇABALARI</a:t>
            </a:r>
          </a:p>
          <a:p>
            <a:pPr hangingPunct="0"/>
            <a:r>
              <a:rPr lang="tr-TR" sz="2600" b="1" dirty="0" smtClean="0">
                <a:solidFill>
                  <a:schemeClr val="accent1"/>
                </a:solidFill>
              </a:rPr>
              <a:t>Islahat Fermanı (1856)</a:t>
            </a:r>
          </a:p>
          <a:p>
            <a:pPr hangingPunct="0"/>
            <a:r>
              <a:rPr lang="tr-TR" dirty="0"/>
              <a:t>Güvenlik hizmetlerinin tüm tebaanın can ve mallarının korunmasını sağlayacak şekilde düzenlenmesi isteniyordu. Vergi eşitliği, diğer yükümlülüklerin de eşit olarak dağıtılmasını gerektirdiğinden, gayrimüslimlerin de askerlik yapmaları, askerlikten muaf tutulmak isteyenlerin belli bir bedel ödemesi, gayrimüslim tebaanın askeri görevlerde istihdam edilmesi, eyalet ve liva meclislerine seçilecek Müslim ve gayrimüslim tebaanın seçimleri hususunun belli bir kaideye bağlanması, seçimlerin sağlıklı yapılmasını sağlamak için bu konudaki mevcut nizamnamede düzenleme yapılması isteniyordu.  </a:t>
            </a:r>
          </a:p>
          <a:p>
            <a:pPr hangingPunct="0"/>
            <a:endParaRPr lang="tr-TR" dirty="0"/>
          </a:p>
        </p:txBody>
      </p:sp>
    </p:spTree>
    <p:extLst>
      <p:ext uri="{BB962C8B-B14F-4D97-AF65-F5344CB8AC3E}">
        <p14:creationId xmlns:p14="http://schemas.microsoft.com/office/powerpoint/2010/main" val="3397279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OSMANLI İMPARATORLUĞU’NUN DAĞILMA SEBEPLERİNE GENEL BİR BAKIŞ ve TANZİMAT FERMANI ÖNCESİ YENİLEŞME ÇABALARI</a:t>
            </a:r>
          </a:p>
          <a:p>
            <a:pPr hangingPunct="0"/>
            <a:r>
              <a:rPr lang="tr-TR" sz="2600" b="1" dirty="0" smtClean="0">
                <a:solidFill>
                  <a:schemeClr val="accent1"/>
                </a:solidFill>
              </a:rPr>
              <a:t>Islahat Fermanı (1856)</a:t>
            </a:r>
          </a:p>
          <a:p>
            <a:pPr hangingPunct="0"/>
            <a:r>
              <a:rPr lang="tr-TR" dirty="0"/>
              <a:t>Ferman’ın önemli hükümlerinden biri de yabancıların Osmanlı Devleti’nde mülk sahibi olmalarına izin vermesiydi. Tarh edilecek vergilerde sınıf ve mezhep ayrımı yapılmaması, özellikle aşar vergisinin tahsilinde karşılaşılan </a:t>
            </a:r>
            <a:r>
              <a:rPr lang="tr-TR" dirty="0" err="1"/>
              <a:t>suistimallerin</a:t>
            </a:r>
            <a:r>
              <a:rPr lang="tr-TR" dirty="0"/>
              <a:t> önüne geçilmesi ve vergilerin iltizam sistemiyle değil, doğrudan tahsil edilmesi konusunda çalışmalar yapılması gerektiği ifade ediliyordu. Devlet memurlarının vergi ihalelerine ortaklık yoluyla girmeleri, yani iltizam işlerine karışmaları yasaklanıyordu. Vergilerin bölge koşulları dikkate alınarak, üretim ve ticarete engel olmayacak şekilde düzenlenmesi isteniyordu. </a:t>
            </a:r>
          </a:p>
          <a:p>
            <a:pPr hangingPunct="0"/>
            <a:endParaRPr lang="tr-TR" dirty="0"/>
          </a:p>
        </p:txBody>
      </p:sp>
    </p:spTree>
    <p:extLst>
      <p:ext uri="{BB962C8B-B14F-4D97-AF65-F5344CB8AC3E}">
        <p14:creationId xmlns:p14="http://schemas.microsoft.com/office/powerpoint/2010/main" val="2729202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OSMANLI İMPARATORLUĞU’NUN DAĞILMA SEBEPLERİNE GENEL BİR BAKIŞ ve TANZİMAT FERMANI ÖNCESİ YENİLEŞME ÇABALARI</a:t>
            </a:r>
          </a:p>
          <a:p>
            <a:pPr hangingPunct="0"/>
            <a:r>
              <a:rPr lang="tr-TR" sz="2600" b="1" dirty="0" smtClean="0">
                <a:solidFill>
                  <a:schemeClr val="accent1"/>
                </a:solidFill>
              </a:rPr>
              <a:t>Islahat Fermanı (1856)</a:t>
            </a:r>
          </a:p>
          <a:p>
            <a:pPr hangingPunct="0"/>
            <a:r>
              <a:rPr lang="tr-TR" dirty="0"/>
              <a:t>Her yıl bütçe yapılması, memur maaşlarının düzenli olarak ödenmesi, cemaatlerin reisleri dışında birer memurun Meclis-i </a:t>
            </a:r>
            <a:r>
              <a:rPr lang="tr-TR" dirty="0" err="1"/>
              <a:t>Vâlâ’da</a:t>
            </a:r>
            <a:r>
              <a:rPr lang="tr-TR" dirty="0"/>
              <a:t> görev alarak, serbestçe karar sürecinde yer alması öngörülüyordu. Kargaşalık çıkaran, rüşvet alan veya zulüm yapanlar arasında din ve mezhep farkı gözetilmemesi, ülkenin para ve maliyesini düzenleyecek banka benzeri kurumların faaliyete geçirilmesi, ülke kalkınması için yolların yapılması, tarım ve ticaretin geliştirilmesi isteniyordu. Tüm bunlar yapılırken de Avrupa eğitim, bilim ve sermayesinden istifade yollarının araştırılması ve gereğinin yapılması tavsiye ediliyordu. </a:t>
            </a:r>
          </a:p>
          <a:p>
            <a:pPr hangingPunct="0"/>
            <a:endParaRPr lang="tr-TR" dirty="0"/>
          </a:p>
        </p:txBody>
      </p:sp>
    </p:spTree>
    <p:extLst>
      <p:ext uri="{BB962C8B-B14F-4D97-AF65-F5344CB8AC3E}">
        <p14:creationId xmlns:p14="http://schemas.microsoft.com/office/powerpoint/2010/main" val="918099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OSMANLI İMPARATORLUĞU’NUN DAĞILMA SEBEPLERİNE GENEL BİR BAKIŞ ve TANZİMAT FERMANI ÖNCESİ YENİLEŞME ÇABALARI</a:t>
            </a:r>
          </a:p>
          <a:p>
            <a:pPr hangingPunct="0"/>
            <a:r>
              <a:rPr lang="tr-TR" b="1" dirty="0" smtClean="0">
                <a:solidFill>
                  <a:schemeClr val="accent1"/>
                </a:solidFill>
              </a:rPr>
              <a:t>Islahat Fermanı (1856)</a:t>
            </a:r>
          </a:p>
          <a:p>
            <a:pPr hangingPunct="0"/>
            <a:r>
              <a:rPr lang="tr-TR" dirty="0"/>
              <a:t>Yukarıda geniş bir özeti verilen Ferman’ın Osmanlı Devleti açısından en önemli mahzuru, Paris Antlaşması’nın taraf devletlerine tebliğ edilerek, anlaşmanın 9.maddesinde de Ferman’a özel bir atıf yapılmasıydı. Yani Ferman, Paris Antlaşması’nın taraf devlerinin Osmanlı yurttaşı gayrimüslimler üzerinde nüfuz kazanmalarına, başka bir deyişle devletin içişlerine karışmalarına kapı aralayacaktı. </a:t>
            </a:r>
          </a:p>
          <a:p>
            <a:pPr hangingPunct="0"/>
            <a:endParaRPr lang="tr-TR" dirty="0"/>
          </a:p>
        </p:txBody>
      </p:sp>
    </p:spTree>
    <p:extLst>
      <p:ext uri="{BB962C8B-B14F-4D97-AF65-F5344CB8AC3E}">
        <p14:creationId xmlns:p14="http://schemas.microsoft.com/office/powerpoint/2010/main" val="803112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TANZİMAT’TAN II. MEŞRUTİYET’E OSMANLI İMPARATORLUĞU’NDA YENİDEN YAPILANMA ÇABALARI (1839-1876)</a:t>
            </a:r>
          </a:p>
          <a:p>
            <a:r>
              <a:rPr lang="tr-TR" b="1" dirty="0" smtClean="0">
                <a:solidFill>
                  <a:schemeClr val="accent1"/>
                </a:solidFill>
              </a:rPr>
              <a:t>Tanzimat Fermanı (1839)</a:t>
            </a:r>
          </a:p>
          <a:p>
            <a:pPr hangingPunct="0"/>
            <a:r>
              <a:rPr lang="tr-TR" dirty="0" smtClean="0"/>
              <a:t>3 </a:t>
            </a:r>
            <a:r>
              <a:rPr lang="tr-TR" dirty="0"/>
              <a:t>Kasım 1839 tarihinde Mustafa Reşit Paşa tarafından </a:t>
            </a:r>
            <a:r>
              <a:rPr lang="tr-TR" dirty="0" smtClean="0"/>
              <a:t>ilan  edilen Tanzimat Fermanı’nda:</a:t>
            </a:r>
          </a:p>
          <a:p>
            <a:pPr marL="342900" indent="-342900" hangingPunct="0">
              <a:buFont typeface="Arial" panose="020B0604020202020204" pitchFamily="34" charset="0"/>
              <a:buChar char="•"/>
            </a:pPr>
            <a:r>
              <a:rPr lang="tr-TR" dirty="0" smtClean="0"/>
              <a:t>Devletin daha iyi idare edilmesi için bazı yeni kanunlara ihtiyaç olduğu kabul edilerek, </a:t>
            </a:r>
          </a:p>
          <a:p>
            <a:pPr marL="342900" indent="-342900" hangingPunct="0">
              <a:buFont typeface="Arial" panose="020B0604020202020204" pitchFamily="34" charset="0"/>
              <a:buChar char="•"/>
            </a:pPr>
            <a:r>
              <a:rPr lang="tr-TR" dirty="0" smtClean="0"/>
              <a:t>Bu kanunlardan en önemlisinin vatandaşların can emniyeti ile ırz, namus ve mal dokunulmazlıklarının temin edilmesi olduğu,</a:t>
            </a:r>
          </a:p>
          <a:p>
            <a:pPr marL="342900" indent="-342900" hangingPunct="0">
              <a:buFont typeface="Arial" panose="020B0604020202020204" pitchFamily="34" charset="0"/>
              <a:buChar char="•"/>
            </a:pPr>
            <a:r>
              <a:rPr lang="tr-TR" dirty="0" smtClean="0"/>
              <a:t>Vergilerin belirlenmesi ile asker celbi ve askerlik sürelerinin makul seviyelere indirilerek bu konuda birtakım kuralların benimsenmesi,</a:t>
            </a:r>
          </a:p>
        </p:txBody>
      </p:sp>
    </p:spTree>
    <p:extLst>
      <p:ext uri="{BB962C8B-B14F-4D97-AF65-F5344CB8AC3E}">
        <p14:creationId xmlns:p14="http://schemas.microsoft.com/office/powerpoint/2010/main" val="561522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TANZİMAT’TAN II. MEŞRUTİYET’E OSMANLI İMPARATORLUĞU’NDA YENİDEN YAPILANMA ÇABALARI (1839-1876)</a:t>
            </a:r>
          </a:p>
          <a:p>
            <a:r>
              <a:rPr lang="tr-TR" b="1" dirty="0" smtClean="0">
                <a:solidFill>
                  <a:schemeClr val="accent1"/>
                </a:solidFill>
              </a:rPr>
              <a:t>Tanzimat Fermanı (1839)</a:t>
            </a:r>
          </a:p>
          <a:p>
            <a:pPr marL="342900" indent="-342900" hangingPunct="0">
              <a:buFont typeface="Arial" panose="020B0604020202020204" pitchFamily="34" charset="0"/>
              <a:buChar char="•"/>
            </a:pPr>
            <a:r>
              <a:rPr lang="tr-TR" dirty="0"/>
              <a:t>Herkesin ülkede mevcut kanunlara riayet etmek zorunda olduğu,</a:t>
            </a:r>
          </a:p>
          <a:p>
            <a:pPr marL="342900" indent="-342900" hangingPunct="0">
              <a:buFont typeface="Arial" panose="020B0604020202020204" pitchFamily="34" charset="0"/>
              <a:buChar char="•"/>
            </a:pPr>
            <a:r>
              <a:rPr lang="tr-TR" dirty="0"/>
              <a:t>Memur maaşlarının yeterli hale getirilerek, cemiyet hayatı için büyük tehlike arz eden rüşvetin engelleneceği,</a:t>
            </a:r>
          </a:p>
          <a:p>
            <a:pPr marL="342900" indent="-342900" hangingPunct="0">
              <a:buFont typeface="Arial" panose="020B0604020202020204" pitchFamily="34" charset="0"/>
              <a:buChar char="•"/>
            </a:pPr>
            <a:r>
              <a:rPr lang="tr-TR" dirty="0"/>
              <a:t>Kanunsuz kimseye ceza </a:t>
            </a:r>
            <a:r>
              <a:rPr lang="tr-TR" dirty="0" smtClean="0"/>
              <a:t>verilmeyeceği</a:t>
            </a:r>
            <a:r>
              <a:rPr lang="tr-TR" dirty="0"/>
              <a:t> </a:t>
            </a:r>
            <a:r>
              <a:rPr lang="tr-TR" dirty="0" smtClean="0"/>
              <a:t>ve müsadere uygulamasının işletilmeyeceği,</a:t>
            </a:r>
            <a:endParaRPr lang="tr-TR" dirty="0"/>
          </a:p>
          <a:p>
            <a:pPr marL="342900" indent="-342900" hangingPunct="0">
              <a:buFont typeface="Arial" panose="020B0604020202020204" pitchFamily="34" charset="0"/>
              <a:buChar char="•"/>
            </a:pPr>
            <a:r>
              <a:rPr lang="tr-TR" dirty="0" smtClean="0"/>
              <a:t>Memurların </a:t>
            </a:r>
            <a:r>
              <a:rPr lang="tr-TR" dirty="0"/>
              <a:t>yaptıkları görevler esnasında fikirlerini çekinmeden ifade edecekleri ortam ve güvencelerin sağlanacağı,</a:t>
            </a:r>
          </a:p>
          <a:p>
            <a:pPr marL="342900" indent="-342900" hangingPunct="0">
              <a:buFont typeface="Arial" panose="020B0604020202020204" pitchFamily="34" charset="0"/>
              <a:buChar char="•"/>
            </a:pPr>
            <a:r>
              <a:rPr lang="tr-TR" dirty="0"/>
              <a:t>Dini mensubiyetler dikkate alınmadan herkesin kanun önünde eşit olacağı,</a:t>
            </a:r>
          </a:p>
        </p:txBody>
      </p:sp>
    </p:spTree>
    <p:extLst>
      <p:ext uri="{BB962C8B-B14F-4D97-AF65-F5344CB8AC3E}">
        <p14:creationId xmlns:p14="http://schemas.microsoft.com/office/powerpoint/2010/main" val="1911223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70000" lnSpcReduction="20000"/>
          </a:bodyPr>
          <a:lstStyle/>
          <a:p>
            <a:r>
              <a:rPr lang="tr-TR" b="1" dirty="0" smtClean="0"/>
              <a:t>TANZİMAT’TAN II. MEŞRUTİYET’E OSMANLI İMPARATORLUĞU’NDA YENİDEN YAPILANMA ÇABALARI (1839-1876)</a:t>
            </a:r>
          </a:p>
          <a:p>
            <a:r>
              <a:rPr lang="tr-TR" sz="3400" b="1" dirty="0" smtClean="0">
                <a:solidFill>
                  <a:schemeClr val="accent1"/>
                </a:solidFill>
              </a:rPr>
              <a:t>Merkez ve Taşrada Oluşturulan Kurum ve Kuruluşlar</a:t>
            </a:r>
          </a:p>
          <a:p>
            <a:pPr marL="342900" indent="-342900" hangingPunct="0">
              <a:buFont typeface="Arial" panose="020B0604020202020204" pitchFamily="34" charset="0"/>
              <a:buChar char="•"/>
            </a:pPr>
            <a:r>
              <a:rPr lang="tr-TR" dirty="0" smtClean="0"/>
              <a:t>II. Mahmut </a:t>
            </a:r>
            <a:r>
              <a:rPr lang="tr-TR" dirty="0" smtClean="0"/>
              <a:t>döneminin </a:t>
            </a:r>
            <a:r>
              <a:rPr lang="tr-TR" dirty="0" smtClean="0"/>
              <a:t>sonlarında kurulmuş olan </a:t>
            </a:r>
            <a:r>
              <a:rPr lang="tr-TR" dirty="0"/>
              <a:t>Meclis-i </a:t>
            </a:r>
            <a:r>
              <a:rPr lang="tr-TR" dirty="0" err="1"/>
              <a:t>Vâlâ-yı</a:t>
            </a:r>
            <a:r>
              <a:rPr lang="tr-TR" dirty="0"/>
              <a:t> Ahkâm-ı </a:t>
            </a:r>
            <a:r>
              <a:rPr lang="tr-TR" dirty="0" smtClean="0"/>
              <a:t>Adliye, </a:t>
            </a:r>
            <a:r>
              <a:rPr lang="tr-TR" dirty="0"/>
              <a:t>Dâr-ı </a:t>
            </a:r>
            <a:r>
              <a:rPr lang="tr-TR" dirty="0" err="1"/>
              <a:t>Şûrâ-yı</a:t>
            </a:r>
            <a:r>
              <a:rPr lang="tr-TR" dirty="0"/>
              <a:t> Bâb-ı Âli ve Dâr-ı </a:t>
            </a:r>
            <a:r>
              <a:rPr lang="tr-TR" dirty="0" err="1"/>
              <a:t>Şûrâ-yı</a:t>
            </a:r>
            <a:r>
              <a:rPr lang="tr-TR" dirty="0"/>
              <a:t> Askerî gibi </a:t>
            </a:r>
            <a:r>
              <a:rPr lang="tr-TR" dirty="0" smtClean="0"/>
              <a:t>danışma nitelikli kurumların bu dönemde de varlıklarını sürdürdükleri görülür. Merkezdeki bu kurumların yanı sıra maarif, ziraat, ticaret ve sıhhi alanlarda bazı ihtisas meclisleri </a:t>
            </a:r>
            <a:r>
              <a:rPr lang="tr-TR" dirty="0" smtClean="0"/>
              <a:t>açılmıştır. </a:t>
            </a:r>
            <a:r>
              <a:rPr lang="tr-TR" dirty="0" smtClean="0"/>
              <a:t>Bu sürecin bir parçası olarak taşrada da </a:t>
            </a:r>
            <a:r>
              <a:rPr lang="tr-TR" dirty="0" err="1" smtClean="0"/>
              <a:t>Muhassıllık</a:t>
            </a:r>
            <a:r>
              <a:rPr lang="tr-TR" dirty="0" smtClean="0"/>
              <a:t> Meclisler adı verilen meclisler hayata geçirilmiştir. </a:t>
            </a:r>
          </a:p>
          <a:p>
            <a:pPr marL="342900" indent="-342900" hangingPunct="0">
              <a:buFont typeface="Arial" panose="020B0604020202020204" pitchFamily="34" charset="0"/>
              <a:buChar char="•"/>
            </a:pPr>
            <a:r>
              <a:rPr lang="tr-TR" dirty="0" smtClean="0"/>
              <a:t>Tanzimat Fermanı’nda vergilere dair vaatlerin hayata geçirilmesi konusunda Meclis-i </a:t>
            </a:r>
            <a:r>
              <a:rPr lang="tr-TR" dirty="0" err="1" smtClean="0"/>
              <a:t>Vâlâ-yı</a:t>
            </a:r>
            <a:r>
              <a:rPr lang="tr-TR" dirty="0" smtClean="0"/>
              <a:t> </a:t>
            </a:r>
            <a:r>
              <a:rPr lang="tr-TR" dirty="0"/>
              <a:t>Ahkâm-ı </a:t>
            </a:r>
            <a:r>
              <a:rPr lang="tr-TR" dirty="0" smtClean="0"/>
              <a:t>Adliye’de çalışmalar yapmış, vergilerin mültezimler aracılığıyla değil de Muhassıllar aracılığıyla, yani doğrudan merkezi hazine tarafından, toplanmasına dair taşrada </a:t>
            </a:r>
            <a:r>
              <a:rPr lang="tr-TR" dirty="0" err="1" smtClean="0"/>
              <a:t>Muhassıllık</a:t>
            </a:r>
            <a:r>
              <a:rPr lang="tr-TR" dirty="0" smtClean="0"/>
              <a:t> Meclisleri kurulmuştur. </a:t>
            </a:r>
          </a:p>
          <a:p>
            <a:pPr marL="342900" indent="-342900" hangingPunct="0">
              <a:buFont typeface="Arial" panose="020B0604020202020204" pitchFamily="34" charset="0"/>
              <a:buChar char="•"/>
            </a:pPr>
            <a:r>
              <a:rPr lang="tr-TR" dirty="0"/>
              <a:t>Muhassıl bulunmayan küçük kazalar veya bir araya gelen bazı köylerde ise, livadaki Büyük </a:t>
            </a:r>
            <a:r>
              <a:rPr lang="tr-TR" dirty="0" err="1"/>
              <a:t>Muhassıllık</a:t>
            </a:r>
            <a:r>
              <a:rPr lang="tr-TR" dirty="0"/>
              <a:t> Meclislerine bağlı olarak vazife yapan Küçük Meclisler faaliyete </a:t>
            </a:r>
            <a:r>
              <a:rPr lang="tr-TR" dirty="0" smtClean="0"/>
              <a:t>geçirilmiştir.</a:t>
            </a:r>
            <a:endParaRPr lang="tr-TR" b="1" dirty="0">
              <a:solidFill>
                <a:schemeClr val="accent1"/>
              </a:solidFill>
            </a:endParaRPr>
          </a:p>
        </p:txBody>
      </p:sp>
    </p:spTree>
    <p:extLst>
      <p:ext uri="{BB962C8B-B14F-4D97-AF65-F5344CB8AC3E}">
        <p14:creationId xmlns:p14="http://schemas.microsoft.com/office/powerpoint/2010/main" val="2872524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TANZİMAT’TAN II. MEŞRUTİYET’E OSMANLI İMPARATORLUĞU’NDA YENİDEN YAPILANMA ÇABALARI (1839-1876)</a:t>
            </a:r>
          </a:p>
          <a:p>
            <a:r>
              <a:rPr lang="tr-TR" b="1" dirty="0" smtClean="0">
                <a:solidFill>
                  <a:schemeClr val="accent1"/>
                </a:solidFill>
              </a:rPr>
              <a:t>Merkez ve Taşrada Oluşturulan Kurum ve Kuruluşlar</a:t>
            </a:r>
          </a:p>
          <a:p>
            <a:pPr hangingPunct="0"/>
            <a:r>
              <a:rPr lang="tr-TR" dirty="0" smtClean="0"/>
              <a:t>Askerlik konusundaki vaatlerin yerine getirilmesi için askerliğin belli bir süre ile sınırlandırılması ve askere alımlarda birtakım kurallar belirlemek konusunda çalışmalara başlanmış, bu amaçla taşra meclislerinin gözetiminde </a:t>
            </a:r>
            <a:r>
              <a:rPr lang="tr-TR" dirty="0" err="1" smtClean="0"/>
              <a:t>kur’a</a:t>
            </a:r>
            <a:r>
              <a:rPr lang="tr-TR" dirty="0" smtClean="0"/>
              <a:t> meclisleri teşkil edilmiştir. </a:t>
            </a:r>
            <a:endParaRPr lang="tr-TR" b="1" dirty="0">
              <a:solidFill>
                <a:schemeClr val="accent1"/>
              </a:solidFill>
            </a:endParaRPr>
          </a:p>
        </p:txBody>
      </p:sp>
    </p:spTree>
    <p:extLst>
      <p:ext uri="{BB962C8B-B14F-4D97-AF65-F5344CB8AC3E}">
        <p14:creationId xmlns:p14="http://schemas.microsoft.com/office/powerpoint/2010/main" val="3581911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TANZİMAT’TAN II. MEŞRUTİYET’E OSMANLI İMPARATORLUĞU’NDA YENİDEN YAPILANMA ÇABALARI (1839-1876)</a:t>
            </a:r>
          </a:p>
          <a:p>
            <a:r>
              <a:rPr lang="tr-TR" b="1" dirty="0">
                <a:solidFill>
                  <a:schemeClr val="accent1"/>
                </a:solidFill>
              </a:rPr>
              <a:t>Merkez ve Taşrada Oluşturulan Kurum ve Kuruluşlar</a:t>
            </a:r>
          </a:p>
          <a:p>
            <a:pPr hangingPunct="0"/>
            <a:r>
              <a:rPr lang="tr-TR" dirty="0" smtClean="0"/>
              <a:t>1840-42 yılları arasında faaliyette kalan </a:t>
            </a:r>
            <a:r>
              <a:rPr lang="tr-TR" dirty="0" err="1" smtClean="0"/>
              <a:t>Muhassıllık</a:t>
            </a:r>
            <a:r>
              <a:rPr lang="tr-TR" dirty="0"/>
              <a:t> </a:t>
            </a:r>
            <a:r>
              <a:rPr lang="tr-TR" dirty="0" smtClean="0"/>
              <a:t>Meclislerinin vergi toplama konusundaki görevleri sona ermekle birlikte, bu tarihten sonra Memleket ya da Eyalet Meclisleri adı verilen meclislere birçok idari, beledi, sıhhi ve adli görev verilmiştir. Bu önemli görevlerden biri de Osmanlı Devleti’nde gayrimüslimlerin de yer aldığı halkın belli bir katılımı ile seçilen temsilcilerin olduğu «karma mahkemelere» yargılama görevi verilmiş olmasıdır.</a:t>
            </a:r>
            <a:endParaRPr lang="tr-TR" b="1" dirty="0">
              <a:solidFill>
                <a:schemeClr val="accent1"/>
              </a:solidFill>
            </a:endParaRPr>
          </a:p>
        </p:txBody>
      </p:sp>
    </p:spTree>
    <p:extLst>
      <p:ext uri="{BB962C8B-B14F-4D97-AF65-F5344CB8AC3E}">
        <p14:creationId xmlns:p14="http://schemas.microsoft.com/office/powerpoint/2010/main" val="3759170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10000"/>
          </a:bodyPr>
          <a:lstStyle/>
          <a:p>
            <a:r>
              <a:rPr lang="tr-TR" b="1" dirty="0" smtClean="0"/>
              <a:t>OSMANLI İMPARATORLUĞU’NUN DAĞILMA SEBEPLERİNE GENEL BİR BAKIŞ ve TANZİMAT FERMANI ÖNCESİ YENİLEŞME ÇABALARI</a:t>
            </a:r>
          </a:p>
          <a:p>
            <a:pPr hangingPunct="0"/>
            <a:r>
              <a:rPr lang="tr-TR" sz="2800" b="1" dirty="0" smtClean="0">
                <a:solidFill>
                  <a:schemeClr val="accent1"/>
                </a:solidFill>
              </a:rPr>
              <a:t>Islahat Fermanı (1856)</a:t>
            </a:r>
          </a:p>
          <a:p>
            <a:pPr hangingPunct="0"/>
            <a:r>
              <a:rPr lang="tr-TR" dirty="0" smtClean="0"/>
              <a:t> </a:t>
            </a:r>
            <a:r>
              <a:rPr lang="tr-TR" dirty="0"/>
              <a:t>Paris Kongresi devam ederken 28 Şubat 1856’da ilan edilen Ferman, öncelikle din ve mezhep ayrımı yapılmadan tüm Osmanlı yurttaşlarının can ve mal emniyeti ile namus dokunulmazlığı konusunda Tanzimat Fermanı’nda verilen teminat ve taahhütleri teyit ettiğini ilan ediyordu</a:t>
            </a:r>
            <a:r>
              <a:rPr lang="tr-TR" dirty="0" smtClean="0"/>
              <a:t>. Ruhban </a:t>
            </a:r>
            <a:r>
              <a:rPr lang="tr-TR" dirty="0"/>
              <a:t>sınıfının özlük haklarına dair bazı düzenlemeleri takiben, gayrimüslim cemaatlerin kendilerine özgü işlerinin seçimle belirlenecek azalardan oluşan bir meclise havale edilmesi isteniyordu. </a:t>
            </a:r>
            <a:r>
              <a:rPr lang="tr-TR" dirty="0" smtClean="0"/>
              <a:t>Fermana </a:t>
            </a:r>
            <a:r>
              <a:rPr lang="tr-TR" dirty="0"/>
              <a:t>göre, gayrimüslimlere ait kilise, havra, mektep, hastane ve mezarlık gibi yerlerin asli özelliklerine zarar vermeden tamir edilmesine engel olunmayacaktı. Herkes bulunduğu dinin ayinini serbestçe yapabilecek, kimse inançları nedeniyle eziyet görmeyecekti. Din ve mezhep değiştirmek konusunda kimse zorlanmayacaktı. </a:t>
            </a:r>
          </a:p>
        </p:txBody>
      </p:sp>
    </p:spTree>
    <p:extLst>
      <p:ext uri="{BB962C8B-B14F-4D97-AF65-F5344CB8AC3E}">
        <p14:creationId xmlns:p14="http://schemas.microsoft.com/office/powerpoint/2010/main" val="1469103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20000"/>
          </a:bodyPr>
          <a:lstStyle/>
          <a:p>
            <a:r>
              <a:rPr lang="tr-TR" b="1" dirty="0" smtClean="0"/>
              <a:t>OSMANLI İMPARATORLUĞU’NUN DAĞILMA SEBEPLERİNE GENEL BİR BAKIŞ ve TANZİMAT FERMANI ÖNCESİ YENİLEŞME ÇABALARI</a:t>
            </a:r>
          </a:p>
          <a:p>
            <a:pPr hangingPunct="0"/>
            <a:r>
              <a:rPr lang="tr-TR" sz="2800" b="1" dirty="0" smtClean="0">
                <a:solidFill>
                  <a:schemeClr val="accent1"/>
                </a:solidFill>
              </a:rPr>
              <a:t>Islahat Fermanı (1856)</a:t>
            </a:r>
          </a:p>
          <a:p>
            <a:pPr hangingPunct="0"/>
            <a:r>
              <a:rPr lang="tr-TR" dirty="0"/>
              <a:t>Mezhep, dil ve cinsiyet yönünden bir sınıfın diğer sınıftakileri aşağılayacak ifade ve ibarelerden kaçınması gerekiyordu. Gerek halk, gerek memurlar arasında farklı din ve mezheplere mensup kişilerle ilgili ahlaka aykırı tanımlama ve vasıflandırmalar yapılamayacaktı. Devlet memuriyetine kabullerde din farkı gözetilmeyecek, ehliyet ve kabiliyet dışında bir kriter aranmayacaktı. Aynı şekilde ülkedeki okullara kabulde, yaş veya sınav gibi, herkesin uymak zorunda olacağı kurallar dışında herhangi bir engel çıkarılmayacaktı. Cemaatlerin genel ve mesleki okullar açmasına izin veriliyor, ancak tüm okulların eğitim öğretim düzeni ve öğretmenlerinin atanması konularında karma bir eğitim meclisine yetki veriliyordu. Gerek Müslümanlar ile gayrimüslimler, gerek gayrimüslimler arasındaki ticari ve ceza davaları karma divanlarda görülecek, davacı ve davalının yapacakları savunmalar kendi mezhep ve ayinleri üzere icra edilebilecekti.</a:t>
            </a:r>
          </a:p>
        </p:txBody>
      </p:sp>
    </p:spTree>
    <p:extLst>
      <p:ext uri="{BB962C8B-B14F-4D97-AF65-F5344CB8AC3E}">
        <p14:creationId xmlns:p14="http://schemas.microsoft.com/office/powerpoint/2010/main" val="2613828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4.Hafta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OSMANLI İMPARATORLUĞU’NUN DAĞILMA SEBEPLERİNE GENEL BİR BAKIŞ ve TANZİMAT FERMANI ÖNCESİ YENİLEŞME ÇABALARI</a:t>
            </a:r>
          </a:p>
          <a:p>
            <a:pPr hangingPunct="0"/>
            <a:r>
              <a:rPr lang="tr-TR" sz="2600" b="1" dirty="0" smtClean="0">
                <a:solidFill>
                  <a:schemeClr val="accent1"/>
                </a:solidFill>
              </a:rPr>
              <a:t>Islahat Fermanı (1856)</a:t>
            </a:r>
          </a:p>
          <a:p>
            <a:pPr hangingPunct="0"/>
            <a:r>
              <a:rPr lang="tr-TR" dirty="0"/>
              <a:t>Hukuk davaları eyalet ve livalarda vali ve kadının hazır bulundukları karma meclislerde açık bir biçimde görülecekti. Gayrimüslimlerin dini hususiyetlerine dair kendi aralarındaki davaları, mensup oldukları cemaat mahkemelerinde görülebilecekti. Davalar mümkün olduğunca süratle bitirilerek, verilen kararlar ülkede konuşulan başlıca dillere çevrilerek ilan edilecekti. Adil bir hukuk düzeni için zanlı, tutuklu ve hükümlülerin konulduğu hapishane ve diğer yerlerin ıslah edilmesine en kısa sürede başlanacaktı. Hapishanelerde ceza, eziyet ve işkence benzeri davranışların yasaklandığı hatırlatılarak, aksi davranış sergileyenlerin cezalandırılacakları ilan ediliyordu. </a:t>
            </a:r>
          </a:p>
          <a:p>
            <a:pPr hangingPunct="0"/>
            <a:endParaRPr lang="tr-TR" dirty="0"/>
          </a:p>
        </p:txBody>
      </p:sp>
    </p:spTree>
    <p:extLst>
      <p:ext uri="{BB962C8B-B14F-4D97-AF65-F5344CB8AC3E}">
        <p14:creationId xmlns:p14="http://schemas.microsoft.com/office/powerpoint/2010/main" val="13084037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508</TotalTime>
  <Words>1188</Words>
  <Application>Microsoft Office PowerPoint</Application>
  <PresentationFormat>Geniş ekran</PresentationFormat>
  <Paragraphs>58</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TAR322 OSMANLI İMPARATORLUĞU’NDA YENİLEŞME HAREKETLERİ</vt:lpstr>
      <vt:lpstr>4.Hafta </vt:lpstr>
      <vt:lpstr>4.Hafta </vt:lpstr>
      <vt:lpstr>4.Hafta </vt:lpstr>
      <vt:lpstr>4.Hafta </vt:lpstr>
      <vt:lpstr>4.Hafta </vt:lpstr>
      <vt:lpstr>4.Hafta </vt:lpstr>
      <vt:lpstr>4.Hafta </vt:lpstr>
      <vt:lpstr>4.Hafta </vt:lpstr>
      <vt:lpstr>4.Hafta </vt:lpstr>
      <vt:lpstr>4.Hafta </vt:lpstr>
      <vt:lpstr>4.Hafta </vt:lpstr>
      <vt:lpstr>4.Hafta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Bekir Koç</cp:lastModifiedBy>
  <cp:revision>53</cp:revision>
  <dcterms:created xsi:type="dcterms:W3CDTF">2018-08-08T12:07:43Z</dcterms:created>
  <dcterms:modified xsi:type="dcterms:W3CDTF">2018-09-25T11:56:21Z</dcterms:modified>
</cp:coreProperties>
</file>