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sldIdLst>
    <p:sldId id="283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8" r:id="rId16"/>
    <p:sldId id="299" r:id="rId17"/>
    <p:sldId id="300" r:id="rId18"/>
    <p:sldId id="301" r:id="rId19"/>
    <p:sldId id="302" r:id="rId20"/>
    <p:sldId id="309" r:id="rId21"/>
    <p:sldId id="308" r:id="rId22"/>
    <p:sldId id="305" r:id="rId23"/>
    <p:sldId id="306" r:id="rId24"/>
    <p:sldId id="307" r:id="rId25"/>
    <p:sldId id="310" r:id="rId26"/>
    <p:sldId id="311" r:id="rId27"/>
    <p:sldId id="312" r:id="rId28"/>
    <p:sldId id="313" r:id="rId29"/>
    <p:sldId id="314" r:id="rId30"/>
    <p:sldId id="315" r:id="rId31"/>
    <p:sldId id="319" r:id="rId32"/>
    <p:sldId id="320" r:id="rId33"/>
    <p:sldId id="321" r:id="rId34"/>
    <p:sldId id="322" r:id="rId35"/>
    <p:sldId id="323" r:id="rId36"/>
    <p:sldId id="324" r:id="rId37"/>
    <p:sldId id="325" r:id="rId38"/>
    <p:sldId id="326" r:id="rId39"/>
    <p:sldId id="327" r:id="rId40"/>
    <p:sldId id="328" r:id="rId41"/>
    <p:sldId id="337" r:id="rId42"/>
    <p:sldId id="338" r:id="rId43"/>
    <p:sldId id="339" r:id="rId44"/>
    <p:sldId id="340" r:id="rId45"/>
    <p:sldId id="341" r:id="rId46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18" autoAdjust="0"/>
    <p:restoredTop sz="94660"/>
  </p:normalViewPr>
  <p:slideViewPr>
    <p:cSldViewPr>
      <p:cViewPr varScale="1">
        <p:scale>
          <a:sx n="81" d="100"/>
          <a:sy n="81" d="100"/>
        </p:scale>
        <p:origin x="-10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666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113667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3668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3669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3670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3671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3672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3673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3674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3675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3676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3677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3678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113679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13680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681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682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683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684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685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686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687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688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689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690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691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692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693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694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695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696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697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698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699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700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701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702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703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3704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</p:grpSp>
      </p:grpSp>
      <p:sp>
        <p:nvSpPr>
          <p:cNvPr id="113705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13706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13707" name="Rectangle 4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113708" name="Rectangle 4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113709" name="Rectangle 4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9390843-BC19-4BAB-BC24-9DF7A3308589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8F424-18CD-4643-86C2-6F3C61F54C91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126017-1D27-4DDB-B641-48DB3D8B0488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C3AFD27-92A0-4B8D-A3E3-2DA2F52F3A13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418634-B814-426A-A182-78D3C82E21F3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6D294-3BF4-4DAC-9ECC-2D3BFFFBCCC5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D4C911-2755-48A0-9E6E-8CC914EA8F93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BABD85-80FC-4AC2-994E-52A76E378501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F668E-EDC9-4B71-97B1-12E37BCB61D7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BBC5B7-BAEE-4EEF-AC96-CF07D26F216D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66E419-D67E-4641-AED4-0E665A2996D5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A1EC1E-88C1-4F76-9CE5-8C47BC1AC38B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42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112643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2644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2645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2646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2647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2648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2649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2650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2651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2652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2653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2654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112655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12656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57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58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59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60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61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62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63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64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65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66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67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68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69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70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71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72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73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74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75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76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77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78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79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12680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tr-TR"/>
              </a:p>
            </p:txBody>
          </p:sp>
        </p:grpSp>
      </p:grpSp>
      <p:sp>
        <p:nvSpPr>
          <p:cNvPr id="112681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12682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12683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tr-TR"/>
          </a:p>
        </p:txBody>
      </p:sp>
      <p:sp>
        <p:nvSpPr>
          <p:cNvPr id="112684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tr-TR"/>
          </a:p>
        </p:txBody>
      </p:sp>
      <p:sp>
        <p:nvSpPr>
          <p:cNvPr id="112685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4B34B77B-8E92-45CD-B497-80002492290A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884238"/>
          </a:xfrm>
        </p:spPr>
        <p:txBody>
          <a:bodyPr/>
          <a:lstStyle/>
          <a:p>
            <a:r>
              <a:rPr lang="tr-TR" b="1" i="1">
                <a:solidFill>
                  <a:srgbClr val="FF3300"/>
                </a:solidFill>
              </a:rPr>
              <a:t>Filtrasyon</a:t>
            </a:r>
            <a:r>
              <a:rPr lang="tr-TR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Karışımların (akışkan-katı ya da akışkan-yarı katı) ayırıcı bir ortamdan (filtre) geçirilerek yapılarındaki katı ya da yarı katı istenmeyen parçacıkların ayrılması (tutulması) işlemine “</a:t>
            </a:r>
            <a:r>
              <a:rPr lang="tr-TR" i="1">
                <a:solidFill>
                  <a:schemeClr val="hlink"/>
                </a:solidFill>
              </a:rPr>
              <a:t>filtrasyon</a:t>
            </a:r>
            <a:r>
              <a:rPr lang="tr-TR"/>
              <a:t>” denir.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>
                <a:solidFill>
                  <a:srgbClr val="FF3300"/>
                </a:solidFill>
              </a:rPr>
              <a:t>Filtrasyon etkisi</a:t>
            </a:r>
            <a:endParaRPr lang="tr-TR" b="1">
              <a:solidFill>
                <a:srgbClr val="FF3300"/>
              </a:solidFill>
            </a:endParaRP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Filtre edilen sıvı ana fazdaki katı fazların ayrılmasındaki etkinlik derecesidir. </a:t>
            </a:r>
          </a:p>
          <a:p>
            <a:r>
              <a:rPr lang="tr-TR"/>
              <a:t>Filtratta kalan parçacıkların büyüklüklerini ne kadar küçükse, tablanın filtrasyon etkisi o kadar yüksektir.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>
                <a:solidFill>
                  <a:srgbClr val="FF3300"/>
                </a:solidFill>
              </a:rPr>
              <a:t>Filtre tablalarında aranan özellikler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tr-TR"/>
              <a:t>Katı parçacıkları tutabilmeli, oldukça berrak ve parlak filtrat verebilmelidir.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tr-TR"/>
              <a:t>Tıkanmamalıdır.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tr-TR"/>
              <a:t>Kimyasal ve fiziksel faktör ve kuvvetlere ve çalışma koşullarına dayanıklı olmalıdır.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tr-TR"/>
              <a:t>Kolay yıkanabilir bir kek oluşturmaya uygun nitelikte olmalıdır.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tr-TR"/>
              <a:t>Pahalı olmamalıdır.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>
                <a:solidFill>
                  <a:srgbClr val="FF3300"/>
                </a:solidFill>
              </a:rPr>
              <a:t>Filtrasyon işleminde kullanılan yardımcı elemanlar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sz="2800">
                <a:solidFill>
                  <a:schemeClr val="hlink"/>
                </a:solidFill>
              </a:rPr>
              <a:t>Perlit</a:t>
            </a:r>
            <a:r>
              <a:rPr lang="tr-TR" sz="2800"/>
              <a:t>, doğal alüminyum silikatın özel olarak işlenip parçacık büyüklüğüne göre sınıflanmış şeklidir. </a:t>
            </a:r>
          </a:p>
          <a:p>
            <a:pPr>
              <a:lnSpc>
                <a:spcPct val="80000"/>
              </a:lnSpc>
            </a:pPr>
            <a:r>
              <a:rPr lang="tr-TR" sz="2800">
                <a:solidFill>
                  <a:schemeClr val="hlink"/>
                </a:solidFill>
              </a:rPr>
              <a:t>Kieselguhr</a:t>
            </a:r>
            <a:r>
              <a:rPr lang="tr-TR" sz="2800"/>
              <a:t>, tatlı su yataklarında yaşamış ve ölerek üst üste birikmiş mikroskobik alg’lerin iskeletleridir. </a:t>
            </a:r>
          </a:p>
          <a:p>
            <a:pPr>
              <a:lnSpc>
                <a:spcPct val="80000"/>
              </a:lnSpc>
            </a:pPr>
            <a:r>
              <a:rPr lang="tr-TR" sz="2800"/>
              <a:t>Kieselguhr Kieselguhr parçacıklarının büyüklükleri 10-20 µ arasında değişir. </a:t>
            </a:r>
          </a:p>
          <a:p>
            <a:pPr>
              <a:lnSpc>
                <a:spcPct val="80000"/>
              </a:lnSpc>
            </a:pPr>
            <a:r>
              <a:rPr lang="tr-TR" sz="2800"/>
              <a:t>Filtrasyon yardımcı elemanları olarak kullanılan </a:t>
            </a:r>
            <a:r>
              <a:rPr lang="tr-TR" sz="2800">
                <a:solidFill>
                  <a:schemeClr val="hlink"/>
                </a:solidFill>
              </a:rPr>
              <a:t>perlit ve  kieselguhr</a:t>
            </a:r>
            <a:r>
              <a:rPr lang="tr-TR" sz="2800"/>
              <a:t> filtre tablalarında </a:t>
            </a:r>
            <a:r>
              <a:rPr lang="tr-TR" sz="2800">
                <a:solidFill>
                  <a:schemeClr val="hlink"/>
                </a:solidFill>
              </a:rPr>
              <a:t>filtrasyon etkisini</a:t>
            </a:r>
            <a:r>
              <a:rPr lang="tr-TR" sz="2800"/>
              <a:t> </a:t>
            </a:r>
            <a:r>
              <a:rPr lang="tr-TR" sz="2800">
                <a:solidFill>
                  <a:schemeClr val="hlink"/>
                </a:solidFill>
              </a:rPr>
              <a:t>arttırmakta</a:t>
            </a:r>
            <a:r>
              <a:rPr lang="tr-TR" sz="2800"/>
              <a:t>dırlar.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908050"/>
          </a:xfrm>
        </p:spPr>
        <p:txBody>
          <a:bodyPr/>
          <a:lstStyle/>
          <a:p>
            <a:r>
              <a:rPr lang="tr-TR" b="1" i="1">
                <a:solidFill>
                  <a:srgbClr val="FF3300"/>
                </a:solidFill>
              </a:rPr>
              <a:t>Kieselguhr Filtreleri</a:t>
            </a:r>
            <a:r>
              <a:rPr lang="tr-TR"/>
              <a:t> 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800"/>
              <a:t>Filtre edilecek olan sıvıya </a:t>
            </a:r>
            <a:r>
              <a:rPr lang="tr-TR" sz="2800">
                <a:solidFill>
                  <a:srgbClr val="FF3300"/>
                </a:solidFill>
              </a:rPr>
              <a:t>sürekli ve belli</a:t>
            </a:r>
            <a:r>
              <a:rPr lang="tr-TR" sz="2800"/>
              <a:t> oranda Kieselguhr katılmaktadır.</a:t>
            </a:r>
          </a:p>
          <a:p>
            <a:r>
              <a:rPr lang="tr-TR" sz="2800"/>
              <a:t>Böylece kaba katı faz parçacıkları Kieselguhr tanecikleri tarafından tutularak </a:t>
            </a:r>
            <a:r>
              <a:rPr lang="tr-TR" sz="2800">
                <a:solidFill>
                  <a:srgbClr val="FF3300"/>
                </a:solidFill>
              </a:rPr>
              <a:t>filtre tablasını tıkaması</a:t>
            </a:r>
            <a:r>
              <a:rPr lang="tr-TR" sz="2800"/>
              <a:t> önlenir.</a:t>
            </a:r>
          </a:p>
          <a:p>
            <a:r>
              <a:rPr lang="tr-TR" sz="2800"/>
              <a:t>Kieselguhr filtreleri çok çeşitlidir. En yaygın olanları silindirik delikli metal elekli ve küresel çanak biçiminde olanlardır.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58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838200"/>
            <a:ext cx="70104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>
                <a:solidFill>
                  <a:srgbClr val="FF3300"/>
                </a:solidFill>
              </a:rPr>
              <a:t>Filtre tablaları uygulanan basınç yönünden iki grupta incelenir</a:t>
            </a:r>
            <a:r>
              <a:rPr lang="tr-TR" sz="4000"/>
              <a:t>  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Atmosfer basıncı üzerinde basınç uygulananlar</a:t>
            </a:r>
          </a:p>
          <a:p>
            <a:r>
              <a:rPr lang="tr-TR"/>
              <a:t>Filtre üzerinde yüksek basınç, filtre altında vakum uygulananlar</a:t>
            </a:r>
          </a:p>
          <a:p>
            <a:pPr>
              <a:buFont typeface="Wingdings" pitchFamily="2" charset="2"/>
              <a:buNone/>
            </a:pPr>
            <a:r>
              <a:rPr lang="tr-TR"/>
              <a:t> </a:t>
            </a:r>
          </a:p>
          <a:p>
            <a:pPr>
              <a:buFont typeface="Wingdings" pitchFamily="2" charset="2"/>
              <a:buNone/>
            </a:pPr>
            <a:r>
              <a:rPr lang="tr-TR"/>
              <a:t>	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i="1"/>
              <a:t>Kesikli</a:t>
            </a:r>
            <a:endParaRPr lang="tr-TR"/>
          </a:p>
          <a:p>
            <a:r>
              <a:rPr lang="tr-TR" i="1"/>
              <a:t>Sürekli</a:t>
            </a:r>
          </a:p>
          <a:p>
            <a:pPr>
              <a:buFont typeface="Wingdings" pitchFamily="2" charset="2"/>
              <a:buNone/>
            </a:pPr>
            <a:r>
              <a:rPr lang="tr-TR"/>
              <a:t>oluşuna göre iki gruba ayrılırlar.</a:t>
            </a:r>
          </a:p>
        </p:txBody>
      </p:sp>
      <p:sp>
        <p:nvSpPr>
          <p:cNvPr id="1577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FF3300"/>
                </a:solidFill>
              </a:rPr>
              <a:t>Basınçlı filtreler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i="1">
                <a:solidFill>
                  <a:srgbClr val="FF3300"/>
                </a:solidFill>
              </a:rPr>
              <a:t>Kesikli Çalışan Basınçlı Filtreler</a:t>
            </a:r>
            <a:r>
              <a:rPr lang="tr-TR" sz="4000"/>
              <a:t> 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Bu filtreler, viskozitesi yüksek olan sıvı faz gıdaların filtrasyonunda kullanılır. </a:t>
            </a:r>
          </a:p>
          <a:p>
            <a:r>
              <a:rPr lang="tr-TR"/>
              <a:t>En yaygın olanları “</a:t>
            </a:r>
            <a:r>
              <a:rPr lang="tr-TR" i="1">
                <a:solidFill>
                  <a:schemeClr val="hlink"/>
                </a:solidFill>
              </a:rPr>
              <a:t>pres filtreler</a:t>
            </a:r>
            <a:r>
              <a:rPr lang="tr-TR"/>
              <a:t>” ve “</a:t>
            </a:r>
            <a:r>
              <a:rPr lang="tr-TR" i="1">
                <a:solidFill>
                  <a:schemeClr val="hlink"/>
                </a:solidFill>
              </a:rPr>
              <a:t>yaprak</a:t>
            </a:r>
            <a:r>
              <a:rPr lang="tr-TR">
                <a:solidFill>
                  <a:schemeClr val="hlink"/>
                </a:solidFill>
              </a:rPr>
              <a:t> </a:t>
            </a:r>
            <a:r>
              <a:rPr lang="tr-TR" i="1">
                <a:solidFill>
                  <a:schemeClr val="hlink"/>
                </a:solidFill>
              </a:rPr>
              <a:t>(plakalı) filtreler</a:t>
            </a:r>
            <a:r>
              <a:rPr lang="tr-TR"/>
              <a:t>”dir.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tr-TR" b="1" i="1">
                <a:solidFill>
                  <a:srgbClr val="FF3300"/>
                </a:solidFill>
              </a:rPr>
              <a:t>Pres Filtreler</a:t>
            </a:r>
            <a:r>
              <a:rPr lang="tr-TR"/>
              <a:t> 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800"/>
              <a:t>Pres filtreler, </a:t>
            </a:r>
            <a:r>
              <a:rPr lang="tr-TR" sz="2800">
                <a:solidFill>
                  <a:srgbClr val="FF3300"/>
                </a:solidFill>
              </a:rPr>
              <a:t>bir seri filtre tablasının</a:t>
            </a:r>
            <a:r>
              <a:rPr lang="tr-TR" sz="2800"/>
              <a:t> birbiri ardına sıralanıp sıkıştırılmasıyla oluşmuştur. </a:t>
            </a:r>
          </a:p>
          <a:p>
            <a:pPr>
              <a:lnSpc>
                <a:spcPct val="90000"/>
              </a:lnSpc>
            </a:pPr>
            <a:r>
              <a:rPr lang="tr-TR" sz="2800"/>
              <a:t>Filtre tablaları, bir yüzü </a:t>
            </a:r>
            <a:r>
              <a:rPr lang="tr-TR" sz="2800" i="1"/>
              <a:t>kanava</a:t>
            </a:r>
            <a:r>
              <a:rPr lang="tr-TR" sz="2800"/>
              <a:t> ve benzeri bir filtre elemanı ile kaplanmış plakalardır. </a:t>
            </a:r>
          </a:p>
          <a:p>
            <a:pPr>
              <a:lnSpc>
                <a:spcPct val="90000"/>
              </a:lnSpc>
            </a:pPr>
            <a:r>
              <a:rPr lang="tr-TR" sz="2800"/>
              <a:t>Basınçla filtreye verilen ana faz, filtre tablalarından geçerek çıkış vanasından alınır. </a:t>
            </a:r>
          </a:p>
          <a:p>
            <a:pPr>
              <a:lnSpc>
                <a:spcPct val="90000"/>
              </a:lnSpc>
            </a:pPr>
            <a:r>
              <a:rPr lang="tr-TR" sz="2800"/>
              <a:t>Geriye ıslak katı parçacıkların oluşturduğu bir kek kalır.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FF3300"/>
                </a:solidFill>
              </a:rPr>
              <a:t>Pres filtrelerin temizlenmesi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sz="2800"/>
              <a:t>Filtratın kesilmesi, </a:t>
            </a:r>
            <a:r>
              <a:rPr lang="tr-TR" sz="2800">
                <a:solidFill>
                  <a:schemeClr val="hlink"/>
                </a:solidFill>
              </a:rPr>
              <a:t>tablanın dolduğunu</a:t>
            </a:r>
            <a:r>
              <a:rPr lang="tr-TR" sz="2800"/>
              <a:t> gösterir. </a:t>
            </a:r>
          </a:p>
          <a:p>
            <a:pPr>
              <a:lnSpc>
                <a:spcPct val="80000"/>
              </a:lnSpc>
            </a:pPr>
            <a:r>
              <a:rPr lang="tr-TR" sz="2800"/>
              <a:t>Pres filtrelerin temizlenmesinde kekin içinde çözünebilir nitelikteki parçacıkların uzaklaştırılması için </a:t>
            </a:r>
            <a:r>
              <a:rPr lang="tr-TR" sz="2800">
                <a:solidFill>
                  <a:srgbClr val="FF3300"/>
                </a:solidFill>
              </a:rPr>
              <a:t>tersten </a:t>
            </a:r>
            <a:r>
              <a:rPr lang="tr-TR" sz="2800"/>
              <a:t>(çıkış boğazından) bir </a:t>
            </a:r>
            <a:r>
              <a:rPr lang="tr-TR" sz="2800">
                <a:solidFill>
                  <a:srgbClr val="FF3300"/>
                </a:solidFill>
              </a:rPr>
              <a:t>yıkama sıvısı</a:t>
            </a:r>
            <a:r>
              <a:rPr lang="tr-TR" sz="2800"/>
              <a:t>, sonra da </a:t>
            </a:r>
            <a:r>
              <a:rPr lang="tr-TR" sz="2800">
                <a:solidFill>
                  <a:srgbClr val="FF3300"/>
                </a:solidFill>
              </a:rPr>
              <a:t>buhar veya hava</a:t>
            </a:r>
            <a:r>
              <a:rPr lang="tr-TR" sz="2800"/>
              <a:t>, basınçlı olarak filtre tablasından geçirilir. </a:t>
            </a:r>
          </a:p>
          <a:p>
            <a:pPr>
              <a:lnSpc>
                <a:spcPct val="80000"/>
              </a:lnSpc>
            </a:pPr>
            <a:r>
              <a:rPr lang="tr-TR" sz="2800"/>
              <a:t>Ardından pres filtre </a:t>
            </a:r>
            <a:r>
              <a:rPr lang="tr-TR" sz="2800">
                <a:solidFill>
                  <a:srgbClr val="FF3300"/>
                </a:solidFill>
              </a:rPr>
              <a:t>sökülerek</a:t>
            </a:r>
            <a:r>
              <a:rPr lang="tr-TR" sz="2800"/>
              <a:t> tablada kalmış olan kek temizlenir. </a:t>
            </a:r>
          </a:p>
          <a:p>
            <a:pPr>
              <a:lnSpc>
                <a:spcPct val="80000"/>
              </a:lnSpc>
            </a:pPr>
            <a:r>
              <a:rPr lang="tr-TR" sz="2800"/>
              <a:t>Bazı pres filtre tiplerinde temizlik işlemi </a:t>
            </a:r>
            <a:r>
              <a:rPr lang="tr-TR" sz="2800">
                <a:solidFill>
                  <a:srgbClr val="FF3300"/>
                </a:solidFill>
              </a:rPr>
              <a:t>otomatik</a:t>
            </a:r>
            <a:r>
              <a:rPr lang="tr-TR" sz="2800"/>
              <a:t> olarak yapılmaktadır.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8229600" cy="579438"/>
          </a:xfrm>
        </p:spPr>
        <p:txBody>
          <a:bodyPr/>
          <a:lstStyle/>
          <a:p>
            <a:r>
              <a:rPr lang="tr-TR" sz="4000" b="1" i="1">
                <a:solidFill>
                  <a:srgbClr val="FF3300"/>
                </a:solidFill>
              </a:rPr>
              <a:t>Filtrasyon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sz="2800"/>
              <a:t>Filtrasyonda, filtratın cinsine ve filtrasyon amacına göre </a:t>
            </a:r>
            <a:r>
              <a:rPr lang="tr-TR" sz="2800">
                <a:solidFill>
                  <a:srgbClr val="FF3300"/>
                </a:solidFill>
              </a:rPr>
              <a:t>kısmen ya da tamamen</a:t>
            </a:r>
            <a:r>
              <a:rPr lang="tr-TR" sz="2800"/>
              <a:t> bir ayırım (seperasyon) yapılması istenebilir. </a:t>
            </a:r>
          </a:p>
          <a:p>
            <a:pPr>
              <a:lnSpc>
                <a:spcPct val="80000"/>
              </a:lnSpc>
            </a:pPr>
            <a:r>
              <a:rPr lang="tr-TR" sz="2800"/>
              <a:t>Bu nedenle çok çeşitli filtrasyon işlemleri uygulanır. </a:t>
            </a:r>
            <a:r>
              <a:rPr lang="tr-TR" sz="2800">
                <a:solidFill>
                  <a:schemeClr val="hlink"/>
                </a:solidFill>
              </a:rPr>
              <a:t>Örneğin</a:t>
            </a:r>
            <a:r>
              <a:rPr lang="tr-TR" sz="2800"/>
              <a:t>,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800"/>
              <a:t>	Zeytinyağı, ayçiçeği ve balıkyağı üretiminde preslemeyi izleyen ön (</a:t>
            </a:r>
            <a:r>
              <a:rPr lang="tr-TR" sz="2800">
                <a:solidFill>
                  <a:srgbClr val="FF3300"/>
                </a:solidFill>
              </a:rPr>
              <a:t>kaba) filtrasyonda</a:t>
            </a:r>
            <a:r>
              <a:rPr lang="tr-TR" sz="2800"/>
              <a:t> kekin,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800"/>
              <a:t>	Şarap ve meyve suyu üretiminde ise bulanıklık veren küçük öğelerin tutulması,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800"/>
              <a:t>	Süt mamulleri üretiminde sütün kremasının ayrılması gibi.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9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143000"/>
            <a:ext cx="6553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984250"/>
          </a:xfrm>
        </p:spPr>
        <p:txBody>
          <a:bodyPr/>
          <a:lstStyle/>
          <a:p>
            <a:r>
              <a:rPr lang="tr-TR" b="1">
                <a:solidFill>
                  <a:srgbClr val="FF3300"/>
                </a:solidFill>
              </a:rPr>
              <a:t>Yaprak filtreler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800"/>
              <a:t>Pres filtrelere kıyasla daha </a:t>
            </a:r>
            <a:r>
              <a:rPr lang="tr-TR" sz="2800">
                <a:solidFill>
                  <a:srgbClr val="FF3300"/>
                </a:solidFill>
              </a:rPr>
              <a:t>yüksek basınçlarla</a:t>
            </a:r>
            <a:r>
              <a:rPr lang="tr-TR" sz="2800"/>
              <a:t> çalışılabilen, yıkama işleminin </a:t>
            </a:r>
            <a:r>
              <a:rPr lang="tr-TR" sz="2800">
                <a:solidFill>
                  <a:srgbClr val="FF3300"/>
                </a:solidFill>
              </a:rPr>
              <a:t>daha kolay ve etkili</a:t>
            </a:r>
            <a:r>
              <a:rPr lang="tr-TR" sz="2800"/>
              <a:t> olarak yapıldığı, dolayısıyla </a:t>
            </a:r>
            <a:r>
              <a:rPr lang="tr-TR" sz="2800">
                <a:solidFill>
                  <a:srgbClr val="FF3300"/>
                </a:solidFill>
              </a:rPr>
              <a:t>işçilikten ekonomi sağlanan</a:t>
            </a:r>
            <a:r>
              <a:rPr lang="tr-TR" sz="2800"/>
              <a:t> filtrelerdir. </a:t>
            </a:r>
          </a:p>
          <a:p>
            <a:pPr>
              <a:lnSpc>
                <a:spcPct val="90000"/>
              </a:lnSpc>
            </a:pPr>
            <a:r>
              <a:rPr lang="tr-TR" sz="2800"/>
              <a:t>Yatay </a:t>
            </a:r>
            <a:r>
              <a:rPr lang="tr-TR" sz="2800">
                <a:solidFill>
                  <a:srgbClr val="FF3300"/>
                </a:solidFill>
              </a:rPr>
              <a:t>bir tankın içine çok sayıda dikey ve metal plakalardan</a:t>
            </a:r>
            <a:r>
              <a:rPr lang="tr-TR" sz="2800"/>
              <a:t> oluşan bir filtre elemanı yerleştirilmiştir. </a:t>
            </a:r>
          </a:p>
          <a:p>
            <a:pPr>
              <a:lnSpc>
                <a:spcPct val="90000"/>
              </a:lnSpc>
            </a:pPr>
            <a:r>
              <a:rPr lang="tr-TR" sz="2800"/>
              <a:t>Yaprak plakalardan geçen ürün </a:t>
            </a:r>
            <a:r>
              <a:rPr lang="tr-TR" sz="2800">
                <a:solidFill>
                  <a:srgbClr val="FF3300"/>
                </a:solidFill>
              </a:rPr>
              <a:t>ön kapaktaki</a:t>
            </a:r>
            <a:r>
              <a:rPr lang="tr-TR" sz="2800"/>
              <a:t> bir çıkış boğazından dışarıya alınır. </a:t>
            </a:r>
            <a:r>
              <a:rPr lang="tr-TR" sz="2800">
                <a:solidFill>
                  <a:schemeClr val="hlink"/>
                </a:solidFill>
              </a:rPr>
              <a:t>Yardımcı filtre elemanları kullanılır</a:t>
            </a:r>
          </a:p>
          <a:p>
            <a:pPr>
              <a:lnSpc>
                <a:spcPct val="90000"/>
              </a:lnSpc>
            </a:pPr>
            <a:endParaRPr lang="tr-TR" sz="28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4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685800"/>
            <a:ext cx="6705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i="1">
                <a:solidFill>
                  <a:srgbClr val="FF3300"/>
                </a:solidFill>
              </a:rPr>
              <a:t>Sürekli Çalışan Basınçlı Filtreler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Kesikli çalışan filtrelerde temizlik işlemi </a:t>
            </a:r>
            <a:r>
              <a:rPr lang="tr-TR">
                <a:solidFill>
                  <a:schemeClr val="hlink"/>
                </a:solidFill>
              </a:rPr>
              <a:t>iş gücü gerektiren ve pahalıya</a:t>
            </a:r>
            <a:r>
              <a:rPr lang="tr-TR"/>
              <a:t> mal olan işlemlerdir. </a:t>
            </a:r>
          </a:p>
          <a:p>
            <a:pPr>
              <a:lnSpc>
                <a:spcPct val="90000"/>
              </a:lnSpc>
            </a:pPr>
            <a:r>
              <a:rPr lang="tr-TR"/>
              <a:t>Sürekli çalışan düzenlerde iş gücünden ekonomi sağlanmışsa da bazı durumlarda sürekli çalışanlarda da işlem maliyetinin arttığı görülür. </a:t>
            </a:r>
          </a:p>
          <a:p>
            <a:pPr>
              <a:lnSpc>
                <a:spcPct val="90000"/>
              </a:lnSpc>
            </a:pPr>
            <a:r>
              <a:rPr lang="tr-TR"/>
              <a:t>Bu filtrelerde temizlik işlemi otomatik olarak yapılır.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229600" cy="655638"/>
          </a:xfrm>
        </p:spPr>
        <p:txBody>
          <a:bodyPr/>
          <a:lstStyle/>
          <a:p>
            <a:r>
              <a:rPr lang="tr-TR" sz="4000" b="1" i="1">
                <a:solidFill>
                  <a:srgbClr val="FF3300"/>
                </a:solidFill>
              </a:rPr>
              <a:t>Valsli Vakum Filtreler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800"/>
              <a:t>Yatay konumda dönmekte olan bir vals, ürün dolu tanka yarı daldırılmış durumdadır. </a:t>
            </a:r>
          </a:p>
          <a:p>
            <a:pPr>
              <a:lnSpc>
                <a:spcPct val="90000"/>
              </a:lnSpc>
            </a:pPr>
            <a:r>
              <a:rPr lang="tr-TR" sz="2800"/>
              <a:t>Silindirik yüzey kanava benzeri bir filtre elemanı ile kaplanmıştır. </a:t>
            </a:r>
          </a:p>
          <a:p>
            <a:pPr>
              <a:lnSpc>
                <a:spcPct val="90000"/>
              </a:lnSpc>
            </a:pPr>
            <a:r>
              <a:rPr lang="tr-TR" sz="2800"/>
              <a:t>Silindirik yüzey kesiklidir ve altında daha küçük çaplı ikinci bir vals vardır. </a:t>
            </a:r>
          </a:p>
          <a:p>
            <a:pPr>
              <a:lnSpc>
                <a:spcPct val="90000"/>
              </a:lnSpc>
            </a:pPr>
            <a:r>
              <a:rPr lang="tr-TR" sz="2800"/>
              <a:t>İki vals arasındaki radyal bölmelerin her birinde, çıkış boğazındaki döner valfa açılan borular yerleştirilmiştir.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964" name="Picture 4"/>
          <p:cNvPicPr>
            <a:picLocks noChangeAspect="1" noChangeArrowheads="1"/>
          </p:cNvPicPr>
          <p:nvPr/>
        </p:nvPicPr>
        <p:blipFill>
          <a:blip r:embed="rId2" cstate="print"/>
          <a:srcRect l="22000" r="7001"/>
          <a:stretch>
            <a:fillRect/>
          </a:stretch>
        </p:blipFill>
        <p:spPr bwMode="auto">
          <a:xfrm>
            <a:off x="1066800" y="533400"/>
            <a:ext cx="7391400" cy="572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603250"/>
          </a:xfrm>
        </p:spPr>
        <p:txBody>
          <a:bodyPr/>
          <a:lstStyle/>
          <a:p>
            <a:r>
              <a:rPr lang="tr-TR" sz="4000" b="1" i="1">
                <a:solidFill>
                  <a:srgbClr val="FF3300"/>
                </a:solidFill>
              </a:rPr>
              <a:t>Valsli Vakum Filtreler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56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400"/>
              <a:t>Vals, ürün </a:t>
            </a:r>
            <a:r>
              <a:rPr lang="tr-TR" sz="2400">
                <a:solidFill>
                  <a:schemeClr val="hlink"/>
                </a:solidFill>
              </a:rPr>
              <a:t>içine daldığında, valse vakum</a:t>
            </a:r>
            <a:r>
              <a:rPr lang="tr-TR" sz="2400"/>
              <a:t> uygulanır. </a:t>
            </a:r>
          </a:p>
          <a:p>
            <a:pPr>
              <a:lnSpc>
                <a:spcPct val="80000"/>
              </a:lnSpc>
            </a:pPr>
            <a:r>
              <a:rPr lang="tr-TR" sz="2400"/>
              <a:t>Tanktaki ürün </a:t>
            </a:r>
            <a:r>
              <a:rPr lang="tr-TR" sz="2400">
                <a:solidFill>
                  <a:schemeClr val="hlink"/>
                </a:solidFill>
              </a:rPr>
              <a:t>valsin içine doğru emilir</a:t>
            </a:r>
            <a:r>
              <a:rPr lang="tr-TR" sz="2400"/>
              <a:t>, kanavadan filtre edilerek döner valftan alınır. </a:t>
            </a:r>
          </a:p>
          <a:p>
            <a:pPr>
              <a:lnSpc>
                <a:spcPct val="80000"/>
              </a:lnSpc>
            </a:pPr>
            <a:r>
              <a:rPr lang="tr-TR" sz="2400"/>
              <a:t>İşlem sürdükçe valsin dış yüzeyindeki kanavanın </a:t>
            </a:r>
            <a:r>
              <a:rPr lang="tr-TR" sz="2400">
                <a:solidFill>
                  <a:schemeClr val="hlink"/>
                </a:solidFill>
              </a:rPr>
              <a:t>üzerinde katı parçacıkların oluşturduğu kek tabakası, ürün ayrıldıktan sonra</a:t>
            </a:r>
            <a:r>
              <a:rPr lang="tr-TR" sz="2400"/>
              <a:t> (yıkama ve kurutma bölmesi) su ile yıkanır ve kurutulur. </a:t>
            </a:r>
          </a:p>
          <a:p>
            <a:pPr>
              <a:lnSpc>
                <a:spcPct val="80000"/>
              </a:lnSpc>
            </a:pPr>
            <a:r>
              <a:rPr lang="tr-TR" sz="2400"/>
              <a:t>Bu arada </a:t>
            </a:r>
            <a:r>
              <a:rPr lang="tr-TR" sz="2400">
                <a:solidFill>
                  <a:schemeClr val="hlink"/>
                </a:solidFill>
              </a:rPr>
              <a:t>vakum uygulanarak keki yıkayan su emilir</a:t>
            </a:r>
            <a:r>
              <a:rPr lang="tr-TR" sz="2400"/>
              <a:t>. Şekil 4.11’de görüldüğü gibi yıkama suyu ve filtre edilmiş sıvı ayrı tanklara gitmektedir. </a:t>
            </a:r>
          </a:p>
          <a:p>
            <a:pPr>
              <a:lnSpc>
                <a:spcPct val="80000"/>
              </a:lnSpc>
            </a:pPr>
            <a:r>
              <a:rPr lang="tr-TR" sz="2400"/>
              <a:t>Bu arada </a:t>
            </a:r>
            <a:r>
              <a:rPr lang="tr-TR" sz="2400">
                <a:solidFill>
                  <a:schemeClr val="hlink"/>
                </a:solidFill>
              </a:rPr>
              <a:t>vals üzerindeki yıkanmış ve kurutulmuş kek, bir bıçak yardımıyla valsten</a:t>
            </a:r>
            <a:r>
              <a:rPr lang="tr-TR" sz="2400"/>
              <a:t> sıyrılır. </a:t>
            </a:r>
          </a:p>
          <a:p>
            <a:pPr>
              <a:lnSpc>
                <a:spcPct val="80000"/>
              </a:lnSpc>
            </a:pPr>
            <a:r>
              <a:rPr lang="tr-TR" sz="2400"/>
              <a:t>Alttan </a:t>
            </a:r>
            <a:r>
              <a:rPr lang="tr-TR" sz="2400">
                <a:solidFill>
                  <a:schemeClr val="hlink"/>
                </a:solidFill>
              </a:rPr>
              <a:t>verilen basınçlı hava kalan</a:t>
            </a:r>
            <a:r>
              <a:rPr lang="tr-TR" sz="2400"/>
              <a:t> son kek parçacıklarını da uzaklaştırarak </a:t>
            </a:r>
            <a:r>
              <a:rPr lang="tr-TR" sz="2400" i="1"/>
              <a:t>kanava</a:t>
            </a:r>
            <a:r>
              <a:rPr lang="tr-TR" sz="2400"/>
              <a:t>’yı tamamen temizler. İşlem böylece kesiksiz olarak sürer.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229600" cy="655638"/>
          </a:xfrm>
        </p:spPr>
        <p:txBody>
          <a:bodyPr/>
          <a:lstStyle/>
          <a:p>
            <a:r>
              <a:rPr lang="tr-TR" sz="4000" b="1" i="1">
                <a:solidFill>
                  <a:srgbClr val="FF3300"/>
                </a:solidFill>
              </a:rPr>
              <a:t>Kalınlaştırıcı Filtreler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105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400"/>
              <a:t>Düşük viskoziteli sıvılardan kısmen ayırım yaparlar. Bir taraftan temiz ve parlak sıvı faz çıkarken, diğer taraftan yine sıvı faz, ancak </a:t>
            </a:r>
            <a:r>
              <a:rPr lang="tr-TR" sz="2400">
                <a:solidFill>
                  <a:srgbClr val="FF3300"/>
                </a:solidFill>
              </a:rPr>
              <a:t>viskozitesi yüksek bir filtrat alınır</a:t>
            </a:r>
            <a:r>
              <a:rPr lang="tr-TR" sz="2400"/>
              <a:t>. </a:t>
            </a:r>
          </a:p>
          <a:p>
            <a:pPr>
              <a:lnSpc>
                <a:spcPct val="80000"/>
              </a:lnSpc>
            </a:pPr>
            <a:r>
              <a:rPr lang="tr-TR" sz="2400" b="1">
                <a:solidFill>
                  <a:schemeClr val="hlink"/>
                </a:solidFill>
              </a:rPr>
              <a:t>Konsantre ürün eldesinde</a:t>
            </a:r>
            <a:r>
              <a:rPr lang="tr-TR" sz="2400"/>
              <a:t> kullanılırlar.</a:t>
            </a:r>
          </a:p>
          <a:p>
            <a:pPr>
              <a:lnSpc>
                <a:spcPct val="80000"/>
              </a:lnSpc>
            </a:pPr>
            <a:r>
              <a:rPr lang="tr-TR" sz="2400"/>
              <a:t>Görünümü bir </a:t>
            </a:r>
            <a:r>
              <a:rPr lang="tr-TR" sz="2400">
                <a:solidFill>
                  <a:schemeClr val="hlink"/>
                </a:solidFill>
              </a:rPr>
              <a:t>pres filtreye</a:t>
            </a:r>
            <a:r>
              <a:rPr lang="tr-TR" sz="2400"/>
              <a:t> benzemesine karşın </a:t>
            </a:r>
            <a:r>
              <a:rPr lang="tr-TR" sz="2400">
                <a:solidFill>
                  <a:schemeClr val="hlink"/>
                </a:solidFill>
              </a:rPr>
              <a:t>kalın</a:t>
            </a:r>
            <a:r>
              <a:rPr lang="tr-TR" sz="2400"/>
              <a:t> ve </a:t>
            </a:r>
            <a:r>
              <a:rPr lang="tr-TR" sz="2400">
                <a:solidFill>
                  <a:schemeClr val="hlink"/>
                </a:solidFill>
              </a:rPr>
              <a:t>berrak </a:t>
            </a:r>
            <a:r>
              <a:rPr lang="tr-TR" sz="2400"/>
              <a:t>iki sıvı fazın çıkışı süreklidir. </a:t>
            </a:r>
          </a:p>
          <a:p>
            <a:pPr>
              <a:lnSpc>
                <a:spcPct val="80000"/>
              </a:lnSpc>
            </a:pPr>
            <a:r>
              <a:rPr lang="tr-TR" sz="2400"/>
              <a:t>Birbirine kapanan iki filtre tablasında, yine birbiri karşısına gelen </a:t>
            </a:r>
            <a:r>
              <a:rPr lang="tr-TR" sz="2400">
                <a:solidFill>
                  <a:schemeClr val="hlink"/>
                </a:solidFill>
              </a:rPr>
              <a:t>sargı biçimindeki kanallar</a:t>
            </a:r>
            <a:r>
              <a:rPr lang="tr-TR" sz="2400"/>
              <a:t> ürünün akışını sağlar ve ürün için </a:t>
            </a:r>
            <a:r>
              <a:rPr lang="tr-TR" sz="2400">
                <a:solidFill>
                  <a:schemeClr val="hlink"/>
                </a:solidFill>
              </a:rPr>
              <a:t>uzun bir yol</a:t>
            </a:r>
            <a:r>
              <a:rPr lang="tr-TR" sz="2400"/>
              <a:t> oluşturur (Şekil 4.12.).</a:t>
            </a:r>
          </a:p>
          <a:p>
            <a:pPr>
              <a:lnSpc>
                <a:spcPct val="80000"/>
              </a:lnSpc>
            </a:pPr>
            <a:r>
              <a:rPr lang="tr-TR" sz="2400"/>
              <a:t>Ürün bu kanalları izleyerek bir tabladan çıkar, diğerine girer. İki tabla arasında bir filtre elemanı konulmuştur. </a:t>
            </a:r>
          </a:p>
          <a:p>
            <a:pPr>
              <a:lnSpc>
                <a:spcPct val="80000"/>
              </a:lnSpc>
            </a:pPr>
            <a:r>
              <a:rPr lang="tr-TR" sz="2400"/>
              <a:t>Kalınlaşan fazın daha da kalınlaşması isteniyorsa, </a:t>
            </a:r>
            <a:r>
              <a:rPr lang="tr-TR" sz="2400">
                <a:solidFill>
                  <a:schemeClr val="hlink"/>
                </a:solidFill>
              </a:rPr>
              <a:t>filtrat ikinci bir düzenekten</a:t>
            </a:r>
            <a:r>
              <a:rPr lang="tr-TR" sz="2400"/>
              <a:t> geçirilir.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0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371600"/>
            <a:ext cx="7086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r>
              <a:rPr lang="tr-TR" b="1" i="1">
                <a:solidFill>
                  <a:srgbClr val="FF3300"/>
                </a:solidFill>
              </a:rPr>
              <a:t>Kek Filtrasyon İlkeleri</a:t>
            </a:r>
            <a:r>
              <a:rPr lang="tr-TR"/>
              <a:t> 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400"/>
              <a:t>	Sıvı-katı karışımının filtreye giriş basıncı ile filtratın çıkış basıncı arasındaki “</a:t>
            </a:r>
            <a:r>
              <a:rPr lang="tr-TR" sz="2400" b="1" i="1">
                <a:solidFill>
                  <a:schemeClr val="hlink"/>
                </a:solidFill>
              </a:rPr>
              <a:t>basınç farkı</a:t>
            </a:r>
            <a:r>
              <a:rPr lang="tr-TR" sz="2400"/>
              <a:t>” filtratın filtreden geçmesini (süzülmesini, filtrasyonunu) sağlamaktadır. </a:t>
            </a:r>
          </a:p>
          <a:p>
            <a:pPr>
              <a:lnSpc>
                <a:spcPct val="90000"/>
              </a:lnSpc>
            </a:pPr>
            <a:endParaRPr lang="tr-TR" sz="2400"/>
          </a:p>
          <a:p>
            <a:pPr>
              <a:lnSpc>
                <a:spcPct val="90000"/>
              </a:lnSpc>
            </a:pPr>
            <a:r>
              <a:rPr lang="tr-TR" sz="2400"/>
              <a:t>Filtreden geçen filtrat genellikle </a:t>
            </a:r>
            <a:r>
              <a:rPr lang="tr-TR" sz="2400" b="1">
                <a:solidFill>
                  <a:schemeClr val="hlink"/>
                </a:solidFill>
              </a:rPr>
              <a:t>dört</a:t>
            </a:r>
            <a:r>
              <a:rPr lang="tr-TR" sz="2400"/>
              <a:t> çeşit dirençle karşılaşır: 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tr-TR" sz="2400"/>
              <a:t>Filtre </a:t>
            </a:r>
            <a:r>
              <a:rPr lang="tr-TR" sz="2400">
                <a:solidFill>
                  <a:srgbClr val="FF3300"/>
                </a:solidFill>
              </a:rPr>
              <a:t>tablasının</a:t>
            </a:r>
            <a:r>
              <a:rPr lang="tr-TR" sz="2400"/>
              <a:t> gösterdiği direnç 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tr-TR" sz="2400"/>
              <a:t>Filtre </a:t>
            </a:r>
            <a:r>
              <a:rPr lang="tr-TR" sz="2400">
                <a:solidFill>
                  <a:srgbClr val="FF3300"/>
                </a:solidFill>
              </a:rPr>
              <a:t>kekinin</a:t>
            </a:r>
            <a:r>
              <a:rPr lang="tr-TR" sz="2400"/>
              <a:t> gösterdiği direnç 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tr-TR" sz="2400"/>
              <a:t>Karışım filtre keki üst yüzeyine gelmeden önce </a:t>
            </a:r>
            <a:r>
              <a:rPr lang="tr-TR" sz="2400">
                <a:solidFill>
                  <a:srgbClr val="FF3300"/>
                </a:solidFill>
              </a:rPr>
              <a:t>filtre düzeni kanallarının</a:t>
            </a:r>
            <a:r>
              <a:rPr lang="tr-TR" sz="2400"/>
              <a:t> gösterdiği direnç 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tr-TR" sz="2400"/>
              <a:t>Filtre düzeni </a:t>
            </a:r>
            <a:r>
              <a:rPr lang="tr-TR" sz="2400">
                <a:solidFill>
                  <a:srgbClr val="FF3300"/>
                </a:solidFill>
              </a:rPr>
              <a:t>bağlama elemanlarının</a:t>
            </a:r>
            <a:r>
              <a:rPr lang="tr-TR" sz="2400"/>
              <a:t> gösterdiği direnç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tr-TR">
                <a:solidFill>
                  <a:srgbClr val="FF3300"/>
                </a:solidFill>
              </a:rPr>
              <a:t>Filtrasyon düzenleri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Gıda endüstrisi işletmelerinde filtrasyon amacı ile kullanılan makina, ekipman ve aparatlar genelde </a:t>
            </a:r>
          </a:p>
          <a:p>
            <a:r>
              <a:rPr lang="tr-TR">
                <a:solidFill>
                  <a:schemeClr val="hlink"/>
                </a:solidFill>
              </a:rPr>
              <a:t>Basit filtrasyon</a:t>
            </a:r>
            <a:r>
              <a:rPr lang="tr-TR"/>
              <a:t> düzenleri </a:t>
            </a:r>
          </a:p>
          <a:p>
            <a:r>
              <a:rPr lang="tr-TR">
                <a:solidFill>
                  <a:schemeClr val="hlink"/>
                </a:solidFill>
              </a:rPr>
              <a:t>Geliştirilmiş filtrasyon</a:t>
            </a:r>
            <a:r>
              <a:rPr lang="tr-TR"/>
              <a:t> düzenleri </a:t>
            </a:r>
          </a:p>
          <a:p>
            <a:pPr>
              <a:buFont typeface="Wingdings" pitchFamily="2" charset="2"/>
              <a:buNone/>
            </a:pPr>
            <a:r>
              <a:rPr lang="tr-TR"/>
              <a:t>	olarak iki grupta toplanabilir.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>
                <a:solidFill>
                  <a:srgbClr val="FF3300"/>
                </a:solidFill>
              </a:rPr>
              <a:t>Sistemdeki Basınç Kaybı</a:t>
            </a:r>
            <a:r>
              <a:rPr lang="tr-TR"/>
              <a:t> 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400"/>
              <a:t>Akış sırasında sistemde oluşan “</a:t>
            </a:r>
            <a:r>
              <a:rPr lang="tr-TR" sz="2400" i="1">
                <a:solidFill>
                  <a:srgbClr val="FF3300"/>
                </a:solidFill>
              </a:rPr>
              <a:t>toplam basınç kaybı</a:t>
            </a:r>
            <a:r>
              <a:rPr lang="tr-TR" sz="2400"/>
              <a:t>”, sayılan bireysel kayıpların toplamıdır.</a:t>
            </a:r>
          </a:p>
          <a:p>
            <a:pPr>
              <a:lnSpc>
                <a:spcPct val="90000"/>
              </a:lnSpc>
            </a:pPr>
            <a:r>
              <a:rPr lang="tr-TR" sz="2400"/>
              <a:t>Filtrasyon başlangıcında, filtre tablası üzerinde </a:t>
            </a:r>
            <a:r>
              <a:rPr lang="tr-TR" sz="2400">
                <a:solidFill>
                  <a:schemeClr val="hlink"/>
                </a:solidFill>
              </a:rPr>
              <a:t>birikmeye başlayan katı parçacıklar</a:t>
            </a:r>
            <a:r>
              <a:rPr lang="tr-TR" sz="2400"/>
              <a:t> hemen bir direnç göstermeye başlarlar. </a:t>
            </a:r>
          </a:p>
          <a:p>
            <a:pPr>
              <a:lnSpc>
                <a:spcPct val="90000"/>
              </a:lnSpc>
            </a:pPr>
            <a:r>
              <a:rPr lang="tr-TR" sz="2400"/>
              <a:t>Filtre tablasının direncinden tamamen farklı olan bu dirence, “</a:t>
            </a:r>
            <a:r>
              <a:rPr lang="tr-TR" sz="2400" i="1">
                <a:solidFill>
                  <a:srgbClr val="FF3300"/>
                </a:solidFill>
              </a:rPr>
              <a:t>filtre keki direnci</a:t>
            </a:r>
            <a:r>
              <a:rPr lang="tr-TR" sz="2400"/>
              <a:t>” adı verilir. </a:t>
            </a:r>
          </a:p>
          <a:p>
            <a:pPr>
              <a:lnSpc>
                <a:spcPct val="90000"/>
              </a:lnSpc>
            </a:pPr>
            <a:r>
              <a:rPr lang="tr-TR" sz="2400"/>
              <a:t>Kek direnci, filtrasyon başlangıcında </a:t>
            </a:r>
            <a:r>
              <a:rPr lang="tr-TR" sz="2400">
                <a:solidFill>
                  <a:srgbClr val="FF3300"/>
                </a:solidFill>
              </a:rPr>
              <a:t>sıfır değerde</a:t>
            </a:r>
            <a:r>
              <a:rPr lang="tr-TR" sz="2400"/>
              <a:t> iken filtrasyon süresince yükselir ve </a:t>
            </a:r>
            <a:r>
              <a:rPr lang="tr-TR" sz="2400">
                <a:solidFill>
                  <a:schemeClr val="hlink"/>
                </a:solidFill>
              </a:rPr>
              <a:t>filtrasyon sonunda</a:t>
            </a:r>
            <a:r>
              <a:rPr lang="tr-TR" sz="2400"/>
              <a:t> </a:t>
            </a:r>
            <a:r>
              <a:rPr lang="tr-TR" sz="2400">
                <a:solidFill>
                  <a:srgbClr val="FF3300"/>
                </a:solidFill>
              </a:rPr>
              <a:t>maksimuma</a:t>
            </a:r>
            <a:r>
              <a:rPr lang="tr-TR" sz="2400"/>
              <a:t> ulaşır.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tr-TR" b="1" i="1">
                <a:solidFill>
                  <a:srgbClr val="FF3300"/>
                </a:solidFill>
              </a:rPr>
              <a:t>Sürekli Filtrasyon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800"/>
              <a:t>Döner valsli filtrelerde olduğu gibi sürekli filtrasyonda </a:t>
            </a:r>
            <a:r>
              <a:rPr lang="tr-TR" sz="2800">
                <a:solidFill>
                  <a:srgbClr val="FF3300"/>
                </a:solidFill>
              </a:rPr>
              <a:t>besleme</a:t>
            </a:r>
            <a:r>
              <a:rPr lang="tr-TR" sz="2800"/>
              <a:t>, </a:t>
            </a:r>
            <a:r>
              <a:rPr lang="tr-TR" sz="2800">
                <a:solidFill>
                  <a:srgbClr val="FF3300"/>
                </a:solidFill>
              </a:rPr>
              <a:t>filtrat</a:t>
            </a:r>
            <a:r>
              <a:rPr lang="tr-TR" sz="2800"/>
              <a:t> ve </a:t>
            </a:r>
            <a:r>
              <a:rPr lang="tr-TR" sz="2800">
                <a:solidFill>
                  <a:srgbClr val="FF3300"/>
                </a:solidFill>
              </a:rPr>
              <a:t>kekte</a:t>
            </a:r>
            <a:r>
              <a:rPr lang="tr-TR" sz="2800"/>
              <a:t> </a:t>
            </a:r>
            <a:r>
              <a:rPr lang="tr-TR" sz="2800">
                <a:solidFill>
                  <a:srgbClr val="FF3300"/>
                </a:solidFill>
              </a:rPr>
              <a:t>sabit hız</a:t>
            </a:r>
            <a:r>
              <a:rPr lang="tr-TR" sz="2800"/>
              <a:t> vardır. </a:t>
            </a:r>
          </a:p>
          <a:p>
            <a:pPr>
              <a:lnSpc>
                <a:spcPct val="90000"/>
              </a:lnSpc>
            </a:pPr>
            <a:r>
              <a:rPr lang="tr-TR" sz="2800"/>
              <a:t>Ancak, filtre yüzeyindeki herhangi belirgin bir madde için koşullar sabit değil, “</a:t>
            </a:r>
            <a:r>
              <a:rPr lang="tr-TR" sz="2800" i="1"/>
              <a:t>geçici</a:t>
            </a:r>
            <a:r>
              <a:rPr lang="tr-TR" sz="2800"/>
              <a:t>”dir. Örneğin, kanavada biriken kek az sonra sıyrılmaktadır. </a:t>
            </a:r>
          </a:p>
          <a:p>
            <a:pPr>
              <a:lnSpc>
                <a:spcPct val="90000"/>
              </a:lnSpc>
            </a:pPr>
            <a:r>
              <a:rPr lang="tr-TR" sz="2800"/>
              <a:t>Gerçekte kek oluşumu yıkama, kurutma ve sıyırma aşamalarının gelişerek ve değişerek sürmesidir.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28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i="1">
                <a:solidFill>
                  <a:srgbClr val="FF3300"/>
                </a:solidFill>
              </a:rPr>
              <a:t>Geliştirilmiş Filtrasyon Düzenleri</a:t>
            </a:r>
            <a:r>
              <a:rPr lang="tr-TR" sz="4000"/>
              <a:t> 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Akışkan-katı veya akışkan-yarı katı karışımındaki fazlar içerisinde, </a:t>
            </a:r>
            <a:r>
              <a:rPr lang="tr-TR">
                <a:solidFill>
                  <a:srgbClr val="FF3300"/>
                </a:solidFill>
              </a:rPr>
              <a:t>basit filtrasyon</a:t>
            </a:r>
            <a:r>
              <a:rPr lang="tr-TR"/>
              <a:t> elemanlarının </a:t>
            </a:r>
            <a:r>
              <a:rPr lang="tr-TR" b="1">
                <a:solidFill>
                  <a:srgbClr val="FF3300"/>
                </a:solidFill>
              </a:rPr>
              <a:t>tutamadığı</a:t>
            </a:r>
            <a:r>
              <a:rPr lang="tr-TR"/>
              <a:t> ya da ayıramadığı öğelerin ayrılması, </a:t>
            </a:r>
            <a:r>
              <a:rPr lang="tr-TR">
                <a:solidFill>
                  <a:schemeClr val="hlink"/>
                </a:solidFill>
              </a:rPr>
              <a:t>santrifüj (merkezkaç) kuvveti</a:t>
            </a:r>
            <a:r>
              <a:rPr lang="tr-TR"/>
              <a:t> ilkesine göre çalışan geliştirilmiş düzenlerle yapılır.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i="1">
                <a:solidFill>
                  <a:srgbClr val="FF3300"/>
                </a:solidFill>
              </a:rPr>
              <a:t>Yerçekimi Kuvveti ile Ayırma (Doğal Sedimentasyon):</a:t>
            </a:r>
            <a:r>
              <a:rPr lang="tr-TR" sz="4000"/>
              <a:t> 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400">
                <a:solidFill>
                  <a:schemeClr val="hlink"/>
                </a:solidFill>
              </a:rPr>
              <a:t>Doğal sedimentasyonun esası</a:t>
            </a:r>
            <a:r>
              <a:rPr lang="tr-TR" sz="2400"/>
              <a:t>, ana faz akışkan içerisinde dağılmış bulunan sedimentlerin yerçekimi kuvveti etkisi altında ve farklı süreler sonunda ana fazdan ayrılmasıdır. </a:t>
            </a:r>
          </a:p>
          <a:p>
            <a:pPr>
              <a:lnSpc>
                <a:spcPct val="90000"/>
              </a:lnSpc>
            </a:pPr>
            <a:r>
              <a:rPr lang="tr-TR" sz="2400"/>
              <a:t>Sedimentasyonda, fazların fiziksel özelliklerinden biri olan “</a:t>
            </a:r>
            <a:r>
              <a:rPr lang="tr-TR" sz="2400" i="1">
                <a:solidFill>
                  <a:schemeClr val="hlink"/>
                </a:solidFill>
              </a:rPr>
              <a:t>ağırlık</a:t>
            </a:r>
            <a:r>
              <a:rPr lang="tr-TR" sz="2400"/>
              <a:t>” önemli bir faktördür. </a:t>
            </a:r>
          </a:p>
          <a:p>
            <a:pPr>
              <a:lnSpc>
                <a:spcPct val="90000"/>
              </a:lnSpc>
            </a:pPr>
            <a:r>
              <a:rPr lang="tr-TR" sz="2400"/>
              <a:t>Örneğin yağmur sularına karışan ve sudan ağır olan taş-toprak parçaları veya dalgaların kaldırdığı kum tanecikleri sonunda dibe çökelir, sudan hafif olan yağlı öğeler ve çöpler ise tabakalar halinde yüzeyde toplanırlar. </a:t>
            </a:r>
          </a:p>
          <a:p>
            <a:pPr>
              <a:lnSpc>
                <a:spcPct val="90000"/>
              </a:lnSpc>
            </a:pPr>
            <a:endParaRPr lang="tr-TR" sz="24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79438"/>
          </a:xfrm>
        </p:spPr>
        <p:txBody>
          <a:bodyPr/>
          <a:lstStyle/>
          <a:p>
            <a:r>
              <a:rPr lang="tr-TR" sz="3200" b="1" i="1">
                <a:solidFill>
                  <a:srgbClr val="FF3300"/>
                </a:solidFill>
              </a:rPr>
              <a:t>Ayırmayı Sağlayan Önemli Koşullar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000"/>
              <a:t>Ana fazdan ayrılmak istenen bir veya birden fazla öğe, ana fazın içinde </a:t>
            </a:r>
            <a:r>
              <a:rPr lang="tr-TR" sz="2000">
                <a:solidFill>
                  <a:srgbClr val="FF3300"/>
                </a:solidFill>
              </a:rPr>
              <a:t>dispers fazda</a:t>
            </a:r>
            <a:r>
              <a:rPr lang="tr-TR" sz="2000"/>
              <a:t> bulunmalıdır. Örneğin, çiğ sütte ahırdan geçen pislikler, hayvandan geçen </a:t>
            </a:r>
            <a:r>
              <a:rPr lang="tr-TR" sz="2000">
                <a:solidFill>
                  <a:srgbClr val="FF3300"/>
                </a:solidFill>
              </a:rPr>
              <a:t>meme hücreleri</a:t>
            </a:r>
            <a:r>
              <a:rPr lang="tr-TR" sz="2000"/>
              <a:t>, </a:t>
            </a:r>
            <a:r>
              <a:rPr lang="tr-TR" sz="2000">
                <a:solidFill>
                  <a:srgbClr val="FF3300"/>
                </a:solidFill>
              </a:rPr>
              <a:t>kan pıhtıları</a:t>
            </a:r>
            <a:r>
              <a:rPr lang="tr-TR" sz="2000"/>
              <a:t> ve </a:t>
            </a:r>
            <a:r>
              <a:rPr lang="tr-TR" sz="2000">
                <a:solidFill>
                  <a:srgbClr val="FF3300"/>
                </a:solidFill>
              </a:rPr>
              <a:t>kıl gibi</a:t>
            </a:r>
            <a:r>
              <a:rPr lang="tr-TR" sz="2000"/>
              <a:t> öğeler </a:t>
            </a:r>
            <a:r>
              <a:rPr lang="tr-TR" sz="2000">
                <a:solidFill>
                  <a:srgbClr val="FF3300"/>
                </a:solidFill>
              </a:rPr>
              <a:t>dispers </a:t>
            </a:r>
            <a:r>
              <a:rPr lang="tr-TR" sz="2000"/>
              <a:t>fazda, </a:t>
            </a:r>
            <a:r>
              <a:rPr lang="tr-TR" sz="2000">
                <a:solidFill>
                  <a:srgbClr val="FF3300"/>
                </a:solidFill>
              </a:rPr>
              <a:t>yağ tanecikleri</a:t>
            </a:r>
            <a:r>
              <a:rPr lang="tr-TR" sz="2000"/>
              <a:t> (globülleri) (0.5-10µ büyüklükte) ise emülsiyon halinde bulunurlar. </a:t>
            </a:r>
          </a:p>
          <a:p>
            <a:pPr>
              <a:lnSpc>
                <a:spcPct val="90000"/>
              </a:lnSpc>
            </a:pPr>
            <a:r>
              <a:rPr lang="tr-TR" sz="2000"/>
              <a:t>Birbirinden ayrılmak istenen fazlardan hiçbiri diğerinde </a:t>
            </a:r>
            <a:r>
              <a:rPr lang="tr-TR" sz="2000">
                <a:solidFill>
                  <a:srgbClr val="FF3300"/>
                </a:solidFill>
              </a:rPr>
              <a:t>çözünür olmamalıdır</a:t>
            </a:r>
            <a:r>
              <a:rPr lang="tr-TR" sz="2000"/>
              <a:t>. Akışkanda çözünür haldeki fazlar doğal sedimentasyon ile </a:t>
            </a:r>
            <a:r>
              <a:rPr lang="tr-TR" sz="2000">
                <a:solidFill>
                  <a:srgbClr val="FF3300"/>
                </a:solidFill>
              </a:rPr>
              <a:t>ayrılamazlar</a:t>
            </a:r>
            <a:r>
              <a:rPr lang="tr-TR" sz="2000"/>
              <a:t>. Örneğin, çözünür fazda yer alan </a:t>
            </a:r>
            <a:r>
              <a:rPr lang="tr-TR" sz="2000">
                <a:solidFill>
                  <a:srgbClr val="FF3300"/>
                </a:solidFill>
              </a:rPr>
              <a:t>laktoz,</a:t>
            </a:r>
            <a:r>
              <a:rPr lang="tr-TR" sz="2000"/>
              <a:t> santrifüj ile de ayrılamadığından ancak özel yöntemlerle kristalize edildikten sonra süt ve peynir suyundan ayrılabilmektedir. </a:t>
            </a:r>
          </a:p>
          <a:p>
            <a:pPr>
              <a:lnSpc>
                <a:spcPct val="90000"/>
              </a:lnSpc>
            </a:pPr>
            <a:r>
              <a:rPr lang="tr-TR" sz="2000"/>
              <a:t>Ayırımı yapılacak olan fazlar birbirlerinden </a:t>
            </a:r>
            <a:r>
              <a:rPr lang="tr-TR" sz="2000">
                <a:solidFill>
                  <a:srgbClr val="FF3300"/>
                </a:solidFill>
              </a:rPr>
              <a:t>farklı yoğunlukta olmalıdır</a:t>
            </a:r>
            <a:r>
              <a:rPr lang="tr-TR" sz="2000"/>
              <a:t>. Örneğin, süte göre yağ globülünün yoğunluğu (980 kg/m3) azdır.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>
                <a:solidFill>
                  <a:srgbClr val="FF3300"/>
                </a:solidFill>
              </a:rPr>
              <a:t>Santrifüj Seperasyon İlkeleri</a:t>
            </a:r>
            <a:r>
              <a:rPr lang="tr-TR"/>
              <a:t> 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sz="2800"/>
              <a:t>Şekil 4.18’de, yoğunlukları kaptaki sıvının yoğunluğundan daha fazla olan tek düze çapta katı parçacıkların tümünün dibe çökeldikleri görülmektedir. </a:t>
            </a:r>
          </a:p>
          <a:p>
            <a:pPr>
              <a:lnSpc>
                <a:spcPct val="80000"/>
              </a:lnSpc>
            </a:pPr>
            <a:r>
              <a:rPr lang="tr-TR" sz="2800"/>
              <a:t>Çökelme için belli bir süre geçer. Bu durumda çökelme yüksekliği (</a:t>
            </a:r>
            <a:r>
              <a:rPr lang="tr-TR" sz="2800">
                <a:solidFill>
                  <a:schemeClr val="hlink"/>
                </a:solidFill>
              </a:rPr>
              <a:t>h</a:t>
            </a:r>
            <a:r>
              <a:rPr lang="tr-TR" sz="2800" baseline="-25000">
                <a:solidFill>
                  <a:schemeClr val="hlink"/>
                </a:solidFill>
              </a:rPr>
              <a:t>1</a:t>
            </a:r>
            <a:r>
              <a:rPr lang="tr-TR" sz="2800"/>
              <a:t>)’dir. Çökelme süresini kısaltabiliriz. </a:t>
            </a:r>
          </a:p>
          <a:p>
            <a:pPr>
              <a:lnSpc>
                <a:spcPct val="80000"/>
              </a:lnSpc>
            </a:pPr>
            <a:r>
              <a:rPr lang="tr-TR" sz="2800"/>
              <a:t>Bunun için çökelme yüksekliğini azaltırken, sıvının miktarını değiştirmeyecek şekilde </a:t>
            </a:r>
            <a:r>
              <a:rPr lang="tr-TR" sz="2800">
                <a:solidFill>
                  <a:schemeClr val="hlink"/>
                </a:solidFill>
              </a:rPr>
              <a:t>kap alanını büyütebiliriz</a:t>
            </a:r>
            <a:r>
              <a:rPr lang="tr-TR" sz="2800"/>
              <a:t>. </a:t>
            </a:r>
          </a:p>
          <a:p>
            <a:pPr>
              <a:lnSpc>
                <a:spcPct val="80000"/>
              </a:lnSpc>
            </a:pPr>
            <a:r>
              <a:rPr lang="tr-TR" sz="2800"/>
              <a:t>Bu durumda çökelme yüksekliği (</a:t>
            </a:r>
            <a:r>
              <a:rPr lang="tr-TR" sz="2800">
                <a:solidFill>
                  <a:schemeClr val="hlink"/>
                </a:solidFill>
              </a:rPr>
              <a:t>h</a:t>
            </a:r>
            <a:r>
              <a:rPr lang="tr-TR" sz="2800" baseline="-25000">
                <a:solidFill>
                  <a:schemeClr val="hlink"/>
                </a:solidFill>
              </a:rPr>
              <a:t>2</a:t>
            </a:r>
            <a:r>
              <a:rPr lang="tr-TR" sz="2800"/>
              <a:t>) olur.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3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295400"/>
            <a:ext cx="71628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75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600"/>
              <a:t>Şekil 4.19’da içinde farklı çapta katı parçacıklar bulunan sıvı, kabın bir tarafından sürekli olarak girmekte, belli bir hızla ilerleyerek diğer taraftan kabı terk etmektedir. </a:t>
            </a:r>
          </a:p>
          <a:p>
            <a:pPr>
              <a:lnSpc>
                <a:spcPct val="80000"/>
              </a:lnSpc>
            </a:pPr>
            <a:r>
              <a:rPr lang="tr-TR" sz="2600"/>
              <a:t>Sıvının kaba giriş ve çıkışı arasındaki süre boyunca katı parçacıklar dibe çökmektedir. </a:t>
            </a:r>
          </a:p>
          <a:p>
            <a:pPr>
              <a:lnSpc>
                <a:spcPct val="80000"/>
              </a:lnSpc>
            </a:pPr>
            <a:r>
              <a:rPr lang="tr-TR" sz="2600">
                <a:solidFill>
                  <a:schemeClr val="hlink"/>
                </a:solidFill>
              </a:rPr>
              <a:t>Büyük parçacıkların</a:t>
            </a:r>
            <a:r>
              <a:rPr lang="tr-TR" sz="2600"/>
              <a:t> diğerlerine kıyasla hızla çökeldiği ve kabın giriş bölümünde dipte toplandıkları, </a:t>
            </a:r>
            <a:r>
              <a:rPr lang="tr-TR" sz="2600">
                <a:solidFill>
                  <a:schemeClr val="hlink"/>
                </a:solidFill>
              </a:rPr>
              <a:t>küçük olanların</a:t>
            </a:r>
            <a:r>
              <a:rPr lang="tr-TR" sz="2600"/>
              <a:t> ise çökelme hızları daha ağır olduğundan giderek sıvının kaptan çıkış bölümüne doğru dipte toplandıkları görülür. </a:t>
            </a:r>
          </a:p>
          <a:p>
            <a:pPr>
              <a:lnSpc>
                <a:spcPct val="80000"/>
              </a:lnSpc>
            </a:pPr>
            <a:r>
              <a:rPr lang="tr-TR" sz="2600"/>
              <a:t>Ancak </a:t>
            </a:r>
            <a:r>
              <a:rPr lang="tr-TR" sz="2600">
                <a:solidFill>
                  <a:srgbClr val="FF3300"/>
                </a:solidFill>
              </a:rPr>
              <a:t>bazı küçük parçacıklar</a:t>
            </a:r>
            <a:r>
              <a:rPr lang="tr-TR" sz="2600"/>
              <a:t> çökelmeye zaman bulamayıp sıvı ile birlikte </a:t>
            </a:r>
            <a:r>
              <a:rPr lang="tr-TR" sz="2600">
                <a:solidFill>
                  <a:srgbClr val="FF3300"/>
                </a:solidFill>
              </a:rPr>
              <a:t>kabı terk</a:t>
            </a:r>
            <a:r>
              <a:rPr lang="tr-TR" sz="2600"/>
              <a:t> etmektedir</a:t>
            </a:r>
            <a:r>
              <a:rPr lang="tr-TR" sz="2400"/>
              <a:t>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3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447800"/>
            <a:ext cx="7467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75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800"/>
              <a:t>Kabın alanını büyüterek </a:t>
            </a:r>
            <a:r>
              <a:rPr lang="tr-TR" sz="2800">
                <a:solidFill>
                  <a:schemeClr val="hlink"/>
                </a:solidFill>
              </a:rPr>
              <a:t>kapasitesini arttırabiliriz</a:t>
            </a:r>
            <a:r>
              <a:rPr lang="tr-TR" sz="2800"/>
              <a:t>. Bu taktirde kap, çok geniş ve hantal olacaktır. Kabın alanını büyütmek yerine Şekil 4.20’de görüldüğü gibi kabın içerisine </a:t>
            </a:r>
            <a:r>
              <a:rPr lang="tr-TR" sz="2800">
                <a:solidFill>
                  <a:schemeClr val="hlink"/>
                </a:solidFill>
              </a:rPr>
              <a:t>yatay plakalar</a:t>
            </a:r>
            <a:r>
              <a:rPr lang="tr-TR" sz="2800"/>
              <a:t> yerleştirilebilir.</a:t>
            </a:r>
          </a:p>
          <a:p>
            <a:pPr>
              <a:lnSpc>
                <a:spcPct val="80000"/>
              </a:lnSpc>
            </a:pPr>
            <a:r>
              <a:rPr lang="tr-TR" sz="2800"/>
              <a:t> Bu durumda yukarıda açıkladığımız sedimentasyon olayının her plakada ayrı ayrı oluştuğu “</a:t>
            </a:r>
            <a:r>
              <a:rPr lang="tr-TR" sz="2800" i="1">
                <a:solidFill>
                  <a:schemeClr val="hlink"/>
                </a:solidFill>
              </a:rPr>
              <a:t>ayırma kanalları</a:t>
            </a:r>
            <a:r>
              <a:rPr lang="tr-TR" sz="2800"/>
              <a:t>” elde edilir.</a:t>
            </a:r>
          </a:p>
          <a:p>
            <a:pPr>
              <a:lnSpc>
                <a:spcPct val="80000"/>
              </a:lnSpc>
            </a:pPr>
            <a:r>
              <a:rPr lang="tr-TR" sz="2800"/>
              <a:t> Böylece kabın toplam </a:t>
            </a:r>
            <a:r>
              <a:rPr lang="tr-TR" sz="2800">
                <a:solidFill>
                  <a:srgbClr val="FF3300"/>
                </a:solidFill>
              </a:rPr>
              <a:t>kapasitesi ayırma</a:t>
            </a:r>
            <a:r>
              <a:rPr lang="tr-TR" sz="2800"/>
              <a:t> </a:t>
            </a:r>
            <a:r>
              <a:rPr lang="tr-TR" sz="2800">
                <a:solidFill>
                  <a:srgbClr val="FF3300"/>
                </a:solidFill>
              </a:rPr>
              <a:t>plakaları sayısına</a:t>
            </a:r>
            <a:r>
              <a:rPr lang="tr-TR" sz="2800"/>
              <a:t> göre belirlenmektedir.</a:t>
            </a:r>
          </a:p>
          <a:p>
            <a:pPr>
              <a:lnSpc>
                <a:spcPct val="80000"/>
              </a:lnSpc>
            </a:pPr>
            <a:r>
              <a:rPr lang="tr-TR" sz="2800"/>
              <a:t> İçinde ayırma plakaları bulunan kapta ayırma işlemi sürekli olarak yapılırsa, plakalar arasındaki ayırma kanalları bir süre sonra </a:t>
            </a:r>
            <a:r>
              <a:rPr lang="tr-TR" sz="2800">
                <a:solidFill>
                  <a:srgbClr val="FF3300"/>
                </a:solidFill>
              </a:rPr>
              <a:t>dolup tıkanacak</a:t>
            </a:r>
            <a:r>
              <a:rPr lang="tr-TR" sz="2800"/>
              <a:t> ve ayırma işlemi duracaktır.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/>
              <a:t>Basit Filtrasyon Düzenleri</a:t>
            </a:r>
            <a:r>
              <a:rPr lang="tr-TR"/>
              <a:t> 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Süzgeçler, </a:t>
            </a:r>
          </a:p>
          <a:p>
            <a:r>
              <a:rPr lang="tr-TR"/>
              <a:t>Filtre tablaları</a:t>
            </a:r>
          </a:p>
          <a:p>
            <a:r>
              <a:rPr lang="tr-TR"/>
              <a:t>Kalınlaştırıcı filtreler </a:t>
            </a:r>
          </a:p>
          <a:p>
            <a:pPr>
              <a:buFont typeface="Wingdings" pitchFamily="2" charset="2"/>
              <a:buNone/>
            </a:pPr>
            <a:endParaRPr lang="tr-TR"/>
          </a:p>
          <a:p>
            <a:pPr>
              <a:buFont typeface="Wingdings" pitchFamily="2" charset="2"/>
              <a:buNone/>
            </a:pPr>
            <a:r>
              <a:rPr lang="tr-TR"/>
              <a:t>olarak çok çeşitlidirler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39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219200"/>
            <a:ext cx="70104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7525"/>
          </a:xfrm>
        </p:spPr>
        <p:txBody>
          <a:bodyPr/>
          <a:lstStyle/>
          <a:p>
            <a:r>
              <a:rPr lang="tr-TR"/>
              <a:t>Tıkanmayı önlemek için </a:t>
            </a:r>
            <a:r>
              <a:rPr lang="tr-TR">
                <a:solidFill>
                  <a:srgbClr val="FF3300"/>
                </a:solidFill>
              </a:rPr>
              <a:t>plaklar belirli bir eğim</a:t>
            </a:r>
            <a:r>
              <a:rPr lang="tr-TR"/>
              <a:t> ile </a:t>
            </a:r>
            <a:r>
              <a:rPr lang="tr-TR">
                <a:solidFill>
                  <a:srgbClr val="FF3300"/>
                </a:solidFill>
              </a:rPr>
              <a:t>kab içine</a:t>
            </a:r>
            <a:r>
              <a:rPr lang="tr-TR"/>
              <a:t> yerleştirilebilir. Bu şekilde ayırma kanallarında biriken parçacıklar </a:t>
            </a:r>
            <a:r>
              <a:rPr lang="tr-TR">
                <a:solidFill>
                  <a:srgbClr val="FF3300"/>
                </a:solidFill>
              </a:rPr>
              <a:t>yerçekimi etkisiyle</a:t>
            </a:r>
            <a:r>
              <a:rPr lang="tr-TR"/>
              <a:t> kayarak </a:t>
            </a:r>
            <a:r>
              <a:rPr lang="tr-TR">
                <a:solidFill>
                  <a:srgbClr val="FF3300"/>
                </a:solidFill>
              </a:rPr>
              <a:t>dipte</a:t>
            </a:r>
            <a:r>
              <a:rPr lang="tr-TR"/>
              <a:t> toplanırlar. Böylece kanalların tıkanması önlenmiş olur.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Membran Filtrasyon</a:t>
            </a:r>
            <a:r>
              <a:rPr lang="tr-TR"/>
              <a:t> 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800" dirty="0"/>
              <a:t>	</a:t>
            </a:r>
            <a:r>
              <a:rPr lang="tr-TR" sz="2800" dirty="0" smtClean="0"/>
              <a:t>Şarap </a:t>
            </a:r>
            <a:r>
              <a:rPr lang="tr-TR" sz="2800" dirty="0"/>
              <a:t>endüstrisinde kullanılan </a:t>
            </a:r>
            <a:r>
              <a:rPr lang="tr-TR" sz="2800" dirty="0" err="1"/>
              <a:t>membran</a:t>
            </a:r>
            <a:r>
              <a:rPr lang="tr-TR" sz="2800" dirty="0"/>
              <a:t> teknolojisi başlıca aşağıdaki teknikler </a:t>
            </a:r>
          </a:p>
          <a:p>
            <a:pPr>
              <a:lnSpc>
                <a:spcPct val="80000"/>
              </a:lnSpc>
            </a:pPr>
            <a:r>
              <a:rPr lang="tr-TR" sz="2800" i="1" dirty="0">
                <a:solidFill>
                  <a:srgbClr val="FF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Ters </a:t>
            </a:r>
            <a:r>
              <a:rPr lang="tr-TR" sz="2800" i="1" dirty="0" err="1">
                <a:solidFill>
                  <a:srgbClr val="FF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Osmoz</a:t>
            </a:r>
            <a:r>
              <a:rPr lang="tr-TR" sz="2800" i="1" dirty="0">
                <a:solidFill>
                  <a:srgbClr val="FF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(RO)</a:t>
            </a:r>
            <a:r>
              <a:rPr lang="tr-TR" sz="2800" dirty="0">
                <a:solidFill>
                  <a:srgbClr val="FF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  <a:r>
              <a:rPr lang="tr-TR" sz="2800" dirty="0"/>
              <a:t> Suyun uzaklaştırılması ile çözeltilerin konsantre edilmesidir. </a:t>
            </a:r>
            <a:endParaRPr lang="tr-TR" sz="2800" i="1" dirty="0"/>
          </a:p>
          <a:p>
            <a:pPr>
              <a:lnSpc>
                <a:spcPct val="80000"/>
              </a:lnSpc>
            </a:pPr>
            <a:r>
              <a:rPr lang="tr-TR" sz="2800" i="1" dirty="0" err="1">
                <a:solidFill>
                  <a:srgbClr val="FF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Nanofiltrasyon</a:t>
            </a:r>
            <a:r>
              <a:rPr lang="tr-TR" sz="2800" i="1" dirty="0">
                <a:solidFill>
                  <a:srgbClr val="FF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(NF):</a:t>
            </a:r>
            <a:r>
              <a:rPr lang="tr-TR" sz="2800" dirty="0"/>
              <a:t> Organik bileşenlerin, sodyum ve klorür gibi iyonların uzaklaştırılması ile ortamın konsantre edilmesidir (kısmi </a:t>
            </a:r>
            <a:r>
              <a:rPr lang="tr-TR" sz="2800" dirty="0" err="1"/>
              <a:t>demineralizasyon</a:t>
            </a:r>
            <a:r>
              <a:rPr lang="tr-TR" sz="2800" dirty="0"/>
              <a:t>). </a:t>
            </a:r>
            <a:endParaRPr lang="tr-TR" sz="2800" i="1" dirty="0"/>
          </a:p>
          <a:p>
            <a:pPr>
              <a:lnSpc>
                <a:spcPct val="80000"/>
              </a:lnSpc>
            </a:pPr>
            <a:r>
              <a:rPr lang="tr-TR" sz="2800" i="1" dirty="0" err="1">
                <a:solidFill>
                  <a:srgbClr val="FF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Ultrafiltrasyon</a:t>
            </a:r>
            <a:r>
              <a:rPr lang="tr-TR" sz="2800" i="1" dirty="0">
                <a:solidFill>
                  <a:srgbClr val="FF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(UF):</a:t>
            </a:r>
            <a:r>
              <a:rPr lang="tr-TR" sz="2800" dirty="0"/>
              <a:t> Ortamda sayıca çok olan makro moleküllerin konsantre hale getirilmesidir. </a:t>
            </a:r>
            <a:endParaRPr lang="tr-TR" sz="2800" i="1" dirty="0"/>
          </a:p>
          <a:p>
            <a:pPr>
              <a:lnSpc>
                <a:spcPct val="80000"/>
              </a:lnSpc>
            </a:pPr>
            <a:r>
              <a:rPr lang="tr-TR" sz="2800" i="1" dirty="0" err="1">
                <a:solidFill>
                  <a:srgbClr val="FF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Mikrofiltrasyon</a:t>
            </a:r>
            <a:r>
              <a:rPr lang="tr-TR" sz="2800" i="1" dirty="0">
                <a:solidFill>
                  <a:srgbClr val="FF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(MF):</a:t>
            </a:r>
            <a:r>
              <a:rPr lang="tr-TR" sz="2800" dirty="0"/>
              <a:t> Bakterilerin uzaklaştırılması ve makro molekül ağırlıklı </a:t>
            </a:r>
            <a:r>
              <a:rPr lang="tr-TR" sz="2800" dirty="0" err="1"/>
              <a:t>ögelerin</a:t>
            </a:r>
            <a:r>
              <a:rPr lang="tr-TR" sz="2800" dirty="0"/>
              <a:t> ayrılmasıdır.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Membran filtrasyon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Sıvı ürün </a:t>
            </a:r>
            <a:r>
              <a:rPr lang="tr-TR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basınç altında</a:t>
            </a:r>
            <a:r>
              <a:rPr lang="tr-TR"/>
              <a:t> bir membran filtreden geçirilmekte, farklı boyutlardaki katı ve yarı katı bileşenler (filtre keki) membranda </a:t>
            </a:r>
            <a:r>
              <a:rPr lang="tr-TR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tutulurken (retentant</a:t>
            </a:r>
            <a:r>
              <a:rPr lang="tr-TR"/>
              <a:t>) ayrılan diğer faz (</a:t>
            </a:r>
            <a:r>
              <a:rPr lang="tr-TR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permeat) yani filtrat</a:t>
            </a:r>
            <a:r>
              <a:rPr lang="tr-TR"/>
              <a:t>, membran filtreden geçirilmektedir.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Geleneksel filtreler ile membran filtreler arasındaki farklar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800"/>
              <a:t>Geleneksel filtrelerde suspansiyon partiküllerin ayrılmasında </a:t>
            </a:r>
            <a:r>
              <a:rPr lang="tr-TR" sz="28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kağıt, bez, bitkisel lifler, pamuk diskleri</a:t>
            </a:r>
            <a:r>
              <a:rPr lang="tr-TR" sz="2800"/>
              <a:t> gibi filtrasyon malzemeleri kullanılır ve ayırma </a:t>
            </a:r>
            <a:r>
              <a:rPr lang="tr-TR" sz="28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yerçekimi ivmesi</a:t>
            </a:r>
            <a:r>
              <a:rPr lang="tr-TR" sz="2800"/>
              <a:t> veya </a:t>
            </a:r>
            <a:r>
              <a:rPr lang="tr-TR" sz="28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basınç</a:t>
            </a:r>
            <a:r>
              <a:rPr lang="tr-TR" sz="2800"/>
              <a:t> ile gerçekleştirilir. </a:t>
            </a:r>
          </a:p>
          <a:p>
            <a:pPr>
              <a:lnSpc>
                <a:spcPct val="90000"/>
              </a:lnSpc>
            </a:pPr>
            <a:r>
              <a:rPr lang="tr-TR" sz="2800"/>
              <a:t>Membran filtrelerde çeşitli </a:t>
            </a:r>
            <a:r>
              <a:rPr lang="tr-TR" sz="28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polimerler</a:t>
            </a:r>
            <a:r>
              <a:rPr lang="tr-TR" sz="2800"/>
              <a:t>, </a:t>
            </a:r>
            <a:r>
              <a:rPr lang="tr-TR" sz="28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seramik</a:t>
            </a:r>
            <a:r>
              <a:rPr lang="tr-TR" sz="2800"/>
              <a:t>, </a:t>
            </a:r>
            <a:r>
              <a:rPr lang="tr-TR" sz="28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selüloz </a:t>
            </a:r>
            <a:r>
              <a:rPr lang="tr-TR" sz="2800"/>
              <a:t>ve </a:t>
            </a:r>
            <a:r>
              <a:rPr lang="tr-TR" sz="28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asetat </a:t>
            </a:r>
            <a:r>
              <a:rPr lang="tr-TR" sz="2800"/>
              <a:t>gibi malzemeler kullanılır ve ayırmada </a:t>
            </a:r>
            <a:r>
              <a:rPr lang="tr-TR" sz="28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basınç </a:t>
            </a:r>
            <a:r>
              <a:rPr lang="tr-TR" sz="2800"/>
              <a:t>uygulanır. </a:t>
            </a:r>
          </a:p>
          <a:p>
            <a:pPr>
              <a:lnSpc>
                <a:spcPct val="90000"/>
              </a:lnSpc>
            </a:pPr>
            <a:r>
              <a:rPr lang="tr-TR" sz="2800"/>
              <a:t>Membran seperasyonda </a:t>
            </a:r>
            <a:r>
              <a:rPr lang="tr-TR" sz="28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akış çapraz</a:t>
            </a:r>
            <a:r>
              <a:rPr lang="tr-TR" sz="2800"/>
              <a:t> veya </a:t>
            </a:r>
            <a:r>
              <a:rPr lang="tr-TR" sz="28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tanjant akış</a:t>
            </a:r>
            <a:r>
              <a:rPr lang="tr-TR" sz="2800"/>
              <a:t> olarak tasarımlanmıştır. Beslenen sıvı yüzeye </a:t>
            </a:r>
            <a:r>
              <a:rPr lang="tr-TR" sz="28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paralel olarak akıtılır</a:t>
            </a:r>
            <a:r>
              <a:rPr lang="tr-TR" sz="280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8763000" cy="651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>
                <a:solidFill>
                  <a:srgbClr val="FF3300"/>
                </a:solidFill>
              </a:rPr>
              <a:t>Süzgeçler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tr-TR" sz="2800"/>
              <a:t>	Genellikle delikli metalden (paslanmaz çelik) yapılmış, içinden akıp giden sıvı ana fazdaki katı ve yarı katı fazları tutabilen en basit düzenlerdir. </a:t>
            </a: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tr-TR" sz="2800"/>
              <a:t>	Süzgeçler </a:t>
            </a:r>
            <a:r>
              <a:rPr lang="tr-TR" sz="2800">
                <a:solidFill>
                  <a:schemeClr val="hlink"/>
                </a:solidFill>
              </a:rPr>
              <a:t>dolduğunda sökülüp</a:t>
            </a:r>
            <a:r>
              <a:rPr lang="tr-TR" sz="2800"/>
              <a:t> temizlenirler. </a:t>
            </a: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tr-TR" sz="2800"/>
              <a:t>	Örneğin, çiğ sütün süt alım hattındaki ön filtrasyonunda taş parçalarının, saman, böcek ve benzeri iri taneli yabancı maddelerin telli, </a:t>
            </a:r>
            <a:r>
              <a:rPr lang="tr-TR" sz="2800">
                <a:solidFill>
                  <a:schemeClr val="tx2"/>
                </a:solidFill>
              </a:rPr>
              <a:t>bezli ve delikli metal saçtan yapılmış</a:t>
            </a:r>
            <a:r>
              <a:rPr lang="tr-TR" sz="2800"/>
              <a:t> </a:t>
            </a:r>
            <a:r>
              <a:rPr lang="tr-TR" sz="2800">
                <a:solidFill>
                  <a:schemeClr val="hlink"/>
                </a:solidFill>
              </a:rPr>
              <a:t>kaba filtrasyon düzenleri</a:t>
            </a:r>
            <a:r>
              <a:rPr lang="tr-TR" sz="2800"/>
              <a:t> yardımı ile tutulması gibi.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1136650"/>
          </a:xfrm>
        </p:spPr>
        <p:txBody>
          <a:bodyPr/>
          <a:lstStyle/>
          <a:p>
            <a:r>
              <a:rPr lang="tr-TR" b="1" i="1">
                <a:solidFill>
                  <a:srgbClr val="FF3300"/>
                </a:solidFill>
              </a:rPr>
              <a:t>Filtre Tablaları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Filtre tablaları, daha küçük fazları tutabilen ve çoğunlukla </a:t>
            </a:r>
            <a:r>
              <a:rPr lang="tr-TR">
                <a:solidFill>
                  <a:schemeClr val="hlink"/>
                </a:solidFill>
              </a:rPr>
              <a:t>berrak </a:t>
            </a:r>
            <a:r>
              <a:rPr lang="tr-TR"/>
              <a:t>filtrat çıkarabilen düzenlerdir. </a:t>
            </a:r>
          </a:p>
          <a:p>
            <a:r>
              <a:rPr lang="tr-TR"/>
              <a:t>Filtre tablaları </a:t>
            </a:r>
            <a:r>
              <a:rPr lang="tr-TR">
                <a:solidFill>
                  <a:schemeClr val="hlink"/>
                </a:solidFill>
              </a:rPr>
              <a:t>aspest, selüloz, kanava </a:t>
            </a:r>
            <a:r>
              <a:rPr lang="tr-TR"/>
              <a:t>ve benzeri geçirgen özellikteki dokuma materyalinden yapılmıştır.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>
                <a:solidFill>
                  <a:srgbClr val="FF3300"/>
                </a:solidFill>
              </a:rPr>
              <a:t>Filtre tablalarının üç teknik özelliği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tr-TR"/>
              <a:t> Özgül süzme değeri </a:t>
            </a:r>
          </a:p>
          <a:p>
            <a:pPr>
              <a:buFont typeface="Wingdings" pitchFamily="2" charset="2"/>
              <a:buChar char="v"/>
            </a:pPr>
            <a:r>
              <a:rPr lang="tr-TR"/>
              <a:t> Toplam süzme değeri </a:t>
            </a:r>
          </a:p>
          <a:p>
            <a:pPr>
              <a:buFont typeface="Wingdings" pitchFamily="2" charset="2"/>
              <a:buChar char="v"/>
            </a:pPr>
            <a:r>
              <a:rPr lang="tr-TR"/>
              <a:t> Filtrasyon etkisi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i="1">
                <a:solidFill>
                  <a:srgbClr val="FF3300"/>
                </a:solidFill>
              </a:rPr>
              <a:t>Özgül süzme değeri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Tablanın 1 m</a:t>
            </a:r>
            <a:r>
              <a:rPr lang="tr-TR" baseline="30000"/>
              <a:t>2</a:t>
            </a:r>
            <a:r>
              <a:rPr lang="tr-TR"/>
              <a:t> yüzeyinden 1 saatte ve sabit basınç farkında geçen 20ºC’deki saf su miktarıdır. </a:t>
            </a:r>
          </a:p>
          <a:p>
            <a:r>
              <a:rPr lang="tr-TR"/>
              <a:t>Birimi 1/m</a:t>
            </a:r>
            <a:r>
              <a:rPr lang="tr-TR" baseline="30000"/>
              <a:t>2</a:t>
            </a:r>
            <a:r>
              <a:rPr lang="tr-TR"/>
              <a:t>’dir ve değeri deneysel olarak bulunur.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i="1">
                <a:solidFill>
                  <a:srgbClr val="FF3300"/>
                </a:solidFill>
              </a:rPr>
              <a:t>Toplam süzme değeri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Filtrenin tamamen dolmasına (tıkanmasına) kadar 1 m</a:t>
            </a:r>
            <a:r>
              <a:rPr lang="tr-TR" baseline="30000"/>
              <a:t>2 </a:t>
            </a:r>
            <a:r>
              <a:rPr lang="tr-TR"/>
              <a:t>yüzeyden geçirebildiği filtrat miktarıdır.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akipler">
  <a:themeElements>
    <a:clrScheme name="Rakipler 8">
      <a:dk1>
        <a:srgbClr val="000000"/>
      </a:dk1>
      <a:lt1>
        <a:srgbClr val="FFFFFF"/>
      </a:lt1>
      <a:dk2>
        <a:srgbClr val="000000"/>
      </a:dk2>
      <a:lt2>
        <a:srgbClr val="CDCDCD"/>
      </a:lt2>
      <a:accent1>
        <a:srgbClr val="CDD9F7"/>
      </a:accent1>
      <a:accent2>
        <a:srgbClr val="99FF33"/>
      </a:accent2>
      <a:accent3>
        <a:srgbClr val="FFFFFF"/>
      </a:accent3>
      <a:accent4>
        <a:srgbClr val="000000"/>
      </a:accent4>
      <a:accent5>
        <a:srgbClr val="E3E9FA"/>
      </a:accent5>
      <a:accent6>
        <a:srgbClr val="8AE72D"/>
      </a:accent6>
      <a:hlink>
        <a:srgbClr val="0033CC"/>
      </a:hlink>
      <a:folHlink>
        <a:srgbClr val="669900"/>
      </a:folHlink>
    </a:clrScheme>
    <a:fontScheme name="Rakipler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kipler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Competition</Template>
  <TotalTime>624</TotalTime>
  <Words>1654</Words>
  <Application>Microsoft Office PowerPoint</Application>
  <PresentationFormat>Ekran Gösterisi (4:3)</PresentationFormat>
  <Paragraphs>155</Paragraphs>
  <Slides>45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45</vt:i4>
      </vt:variant>
    </vt:vector>
  </HeadingPairs>
  <TitlesOfParts>
    <vt:vector size="46" baseType="lpstr">
      <vt:lpstr>Rakipler</vt:lpstr>
      <vt:lpstr>Filtrasyon </vt:lpstr>
      <vt:lpstr>Filtrasyon</vt:lpstr>
      <vt:lpstr>Filtrasyon düzenleri</vt:lpstr>
      <vt:lpstr>Basit Filtrasyon Düzenleri </vt:lpstr>
      <vt:lpstr>Süzgeçler</vt:lpstr>
      <vt:lpstr>Filtre Tablaları</vt:lpstr>
      <vt:lpstr>Filtre tablalarının üç teknik özelliği</vt:lpstr>
      <vt:lpstr>Özgül süzme değeri</vt:lpstr>
      <vt:lpstr>Toplam süzme değeri</vt:lpstr>
      <vt:lpstr>Filtrasyon etkisi</vt:lpstr>
      <vt:lpstr>Filtre tablalarında aranan özellikler</vt:lpstr>
      <vt:lpstr>Filtrasyon işleminde kullanılan yardımcı elemanlar</vt:lpstr>
      <vt:lpstr>Kieselguhr Filtreleri </vt:lpstr>
      <vt:lpstr>Slayt 14</vt:lpstr>
      <vt:lpstr>Filtre tablaları uygulanan basınç yönünden iki grupta incelenir  </vt:lpstr>
      <vt:lpstr>Basınçlı filtreler</vt:lpstr>
      <vt:lpstr>Kesikli Çalışan Basınçlı Filtreler </vt:lpstr>
      <vt:lpstr>Pres Filtreler </vt:lpstr>
      <vt:lpstr>Pres filtrelerin temizlenmesi</vt:lpstr>
      <vt:lpstr>Slayt 20</vt:lpstr>
      <vt:lpstr>Yaprak filtreler</vt:lpstr>
      <vt:lpstr>Slayt 22</vt:lpstr>
      <vt:lpstr>Sürekli Çalışan Basınçlı Filtreler</vt:lpstr>
      <vt:lpstr>Valsli Vakum Filtreler</vt:lpstr>
      <vt:lpstr>Slayt 25</vt:lpstr>
      <vt:lpstr>Valsli Vakum Filtreler</vt:lpstr>
      <vt:lpstr>Kalınlaştırıcı Filtreler</vt:lpstr>
      <vt:lpstr>Slayt 28</vt:lpstr>
      <vt:lpstr>Kek Filtrasyon İlkeleri </vt:lpstr>
      <vt:lpstr>Sistemdeki Basınç Kaybı </vt:lpstr>
      <vt:lpstr>Sürekli Filtrasyon</vt:lpstr>
      <vt:lpstr>Geliştirilmiş Filtrasyon Düzenleri </vt:lpstr>
      <vt:lpstr>Yerçekimi Kuvveti ile Ayırma (Doğal Sedimentasyon): </vt:lpstr>
      <vt:lpstr>Ayırmayı Sağlayan Önemli Koşullar</vt:lpstr>
      <vt:lpstr>Santrifüj Seperasyon İlkeleri </vt:lpstr>
      <vt:lpstr>Slayt 36</vt:lpstr>
      <vt:lpstr>Slayt 37</vt:lpstr>
      <vt:lpstr>Slayt 38</vt:lpstr>
      <vt:lpstr>Slayt 39</vt:lpstr>
      <vt:lpstr>Slayt 40</vt:lpstr>
      <vt:lpstr>Slayt 41</vt:lpstr>
      <vt:lpstr>Membran Filtrasyon </vt:lpstr>
      <vt:lpstr>Membran filtrasyon</vt:lpstr>
      <vt:lpstr>Geleneksel filtreler ile membran filtreler arasındaki farklar</vt:lpstr>
      <vt:lpstr>Slayt 45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Müdür_Yardımcısı</dc:creator>
  <cp:lastModifiedBy>Müdür_Yardımcısı</cp:lastModifiedBy>
  <cp:revision>85</cp:revision>
  <cp:lastPrinted>1601-01-01T00:00:00Z</cp:lastPrinted>
  <dcterms:created xsi:type="dcterms:W3CDTF">1601-01-01T00:00:00Z</dcterms:created>
  <dcterms:modified xsi:type="dcterms:W3CDTF">2018-02-23T11:38:30Z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