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66" r:id="rId8"/>
    <p:sldId id="26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5" d="100"/>
          <a:sy n="155" d="100"/>
        </p:scale>
        <p:origin x="49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28.01.2020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28.01.2020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smtClean="0"/>
              <a:t>Koşul İfadeleri</a:t>
            </a:r>
            <a:endParaRPr lang="tr-TR" sz="3200" dirty="0"/>
          </a:p>
        </p:txBody>
      </p:sp>
      <p:sp>
        <p:nvSpPr>
          <p:cNvPr id="3" name="Alt Başlık 2"/>
          <p:cNvSpPr>
            <a:spLocks noGrp="1"/>
          </p:cNvSpPr>
          <p:nvPr>
            <p:ph type="subTitle" idx="1"/>
          </p:nvPr>
        </p:nvSpPr>
        <p:spPr>
          <a:xfrm>
            <a:off x="1748852" y="4347147"/>
            <a:ext cx="9144000" cy="771763"/>
          </a:xfrm>
        </p:spPr>
        <p:txBody>
          <a:bodyPr/>
          <a:lstStyle/>
          <a:p>
            <a:r>
              <a:rPr lang="tr-TR" dirty="0" smtClean="0"/>
              <a:t>NBP120 </a:t>
            </a:r>
            <a:r>
              <a:rPr lang="tr-TR" dirty="0" err="1" smtClean="0"/>
              <a:t>PROGRAMlama</a:t>
            </a:r>
            <a:endParaRPr lang="tr-TR" dirty="0" smtClean="0"/>
          </a:p>
          <a:p>
            <a:r>
              <a:rPr lang="tr-TR" dirty="0" err="1" smtClean="0"/>
              <a:t>Öğr</a:t>
            </a:r>
            <a:r>
              <a:rPr lang="tr-TR" dirty="0" smtClean="0"/>
              <a:t>. Gör. Mahmut KILIÇASLAN</a:t>
            </a:r>
            <a:endParaRPr lang="tr-TR" dirty="0"/>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Koşul İfadeleri</a:t>
            </a:r>
          </a:p>
        </p:txBody>
      </p:sp>
      <p:sp>
        <p:nvSpPr>
          <p:cNvPr id="3" name="İçerik Yer Tutucusu 2"/>
          <p:cNvSpPr>
            <a:spLocks noGrp="1"/>
          </p:cNvSpPr>
          <p:nvPr>
            <p:ph idx="1"/>
          </p:nvPr>
        </p:nvSpPr>
        <p:spPr/>
        <p:txBody>
          <a:bodyPr/>
          <a:lstStyle/>
          <a:p>
            <a:r>
              <a:rPr lang="tr-TR" dirty="0" smtClean="0"/>
              <a:t>Program yazarken bazı durumlarda koşullara bağlı olarak çalışmasını istediğimiz durumlarla karşılaşabiliriz</a:t>
            </a:r>
          </a:p>
          <a:p>
            <a:r>
              <a:rPr lang="tr-TR" dirty="0" err="1" smtClean="0"/>
              <a:t>if</a:t>
            </a:r>
            <a:endParaRPr lang="tr-TR" dirty="0" smtClean="0"/>
          </a:p>
          <a:p>
            <a:r>
              <a:rPr lang="tr-TR" dirty="0" err="1" smtClean="0"/>
              <a:t>if</a:t>
            </a:r>
            <a:r>
              <a:rPr lang="tr-TR" dirty="0" smtClean="0"/>
              <a:t>-else</a:t>
            </a:r>
          </a:p>
          <a:p>
            <a:r>
              <a:rPr lang="tr-TR" dirty="0" err="1" smtClean="0"/>
              <a:t>switch</a:t>
            </a:r>
            <a:r>
              <a:rPr lang="tr-TR" dirty="0" smtClean="0"/>
              <a:t> </a:t>
            </a:r>
            <a:r>
              <a:rPr lang="tr-TR" dirty="0" err="1" smtClean="0"/>
              <a:t>case</a:t>
            </a:r>
            <a:endParaRPr lang="tr-TR" dirty="0"/>
          </a:p>
        </p:txBody>
      </p:sp>
    </p:spTree>
    <p:extLst>
      <p:ext uri="{BB962C8B-B14F-4D97-AF65-F5344CB8AC3E}">
        <p14:creationId xmlns:p14="http://schemas.microsoft.com/office/powerpoint/2010/main" val="1652569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İf</a:t>
            </a:r>
            <a:r>
              <a:rPr lang="tr-TR" dirty="0" smtClean="0"/>
              <a:t> karar yapısı</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76843" y="1846263"/>
            <a:ext cx="5098639" cy="4022725"/>
          </a:xfrm>
        </p:spPr>
      </p:pic>
    </p:spTree>
    <p:extLst>
      <p:ext uri="{BB962C8B-B14F-4D97-AF65-F5344CB8AC3E}">
        <p14:creationId xmlns:p14="http://schemas.microsoft.com/office/powerpoint/2010/main" val="1522036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İf</a:t>
            </a:r>
            <a:r>
              <a:rPr lang="tr-TR" dirty="0" smtClean="0"/>
              <a:t> karar </a:t>
            </a:r>
            <a:r>
              <a:rPr lang="tr-TR" dirty="0"/>
              <a:t>y</a:t>
            </a:r>
            <a:r>
              <a:rPr lang="tr-TR" dirty="0" smtClean="0"/>
              <a:t>apısı</a:t>
            </a:r>
            <a:endParaRPr lang="tr-TR" dirty="0"/>
          </a:p>
        </p:txBody>
      </p:sp>
      <p:sp>
        <p:nvSpPr>
          <p:cNvPr id="3" name="İçerik Yer Tutucusu 2"/>
          <p:cNvSpPr>
            <a:spLocks noGrp="1"/>
          </p:cNvSpPr>
          <p:nvPr>
            <p:ph idx="1"/>
          </p:nvPr>
        </p:nvSpPr>
        <p:spPr/>
        <p:txBody>
          <a:bodyPr>
            <a:normAutofit fontScale="32500" lnSpcReduction="20000"/>
          </a:bodyPr>
          <a:lstStyle/>
          <a:p>
            <a:r>
              <a:rPr lang="tr-TR" dirty="0" err="1">
                <a:solidFill>
                  <a:srgbClr val="0000FF"/>
                </a:solidFill>
                <a:latin typeface="Consolas" panose="020B0609020204030204" pitchFamily="49" charset="0"/>
              </a:rPr>
              <a:t>static</a:t>
            </a:r>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Main(</a:t>
            </a:r>
            <a:r>
              <a:rPr lang="tr-TR" dirty="0" err="1">
                <a:solidFill>
                  <a:srgbClr val="0000FF"/>
                </a:solidFill>
                <a:latin typeface="Consolas" panose="020B0609020204030204" pitchFamily="49" charset="0"/>
              </a:rPr>
              <a:t>string</a:t>
            </a:r>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args</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int</a:t>
            </a:r>
            <a:r>
              <a:rPr lang="tr-TR" dirty="0">
                <a:solidFill>
                  <a:srgbClr val="000000"/>
                </a:solidFill>
                <a:latin typeface="Consolas" panose="020B0609020204030204" pitchFamily="49" charset="0"/>
              </a:rPr>
              <a:t> a = Convert.ToInt32(</a:t>
            </a:r>
            <a:r>
              <a:rPr lang="tr-TR" dirty="0" err="1">
                <a:solidFill>
                  <a:srgbClr val="000000"/>
                </a:solidFill>
                <a:latin typeface="Consolas" panose="020B0609020204030204" pitchFamily="49" charset="0"/>
              </a:rPr>
              <a:t>Console.ReadLine</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if</a:t>
            </a:r>
            <a:r>
              <a:rPr lang="tr-TR" dirty="0">
                <a:solidFill>
                  <a:srgbClr val="000000"/>
                </a:solidFill>
                <a:latin typeface="Consolas" panose="020B0609020204030204" pitchFamily="49" charset="0"/>
              </a:rPr>
              <a:t> (a &gt; 0)</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"girilen sayı pozitif.."</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else</a:t>
            </a:r>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if</a:t>
            </a:r>
            <a:r>
              <a:rPr lang="tr-TR" dirty="0">
                <a:solidFill>
                  <a:srgbClr val="000000"/>
                </a:solidFill>
                <a:latin typeface="Consolas" panose="020B0609020204030204" pitchFamily="49" charset="0"/>
              </a:rPr>
              <a:t> (a&lt;0)</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"girilen sayı negatif.."</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else</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"girilen sayı sıfırdır.."</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endParaRPr lang="tr-TR" dirty="0"/>
          </a:p>
        </p:txBody>
      </p:sp>
    </p:spTree>
    <p:extLst>
      <p:ext uri="{BB962C8B-B14F-4D97-AF65-F5344CB8AC3E}">
        <p14:creationId xmlns:p14="http://schemas.microsoft.com/office/powerpoint/2010/main" val="17672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İf</a:t>
            </a:r>
            <a:r>
              <a:rPr lang="tr-TR" dirty="0" smtClean="0"/>
              <a:t> karar yapısı</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a:solidFill>
                  <a:srgbClr val="0000FF"/>
                </a:solidFill>
                <a:latin typeface="Consolas" panose="020B0609020204030204" pitchFamily="49" charset="0"/>
              </a:rPr>
              <a:t>static</a:t>
            </a:r>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Main(</a:t>
            </a:r>
            <a:r>
              <a:rPr lang="tr-TR" dirty="0" err="1">
                <a:solidFill>
                  <a:srgbClr val="0000FF"/>
                </a:solidFill>
                <a:latin typeface="Consolas" panose="020B0609020204030204" pitchFamily="49" charset="0"/>
              </a:rPr>
              <a:t>string</a:t>
            </a:r>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args</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int</a:t>
            </a:r>
            <a:r>
              <a:rPr lang="tr-TR" dirty="0">
                <a:solidFill>
                  <a:srgbClr val="000000"/>
                </a:solidFill>
                <a:latin typeface="Consolas" panose="020B0609020204030204" pitchFamily="49" charset="0"/>
              </a:rPr>
              <a:t> a = Convert.ToInt32(</a:t>
            </a:r>
            <a:r>
              <a:rPr lang="tr-TR" dirty="0" err="1">
                <a:solidFill>
                  <a:srgbClr val="000000"/>
                </a:solidFill>
                <a:latin typeface="Consolas" panose="020B0609020204030204" pitchFamily="49" charset="0"/>
              </a:rPr>
              <a:t>Console.ReadLine</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if</a:t>
            </a:r>
            <a:r>
              <a:rPr lang="tr-TR" dirty="0">
                <a:solidFill>
                  <a:srgbClr val="000000"/>
                </a:solidFill>
                <a:latin typeface="Consolas" panose="020B0609020204030204" pitchFamily="49" charset="0"/>
              </a:rPr>
              <a:t> (a%2==0)</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"girilen sayı çifttir"</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if</a:t>
            </a:r>
            <a:r>
              <a:rPr lang="tr-TR" dirty="0">
                <a:solidFill>
                  <a:srgbClr val="000000"/>
                </a:solidFill>
                <a:latin typeface="Consolas" panose="020B0609020204030204" pitchFamily="49" charset="0"/>
              </a:rPr>
              <a:t> (a%2==1)</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"girilen sayı tektir"</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endParaRPr lang="tr-TR" dirty="0"/>
          </a:p>
        </p:txBody>
      </p:sp>
    </p:spTree>
    <p:extLst>
      <p:ext uri="{BB962C8B-B14F-4D97-AF65-F5344CB8AC3E}">
        <p14:creationId xmlns:p14="http://schemas.microsoft.com/office/powerpoint/2010/main" val="360568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İf</a:t>
            </a:r>
            <a:r>
              <a:rPr lang="tr-TR" dirty="0" smtClean="0"/>
              <a:t> karar yapısı</a:t>
            </a:r>
            <a:endParaRPr lang="tr-TR" dirty="0"/>
          </a:p>
        </p:txBody>
      </p:sp>
      <p:sp>
        <p:nvSpPr>
          <p:cNvPr id="3" name="İçerik Yer Tutucusu 2"/>
          <p:cNvSpPr>
            <a:spLocks noGrp="1"/>
          </p:cNvSpPr>
          <p:nvPr>
            <p:ph idx="1"/>
          </p:nvPr>
        </p:nvSpPr>
        <p:spPr/>
        <p:txBody>
          <a:bodyPr>
            <a:normAutofit fontScale="47500" lnSpcReduction="20000"/>
          </a:bodyPr>
          <a:lstStyle/>
          <a:p>
            <a:r>
              <a:rPr lang="tr-TR" dirty="0" err="1">
                <a:solidFill>
                  <a:srgbClr val="0000FF"/>
                </a:solidFill>
                <a:latin typeface="Consolas" panose="020B0609020204030204" pitchFamily="49" charset="0"/>
              </a:rPr>
              <a:t>static</a:t>
            </a:r>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void</a:t>
            </a:r>
            <a:r>
              <a:rPr lang="tr-TR" dirty="0">
                <a:solidFill>
                  <a:srgbClr val="000000"/>
                </a:solidFill>
                <a:latin typeface="Consolas" panose="020B0609020204030204" pitchFamily="49" charset="0"/>
              </a:rPr>
              <a:t> Main(</a:t>
            </a:r>
            <a:r>
              <a:rPr lang="tr-TR" dirty="0" err="1">
                <a:solidFill>
                  <a:srgbClr val="0000FF"/>
                </a:solidFill>
                <a:latin typeface="Consolas" panose="020B0609020204030204" pitchFamily="49" charset="0"/>
              </a:rPr>
              <a:t>string</a:t>
            </a:r>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args</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"vize Notu Girin:"</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int</a:t>
            </a:r>
            <a:r>
              <a:rPr lang="tr-TR" dirty="0">
                <a:solidFill>
                  <a:srgbClr val="000000"/>
                </a:solidFill>
                <a:latin typeface="Consolas" panose="020B0609020204030204" pitchFamily="49" charset="0"/>
              </a:rPr>
              <a:t> vize = Convert.ToInt32(</a:t>
            </a:r>
            <a:r>
              <a:rPr lang="tr-TR" dirty="0" err="1">
                <a:solidFill>
                  <a:srgbClr val="000000"/>
                </a:solidFill>
                <a:latin typeface="Consolas" panose="020B0609020204030204" pitchFamily="49" charset="0"/>
              </a:rPr>
              <a:t>Console.ReadLine</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"final Notu Girin:"</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int</a:t>
            </a:r>
            <a:r>
              <a:rPr lang="tr-TR" dirty="0">
                <a:solidFill>
                  <a:srgbClr val="000000"/>
                </a:solidFill>
                <a:latin typeface="Consolas" panose="020B0609020204030204" pitchFamily="49" charset="0"/>
              </a:rPr>
              <a:t> final = Convert.ToInt32(</a:t>
            </a:r>
            <a:r>
              <a:rPr lang="tr-TR" dirty="0" err="1">
                <a:solidFill>
                  <a:srgbClr val="000000"/>
                </a:solidFill>
                <a:latin typeface="Consolas" panose="020B0609020204030204" pitchFamily="49" charset="0"/>
              </a:rPr>
              <a:t>Console.ReadLine</a:t>
            </a:r>
            <a:r>
              <a:rPr lang="tr-TR" dirty="0">
                <a:solidFill>
                  <a:srgbClr val="000000"/>
                </a:solidFill>
                <a:latin typeface="Consolas" panose="020B0609020204030204" pitchFamily="49" charset="0"/>
              </a:rPr>
              <a:t>());</a:t>
            </a:r>
          </a:p>
          <a:p>
            <a:r>
              <a:rPr lang="fr-FR" dirty="0">
                <a:solidFill>
                  <a:srgbClr val="000000"/>
                </a:solidFill>
                <a:latin typeface="Consolas" panose="020B0609020204030204" pitchFamily="49" charset="0"/>
              </a:rPr>
              <a:t>            </a:t>
            </a:r>
            <a:r>
              <a:rPr lang="fr-FR" dirty="0">
                <a:solidFill>
                  <a:srgbClr val="0000FF"/>
                </a:solidFill>
                <a:latin typeface="Consolas" panose="020B0609020204030204" pitchFamily="49" charset="0"/>
              </a:rPr>
              <a:t>double</a:t>
            </a:r>
            <a:r>
              <a:rPr lang="fr-FR" dirty="0">
                <a:solidFill>
                  <a:srgbClr val="000000"/>
                </a:solidFill>
                <a:latin typeface="Consolas" panose="020B0609020204030204" pitchFamily="49" charset="0"/>
              </a:rPr>
              <a:t> x = (</a:t>
            </a:r>
            <a:r>
              <a:rPr lang="fr-FR" dirty="0" err="1">
                <a:solidFill>
                  <a:srgbClr val="000000"/>
                </a:solidFill>
                <a:latin typeface="Consolas" panose="020B0609020204030204" pitchFamily="49" charset="0"/>
              </a:rPr>
              <a:t>vize</a:t>
            </a:r>
            <a:r>
              <a:rPr lang="fr-FR" dirty="0">
                <a:solidFill>
                  <a:srgbClr val="000000"/>
                </a:solidFill>
                <a:latin typeface="Consolas" panose="020B0609020204030204" pitchFamily="49" charset="0"/>
              </a:rPr>
              <a:t> * 3) / 10;</a:t>
            </a:r>
          </a:p>
          <a:p>
            <a:r>
              <a:rPr lang="es-ES" dirty="0">
                <a:solidFill>
                  <a:srgbClr val="000000"/>
                </a:solidFill>
                <a:latin typeface="Consolas" panose="020B0609020204030204" pitchFamily="49" charset="0"/>
              </a:rPr>
              <a:t>            </a:t>
            </a:r>
            <a:r>
              <a:rPr lang="es-ES" dirty="0">
                <a:solidFill>
                  <a:srgbClr val="0000FF"/>
                </a:solidFill>
                <a:latin typeface="Consolas" panose="020B0609020204030204" pitchFamily="49" charset="0"/>
              </a:rPr>
              <a:t>double</a:t>
            </a:r>
            <a:r>
              <a:rPr lang="es-ES" dirty="0">
                <a:solidFill>
                  <a:srgbClr val="000000"/>
                </a:solidFill>
                <a:latin typeface="Consolas" panose="020B0609020204030204" pitchFamily="49" charset="0"/>
              </a:rPr>
              <a:t> y = (final * 8) / 10;</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double</a:t>
            </a:r>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ort</a:t>
            </a:r>
            <a:r>
              <a:rPr lang="tr-TR" dirty="0">
                <a:solidFill>
                  <a:srgbClr val="000000"/>
                </a:solidFill>
                <a:latin typeface="Consolas" panose="020B0609020204030204" pitchFamily="49" charset="0"/>
              </a:rPr>
              <a:t> = x + y;</a:t>
            </a:r>
          </a:p>
          <a:p>
            <a:r>
              <a:rPr lang="tr-TR" dirty="0">
                <a:solidFill>
                  <a:srgbClr val="000000"/>
                </a:solidFill>
                <a:latin typeface="Consolas" panose="020B0609020204030204" pitchFamily="49" charset="0"/>
              </a:rPr>
              <a:t>            </a:t>
            </a:r>
            <a:r>
              <a:rPr lang="tr-TR" dirty="0" err="1">
                <a:solidFill>
                  <a:srgbClr val="0000FF"/>
                </a:solidFill>
                <a:latin typeface="Consolas" panose="020B0609020204030204" pitchFamily="49" charset="0"/>
              </a:rPr>
              <a:t>if</a:t>
            </a:r>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ort</a:t>
            </a:r>
            <a:r>
              <a:rPr lang="tr-TR" dirty="0">
                <a:solidFill>
                  <a:srgbClr val="000000"/>
                </a:solidFill>
                <a:latin typeface="Consolas" panose="020B0609020204030204" pitchFamily="49" charset="0"/>
              </a:rPr>
              <a:t> &gt;= 60)</a:t>
            </a: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"Dersten Geçtiniz."</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r>
              <a:rPr lang="tr-TR" dirty="0">
                <a:solidFill>
                  <a:srgbClr val="0000FF"/>
                </a:solidFill>
                <a:latin typeface="Consolas" panose="020B0609020204030204" pitchFamily="49" charset="0"/>
              </a:rPr>
              <a:t>else</a:t>
            </a:r>
            <a:endParaRPr lang="tr-TR" dirty="0">
              <a:solidFill>
                <a:srgbClr val="000000"/>
              </a:solidFill>
              <a:latin typeface="Consolas" panose="020B0609020204030204" pitchFamily="49" charset="0"/>
            </a:endParaRPr>
          </a:p>
          <a:p>
            <a:r>
              <a:rPr lang="tr-TR" dirty="0">
                <a:solidFill>
                  <a:srgbClr val="000000"/>
                </a:solidFill>
                <a:latin typeface="Consolas" panose="020B0609020204030204" pitchFamily="49" charset="0"/>
              </a:rPr>
              <a:t>                </a:t>
            </a:r>
            <a:r>
              <a:rPr lang="tr-TR" dirty="0" err="1">
                <a:solidFill>
                  <a:srgbClr val="000000"/>
                </a:solidFill>
                <a:latin typeface="Consolas" panose="020B0609020204030204" pitchFamily="49" charset="0"/>
              </a:rPr>
              <a:t>Console.WriteLine</a:t>
            </a:r>
            <a:r>
              <a:rPr lang="tr-TR" dirty="0">
                <a:solidFill>
                  <a:srgbClr val="000000"/>
                </a:solidFill>
                <a:latin typeface="Consolas" panose="020B0609020204030204" pitchFamily="49" charset="0"/>
              </a:rPr>
              <a:t>(</a:t>
            </a:r>
            <a:r>
              <a:rPr lang="tr-TR" dirty="0">
                <a:solidFill>
                  <a:srgbClr val="A31515"/>
                </a:solidFill>
                <a:latin typeface="Consolas" panose="020B0609020204030204" pitchFamily="49" charset="0"/>
              </a:rPr>
              <a:t>"Dersten Kaldınız."</a:t>
            </a:r>
            <a:r>
              <a:rPr lang="tr-TR" dirty="0">
                <a:solidFill>
                  <a:srgbClr val="000000"/>
                </a:solidFill>
                <a:latin typeface="Consolas" panose="020B0609020204030204" pitchFamily="49" charset="0"/>
              </a:rPr>
              <a:t>);</a:t>
            </a:r>
          </a:p>
          <a:p>
            <a:r>
              <a:rPr lang="tr-TR" dirty="0">
                <a:solidFill>
                  <a:srgbClr val="000000"/>
                </a:solidFill>
                <a:latin typeface="Consolas" panose="020B0609020204030204" pitchFamily="49" charset="0"/>
              </a:rPr>
              <a:t>        }</a:t>
            </a:r>
            <a:endParaRPr lang="tr-TR" dirty="0"/>
          </a:p>
        </p:txBody>
      </p:sp>
    </p:spTree>
    <p:extLst>
      <p:ext uri="{BB962C8B-B14F-4D97-AF65-F5344CB8AC3E}">
        <p14:creationId xmlns:p14="http://schemas.microsoft.com/office/powerpoint/2010/main" val="3224207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Ödev</a:t>
            </a:r>
            <a:endParaRPr lang="tr-TR" dirty="0"/>
          </a:p>
        </p:txBody>
      </p:sp>
      <p:sp>
        <p:nvSpPr>
          <p:cNvPr id="3" name="İçerik Yer Tutucusu 2"/>
          <p:cNvSpPr>
            <a:spLocks noGrp="1"/>
          </p:cNvSpPr>
          <p:nvPr>
            <p:ph idx="1"/>
          </p:nvPr>
        </p:nvSpPr>
        <p:spPr/>
        <p:txBody>
          <a:bodyPr/>
          <a:lstStyle/>
          <a:p>
            <a:pPr marL="457200" indent="-457200">
              <a:buFont typeface="+mj-lt"/>
              <a:buAutoNum type="arabicPeriod"/>
            </a:pPr>
            <a:r>
              <a:rPr lang="tr-TR" dirty="0"/>
              <a:t>Kullanıcıdan girdiği iki sayı ve yapılacak işlem türü (toplama, çıkarma, çarpma, bölme) seçildiğinde, sonucu hesaplayarak ekranda gösteren </a:t>
            </a:r>
            <a:r>
              <a:rPr lang="tr-TR" dirty="0" smtClean="0"/>
              <a:t>programın kodlarını yazınız.</a:t>
            </a:r>
          </a:p>
          <a:p>
            <a:pPr marL="457200" indent="-457200">
              <a:buFont typeface="+mj-lt"/>
              <a:buAutoNum type="arabicPeriod"/>
            </a:pPr>
            <a:r>
              <a:rPr lang="tr-TR" dirty="0"/>
              <a:t>Klavyeden iki ürünün fiyatı girildiğinde toplam fiyat </a:t>
            </a:r>
            <a:r>
              <a:rPr lang="tr-TR" dirty="0" smtClean="0"/>
              <a:t>400 </a:t>
            </a:r>
            <a:r>
              <a:rPr lang="tr-TR" dirty="0"/>
              <a:t>TL’den fazla ise, </a:t>
            </a:r>
            <a:r>
              <a:rPr lang="tr-TR" dirty="0" smtClean="0"/>
              <a:t>pahalı olan üründen </a:t>
            </a:r>
            <a:r>
              <a:rPr lang="tr-TR" dirty="0"/>
              <a:t>%25 </a:t>
            </a:r>
            <a:r>
              <a:rPr lang="tr-TR" dirty="0" err="1" smtClean="0"/>
              <a:t>iskonto</a:t>
            </a:r>
            <a:r>
              <a:rPr lang="tr-TR" dirty="0" smtClean="0"/>
              <a:t> </a:t>
            </a:r>
            <a:r>
              <a:rPr lang="tr-TR" dirty="0"/>
              <a:t>yaparak ödenecek tutarı gösteren </a:t>
            </a:r>
            <a:r>
              <a:rPr lang="tr-TR" dirty="0" smtClean="0"/>
              <a:t>kodları yazınız.</a:t>
            </a:r>
          </a:p>
          <a:p>
            <a:pPr marL="457200" indent="-457200">
              <a:buFont typeface="+mj-lt"/>
              <a:buAutoNum type="arabicPeriod"/>
            </a:pPr>
            <a:r>
              <a:rPr lang="tr-TR" dirty="0" smtClean="0"/>
              <a:t>Kullanıcıya kare, </a:t>
            </a:r>
            <a:r>
              <a:rPr lang="tr-TR" dirty="0" err="1" smtClean="0"/>
              <a:t>dikdörtgen,üçgen</a:t>
            </a:r>
            <a:r>
              <a:rPr lang="tr-TR" dirty="0" smtClean="0"/>
              <a:t>  seçenekleri sunulacaktır. Kullanıcı bu seçimi yaptıktan sonra alan yada çevre hesabı yapmak için klavyeden giriş yapacaktır. Sonrasında seçmiş olduğu geometrik cisme göre kenar bilgileri istenecektir. Akabinde yine alan yada çevre seçimine göre ilgili hesap yaptırılacaktır. </a:t>
            </a:r>
            <a:r>
              <a:rPr lang="tr-TR" smtClean="0"/>
              <a:t>Gerekli programı yazınız.</a:t>
            </a:r>
            <a:endParaRPr lang="tr-TR" dirty="0"/>
          </a:p>
        </p:txBody>
      </p:sp>
    </p:spTree>
    <p:extLst>
      <p:ext uri="{BB962C8B-B14F-4D97-AF65-F5344CB8AC3E}">
        <p14:creationId xmlns:p14="http://schemas.microsoft.com/office/powerpoint/2010/main" val="2142633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marL="514350" indent="-514350">
              <a:buFont typeface="+mj-lt"/>
              <a:buAutoNum type="arabicPeriod"/>
            </a:pPr>
            <a:r>
              <a:rPr lang="tr-TR" dirty="0" smtClean="0"/>
              <a:t>Erhan ARI, Algoritma ve C# Programlama, Seçkin Yayıncılık</a:t>
            </a:r>
          </a:p>
          <a:p>
            <a:pPr marL="514350" indent="-514350">
              <a:buFont typeface="+mj-lt"/>
              <a:buAutoNum type="arabicPeriod"/>
            </a:pPr>
            <a:r>
              <a:rPr lang="tr-TR" dirty="0" smtClean="0"/>
              <a:t>https://tr.wikipedia.org/wiki/Algoritma</a:t>
            </a:r>
          </a:p>
          <a:p>
            <a:pPr marL="514350" indent="-514350">
              <a:buFont typeface="+mj-lt"/>
              <a:buAutoNum type="arabicPeriod"/>
            </a:pPr>
            <a:r>
              <a:rPr lang="tr-TR" dirty="0" smtClean="0"/>
              <a:t>Ebubekir Yaşar (2011). Algoritma ve Programlamaya Giriş. Murathan Yayınevi.</a:t>
            </a:r>
          </a:p>
          <a:p>
            <a:pPr marL="514350" indent="-514350">
              <a:buFont typeface="+mj-lt"/>
              <a:buAutoNum type="arabicPeriod"/>
            </a:pPr>
            <a:r>
              <a:rPr lang="tr-TR" dirty="0" smtClean="0"/>
              <a:t>Doç. Dr. Fahri VATANSEVER (2017). Algoritma geliştirme ve programlamaya giriş, Seçkin Yayıncılık</a:t>
            </a:r>
          </a:p>
          <a:p>
            <a:pPr marL="0" indent="0">
              <a:buNone/>
            </a:pPr>
            <a:endParaRPr lang="tr-TR" dirty="0"/>
          </a:p>
        </p:txBody>
      </p:sp>
    </p:spTree>
    <p:extLst>
      <p:ext uri="{BB962C8B-B14F-4D97-AF65-F5344CB8AC3E}">
        <p14:creationId xmlns:p14="http://schemas.microsoft.com/office/powerpoint/2010/main" val="2633143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docProps/app.xml><?xml version="1.0" encoding="utf-8"?>
<Properties xmlns="http://schemas.openxmlformats.org/officeDocument/2006/extended-properties" xmlns:vt="http://schemas.openxmlformats.org/officeDocument/2006/docPropsVTypes">
  <Template>temaacik</Template>
  <TotalTime>1023</TotalTime>
  <Words>389</Words>
  <Application>Microsoft Office PowerPoint</Application>
  <PresentationFormat>Geniş ekran</PresentationFormat>
  <Paragraphs>63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Consolas</vt:lpstr>
      <vt:lpstr>Times New Roman</vt:lpstr>
      <vt:lpstr>temaacik</vt:lpstr>
      <vt:lpstr>Koşul İfadeleri</vt:lpstr>
      <vt:lpstr>Koşul İfadeleri</vt:lpstr>
      <vt:lpstr>İf karar yapısı</vt:lpstr>
      <vt:lpstr>İf karar yapısı</vt:lpstr>
      <vt:lpstr>İf karar yapısı</vt:lpstr>
      <vt:lpstr>İf karar yapısı</vt:lpstr>
      <vt:lpstr>Ödev</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Windows Kullanıcısı</cp:lastModifiedBy>
  <cp:revision>34</cp:revision>
  <dcterms:created xsi:type="dcterms:W3CDTF">2017-11-13T19:25:20Z</dcterms:created>
  <dcterms:modified xsi:type="dcterms:W3CDTF">2020-01-28T19:51:14Z</dcterms:modified>
</cp:coreProperties>
</file>