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50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8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12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95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177388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81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0877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59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22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693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545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890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Pseudomonas</a:t>
            </a:r>
            <a:r>
              <a:rPr lang="tr-TR" dirty="0" smtClean="0"/>
              <a:t> ve </a:t>
            </a:r>
            <a:r>
              <a:rPr lang="tr-TR" dirty="0" err="1" smtClean="0"/>
              <a:t>Pseudomonadlar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Örneğin; </a:t>
            </a:r>
            <a:r>
              <a:rPr lang="tr-TR" dirty="0" err="1" smtClean="0"/>
              <a:t>Pseudomonas</a:t>
            </a:r>
            <a:r>
              <a:rPr lang="tr-TR" dirty="0" smtClean="0"/>
              <a:t>, </a:t>
            </a:r>
            <a:r>
              <a:rPr lang="tr-TR" dirty="0" err="1" smtClean="0"/>
              <a:t>Burkholderia</a:t>
            </a:r>
            <a:r>
              <a:rPr lang="tr-TR" dirty="0" smtClean="0"/>
              <a:t>, </a:t>
            </a:r>
            <a:r>
              <a:rPr lang="tr-TR" dirty="0" err="1" smtClean="0"/>
              <a:t>Zymomonas</a:t>
            </a:r>
            <a:endParaRPr lang="tr-TR" dirty="0" smtClean="0"/>
          </a:p>
          <a:p>
            <a:r>
              <a:rPr lang="tr-TR" dirty="0" err="1" smtClean="0"/>
              <a:t>Pseudomonadlar</a:t>
            </a:r>
            <a:r>
              <a:rPr lang="tr-TR" dirty="0" smtClean="0"/>
              <a:t> zorunlu solunum yaparlar</a:t>
            </a:r>
          </a:p>
          <a:p>
            <a:r>
              <a:rPr lang="tr-TR" dirty="0" smtClean="0"/>
              <a:t>Fakat oksijensiz koşullarda anaerobik solunum da yapabilirler.</a:t>
            </a:r>
          </a:p>
          <a:p>
            <a:r>
              <a:rPr lang="tr-TR" dirty="0" err="1" smtClean="0"/>
              <a:t>Glukozdan</a:t>
            </a:r>
            <a:r>
              <a:rPr lang="tr-TR" dirty="0" smtClean="0"/>
              <a:t> gaz </a:t>
            </a:r>
            <a:r>
              <a:rPr lang="tr-TR" dirty="0" err="1" smtClean="0"/>
              <a:t>oluşturmazşar</a:t>
            </a:r>
            <a:r>
              <a:rPr lang="tr-TR" dirty="0" smtClean="0"/>
              <a:t> ve </a:t>
            </a:r>
            <a:r>
              <a:rPr lang="tr-TR" dirty="0" err="1" smtClean="0"/>
              <a:t>oksidaz</a:t>
            </a:r>
            <a:r>
              <a:rPr lang="tr-TR" dirty="0" smtClean="0"/>
              <a:t> testleri pozitiftir (bu özellikleri ile </a:t>
            </a:r>
            <a:r>
              <a:rPr lang="tr-TR" dirty="0" err="1" smtClean="0"/>
              <a:t>enterik</a:t>
            </a:r>
            <a:r>
              <a:rPr lang="tr-TR" dirty="0" smtClean="0"/>
              <a:t> bakterilerden ayrılırlar)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1016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Twiching</a:t>
            </a:r>
            <a:r>
              <a:rPr lang="tr-TR" dirty="0" smtClean="0"/>
              <a:t> </a:t>
            </a:r>
            <a:r>
              <a:rPr lang="tr-TR" dirty="0" err="1" smtClean="0"/>
              <a:t>motility</a:t>
            </a:r>
            <a:endParaRPr lang="tr-TR" dirty="0" smtClean="0"/>
          </a:p>
          <a:p>
            <a:r>
              <a:rPr lang="tr-TR" dirty="0" smtClean="0"/>
              <a:t>Pili IV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446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Chromobacterium</a:t>
            </a:r>
            <a:r>
              <a:rPr lang="tr-TR" i="1" dirty="0" smtClean="0"/>
              <a:t> </a:t>
            </a:r>
            <a:r>
              <a:rPr lang="tr-TR" i="1" dirty="0" err="1" smtClean="0"/>
              <a:t>violaceum</a:t>
            </a:r>
            <a:endParaRPr lang="tr-TR" i="1" dirty="0" smtClean="0"/>
          </a:p>
          <a:p>
            <a:r>
              <a:rPr lang="tr-TR" dirty="0" smtClean="0"/>
              <a:t>Suda çözünmeyen, antibiyotiğe benzer özellik gösteren ve sadece </a:t>
            </a:r>
            <a:r>
              <a:rPr lang="tr-TR" dirty="0" err="1" smtClean="0"/>
              <a:t>triptofan</a:t>
            </a:r>
            <a:r>
              <a:rPr lang="tr-TR" dirty="0" smtClean="0"/>
              <a:t> aminoasidi içeren besi ortamlarında üretilebilen “</a:t>
            </a:r>
            <a:r>
              <a:rPr lang="tr-TR" dirty="0" err="1" smtClean="0"/>
              <a:t>viyolasein</a:t>
            </a:r>
            <a:r>
              <a:rPr lang="tr-TR" dirty="0" smtClean="0"/>
              <a:t>” denilen mor renkli bir pigment sentezlemektedir.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80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çeşitli bileşikleri </a:t>
            </a:r>
            <a:r>
              <a:rPr lang="tr-TR" dirty="0" err="1" smtClean="0"/>
              <a:t>metabolize</a:t>
            </a:r>
            <a:r>
              <a:rPr lang="tr-TR" dirty="0" smtClean="0"/>
              <a:t> edebildikleri için ekolojik açıdan önemlidirler.</a:t>
            </a:r>
          </a:p>
          <a:p>
            <a:r>
              <a:rPr lang="tr-TR" dirty="0" smtClean="0"/>
              <a:t>Bu organizmalar </a:t>
            </a:r>
            <a:r>
              <a:rPr lang="tr-TR" dirty="0" err="1" smtClean="0"/>
              <a:t>pestisid</a:t>
            </a:r>
            <a:r>
              <a:rPr lang="tr-TR" dirty="0" smtClean="0"/>
              <a:t> ve </a:t>
            </a:r>
            <a:r>
              <a:rPr lang="tr-TR" dirty="0" err="1" smtClean="0"/>
              <a:t>ksenobiyotik</a:t>
            </a:r>
            <a:r>
              <a:rPr lang="tr-TR" dirty="0" smtClean="0"/>
              <a:t> (doğal olmayan) bileşiği de parçalayabildikleri için </a:t>
            </a:r>
            <a:r>
              <a:rPr lang="tr-TR" dirty="0" err="1" smtClean="0"/>
              <a:t>öneml</a:t>
            </a:r>
            <a:r>
              <a:rPr lang="tr-TR" dirty="0" smtClean="0"/>
              <a:t> </a:t>
            </a:r>
            <a:r>
              <a:rPr lang="tr-TR" dirty="0" err="1" smtClean="0"/>
              <a:t>ibiyoremediasyon</a:t>
            </a:r>
            <a:r>
              <a:rPr lang="tr-TR" dirty="0" smtClean="0"/>
              <a:t> ajanlarıdır.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1405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u="sng" dirty="0" err="1" smtClean="0"/>
              <a:t>Patojenik</a:t>
            </a:r>
            <a:r>
              <a:rPr lang="tr-TR" u="sng" dirty="0" smtClean="0"/>
              <a:t> </a:t>
            </a:r>
            <a:r>
              <a:rPr lang="tr-TR" u="sng" dirty="0" err="1" smtClean="0"/>
              <a:t>Pseudomonadlar</a:t>
            </a:r>
            <a:r>
              <a:rPr lang="tr-TR" u="sng" dirty="0" smtClean="0"/>
              <a:t>:</a:t>
            </a:r>
          </a:p>
          <a:p>
            <a:r>
              <a:rPr lang="tr-TR" dirty="0" err="1" smtClean="0"/>
              <a:t>Pseudomonadların</a:t>
            </a:r>
            <a:r>
              <a:rPr lang="tr-TR" dirty="0" smtClean="0"/>
              <a:t> birçoğu patojendir.</a:t>
            </a:r>
          </a:p>
          <a:p>
            <a:r>
              <a:rPr lang="tr-TR" i="1" dirty="0" err="1" smtClean="0"/>
              <a:t>Pseudomonas</a:t>
            </a:r>
            <a:r>
              <a:rPr lang="tr-TR" i="1" dirty="0" smtClean="0"/>
              <a:t> </a:t>
            </a:r>
            <a:r>
              <a:rPr lang="tr-TR" i="1" dirty="0" err="1" smtClean="0"/>
              <a:t>aeruginosa</a:t>
            </a:r>
            <a:endParaRPr lang="tr-TR" i="1" dirty="0" smtClean="0"/>
          </a:p>
          <a:p>
            <a:r>
              <a:rPr lang="tr-TR" dirty="0" smtClean="0"/>
              <a:t>İdrar ve solunum yolu enfeksiyonu, sistik </a:t>
            </a:r>
            <a:r>
              <a:rPr lang="tr-TR" dirty="0" err="1" smtClean="0"/>
              <a:t>fibrozis</a:t>
            </a:r>
            <a:endParaRPr lang="tr-TR" dirty="0" smtClean="0"/>
          </a:p>
          <a:p>
            <a:r>
              <a:rPr lang="tr-TR" dirty="0" smtClean="0"/>
              <a:t>Fırsatçı bir patojen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04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P. </a:t>
            </a:r>
            <a:r>
              <a:rPr lang="tr-TR" dirty="0" err="1" smtClean="0"/>
              <a:t>aeruginosa</a:t>
            </a:r>
            <a:r>
              <a:rPr lang="tr-TR" dirty="0" smtClean="0"/>
              <a:t> birçok antibiyotiğe karşı dirençli</a:t>
            </a:r>
          </a:p>
          <a:p>
            <a:r>
              <a:rPr lang="tr-TR" dirty="0" smtClean="0"/>
              <a:t>R </a:t>
            </a:r>
            <a:r>
              <a:rPr lang="tr-TR" dirty="0" err="1" smtClean="0"/>
              <a:t>plazmidi</a:t>
            </a:r>
            <a:r>
              <a:rPr lang="tr-TR" dirty="0" smtClean="0"/>
              <a:t> ; çeşitli antibiyotikleri etkisiz hale getirir yada hücre dışına pompalar</a:t>
            </a:r>
          </a:p>
          <a:p>
            <a:r>
              <a:rPr lang="tr-TR" dirty="0" err="1" smtClean="0"/>
              <a:t>Polimiksin</a:t>
            </a:r>
            <a:r>
              <a:rPr lang="tr-TR" dirty="0" smtClean="0"/>
              <a:t> etkili.</a:t>
            </a:r>
          </a:p>
          <a:p>
            <a:r>
              <a:rPr lang="tr-TR" dirty="0" smtClean="0"/>
              <a:t>Bazı </a:t>
            </a:r>
            <a:r>
              <a:rPr lang="tr-TR" dirty="0" err="1" smtClean="0"/>
              <a:t>pseudomonadlar</a:t>
            </a:r>
            <a:r>
              <a:rPr lang="tr-TR" dirty="0" smtClean="0"/>
              <a:t> da </a:t>
            </a:r>
            <a:r>
              <a:rPr lang="tr-TR" dirty="0" err="1" smtClean="0"/>
              <a:t>fitopatojen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96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Zymomonas</a:t>
            </a:r>
            <a:r>
              <a:rPr lang="tr-TR" b="1" dirty="0" smtClean="0">
                <a:solidFill>
                  <a:srgbClr val="FF0000"/>
                </a:solidFill>
              </a:rPr>
              <a:t>; </a:t>
            </a:r>
          </a:p>
          <a:p>
            <a:r>
              <a:rPr lang="tr-TR" dirty="0" err="1" smtClean="0"/>
              <a:t>Filogenetik</a:t>
            </a:r>
            <a:r>
              <a:rPr lang="tr-TR" dirty="0" smtClean="0"/>
              <a:t> olarak </a:t>
            </a:r>
            <a:r>
              <a:rPr lang="tr-TR" dirty="0" err="1" smtClean="0"/>
              <a:t>Pseudomonadlara</a:t>
            </a:r>
            <a:r>
              <a:rPr lang="tr-TR" dirty="0" smtClean="0"/>
              <a:t> benzese bile onlardan ayrışır.</a:t>
            </a:r>
          </a:p>
          <a:p>
            <a:r>
              <a:rPr lang="tr-TR" dirty="0" smtClean="0"/>
              <a:t>Çünkü zorunlu </a:t>
            </a:r>
            <a:r>
              <a:rPr lang="tr-TR" dirty="0" err="1" smtClean="0"/>
              <a:t>fermentatif</a:t>
            </a:r>
            <a:r>
              <a:rPr lang="tr-TR" dirty="0" smtClean="0"/>
              <a:t> metabolizmaları vardır.</a:t>
            </a:r>
          </a:p>
          <a:p>
            <a:r>
              <a:rPr lang="tr-TR" dirty="0" smtClean="0"/>
              <a:t>Endüstride bu önemlidir (</a:t>
            </a:r>
            <a:r>
              <a:rPr lang="tr-TR" b="1" dirty="0" smtClean="0"/>
              <a:t>Z. </a:t>
            </a:r>
            <a:r>
              <a:rPr lang="tr-TR" b="1" dirty="0" err="1" smtClean="0"/>
              <a:t>mobilis</a:t>
            </a:r>
            <a:r>
              <a:rPr lang="tr-TR" dirty="0" smtClean="0"/>
              <a:t>) Çünkü 5 ve 6 karbonlu şekerlerden etanol üretebilirler (</a:t>
            </a:r>
            <a:r>
              <a:rPr lang="tr-TR" dirty="0" err="1" smtClean="0"/>
              <a:t>biyoyakıt</a:t>
            </a:r>
            <a:r>
              <a:rPr lang="tr-TR" dirty="0" smtClean="0"/>
              <a:t>, içki ve kimyasal)</a:t>
            </a:r>
          </a:p>
        </p:txBody>
      </p:sp>
    </p:spTree>
    <p:extLst>
      <p:ext uri="{BB962C8B-B14F-4D97-AF65-F5344CB8AC3E}">
        <p14:creationId xmlns:p14="http://schemas.microsoft.com/office/powerpoint/2010/main" val="3739386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494"/>
            <a:ext cx="8686800" cy="1399032"/>
          </a:xfrm>
        </p:spPr>
        <p:txBody>
          <a:bodyPr/>
          <a:lstStyle/>
          <a:p>
            <a:r>
              <a:rPr lang="tr-TR" dirty="0" smtClean="0"/>
              <a:t>Asetik Asit Oluşturan Bakteriler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75411" y="126876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Örneğin; </a:t>
            </a:r>
            <a:r>
              <a:rPr lang="tr-TR" dirty="0" err="1" smtClean="0"/>
              <a:t>Acetobacter</a:t>
            </a:r>
            <a:r>
              <a:rPr lang="tr-TR" dirty="0" smtClean="0"/>
              <a:t>, </a:t>
            </a:r>
            <a:r>
              <a:rPr lang="tr-TR" dirty="0" err="1" smtClean="0"/>
              <a:t>Gluconobacter</a:t>
            </a:r>
            <a:endParaRPr lang="tr-TR" dirty="0" smtClean="0"/>
          </a:p>
          <a:p>
            <a:r>
              <a:rPr lang="tr-TR" dirty="0" smtClean="0"/>
              <a:t>Alkol ve şekerleri eksik </a:t>
            </a:r>
            <a:r>
              <a:rPr lang="tr-TR" dirty="0" err="1" smtClean="0"/>
              <a:t>oksidasyona</a:t>
            </a:r>
            <a:r>
              <a:rPr lang="tr-TR" dirty="0" smtClean="0"/>
              <a:t> uğratırlar</a:t>
            </a:r>
          </a:p>
          <a:p>
            <a:r>
              <a:rPr lang="tr-TR" dirty="0" smtClean="0"/>
              <a:t>Son ürünleri organik asitlerdir</a:t>
            </a:r>
          </a:p>
          <a:p>
            <a:r>
              <a:rPr lang="tr-TR" dirty="0" smtClean="0"/>
              <a:t>Zorunlu </a:t>
            </a:r>
            <a:r>
              <a:rPr lang="tr-TR" dirty="0" err="1" smtClean="0"/>
              <a:t>aerobdurlar</a:t>
            </a:r>
            <a:endParaRPr lang="tr-TR" dirty="0" smtClean="0"/>
          </a:p>
          <a:p>
            <a:r>
              <a:rPr lang="tr-TR" dirty="0" err="1" smtClean="0"/>
              <a:t>Etanolden</a:t>
            </a:r>
            <a:r>
              <a:rPr lang="tr-TR" dirty="0" smtClean="0"/>
              <a:t> asetik asit üretirler</a:t>
            </a:r>
          </a:p>
          <a:p>
            <a:r>
              <a:rPr lang="tr-TR" dirty="0" smtClean="0"/>
              <a:t>Ticari sirke üretiminde kullanılırlar</a:t>
            </a:r>
          </a:p>
          <a:p>
            <a:r>
              <a:rPr lang="tr-TR" dirty="0" smtClean="0"/>
              <a:t>Asidik koşullara çok toleranslıdırlar</a:t>
            </a:r>
          </a:p>
          <a:p>
            <a:r>
              <a:rPr lang="tr-TR" dirty="0"/>
              <a:t>Bazıları selüloz sentezleyebilmektedir.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842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Serbest Yaşayıp Azot </a:t>
            </a:r>
            <a:r>
              <a:rPr lang="tr-TR" dirty="0" err="1" smtClean="0"/>
              <a:t>Fiksasyonu</a:t>
            </a:r>
            <a:r>
              <a:rPr lang="tr-TR" dirty="0" smtClean="0"/>
              <a:t> Yapan Bakteriler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Örneğin, </a:t>
            </a:r>
            <a:r>
              <a:rPr lang="tr-TR" dirty="0" err="1" smtClean="0"/>
              <a:t>Azotobacter</a:t>
            </a:r>
            <a:r>
              <a:rPr lang="tr-TR" dirty="0" smtClean="0"/>
              <a:t>, </a:t>
            </a:r>
            <a:r>
              <a:rPr lang="tr-TR" dirty="0" err="1" smtClean="0"/>
              <a:t>Azomonas</a:t>
            </a:r>
            <a:endParaRPr lang="tr-TR" dirty="0" smtClean="0"/>
          </a:p>
          <a:p>
            <a:r>
              <a:rPr lang="tr-TR" dirty="0" smtClean="0"/>
              <a:t>Toprakta yaşayan bakterilerin çoğu bu özellikte</a:t>
            </a:r>
          </a:p>
          <a:p>
            <a:r>
              <a:rPr lang="tr-TR" dirty="0" smtClean="0"/>
              <a:t>Hava içeren, azot kaynağından yoksun, zenginleştirilmiş aerobik bir kültür ortamında bu bakteriler izole edilebilir</a:t>
            </a:r>
          </a:p>
          <a:p>
            <a:r>
              <a:rPr lang="tr-TR" b="1" dirty="0" smtClean="0"/>
              <a:t>Nitrojenaz enzimi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973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Neisseria</a:t>
            </a:r>
            <a:r>
              <a:rPr lang="tr-TR" dirty="0" smtClean="0"/>
              <a:t> ve </a:t>
            </a:r>
            <a:r>
              <a:rPr lang="tr-TR" i="1" dirty="0" err="1" smtClean="0"/>
              <a:t>Chromobacterium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Neisseria</a:t>
            </a:r>
            <a:r>
              <a:rPr lang="tr-TR" i="1" dirty="0" smtClean="0"/>
              <a:t> </a:t>
            </a:r>
            <a:r>
              <a:rPr lang="tr-TR" i="1" dirty="0" err="1" smtClean="0"/>
              <a:t>gonorrhoeae</a:t>
            </a:r>
            <a:r>
              <a:rPr lang="tr-TR" dirty="0" smtClean="0"/>
              <a:t>: bel soğukluğu etkeni</a:t>
            </a:r>
          </a:p>
          <a:p>
            <a:r>
              <a:rPr lang="tr-TR" i="1" dirty="0" smtClean="0"/>
              <a:t>N. </a:t>
            </a:r>
            <a:r>
              <a:rPr lang="tr-TR" i="1" dirty="0" err="1" smtClean="0"/>
              <a:t>meningitidis</a:t>
            </a:r>
            <a:r>
              <a:rPr lang="tr-TR" dirty="0" smtClean="0"/>
              <a:t>: beyin zarı iltihabı etkeni</a:t>
            </a:r>
          </a:p>
          <a:p>
            <a:pPr>
              <a:buNone/>
            </a:pPr>
            <a:r>
              <a:rPr lang="tr-TR" dirty="0" err="1" smtClean="0"/>
              <a:t>Neisseria</a:t>
            </a:r>
            <a:r>
              <a:rPr lang="tr-TR" dirty="0" smtClean="0"/>
              <a:t> cinsi hücreleri daima kok ama </a:t>
            </a:r>
            <a:r>
              <a:rPr lang="tr-TR" dirty="0" err="1" smtClean="0"/>
              <a:t>Kokobasil</a:t>
            </a:r>
            <a:r>
              <a:rPr lang="tr-TR" dirty="0" smtClean="0"/>
              <a:t> hücre şekli: üremenin durgun fazında </a:t>
            </a:r>
            <a:r>
              <a:rPr lang="tr-TR" dirty="0" err="1" smtClean="0"/>
              <a:t>kokoid</a:t>
            </a:r>
            <a:r>
              <a:rPr lang="tr-TR" dirty="0" smtClean="0"/>
              <a:t>, normal koşullarda basil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3649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Morexella</a:t>
            </a:r>
            <a:r>
              <a:rPr lang="tr-TR" dirty="0" smtClean="0"/>
              <a:t> ve </a:t>
            </a:r>
            <a:r>
              <a:rPr lang="tr-TR" dirty="0" err="1" smtClean="0"/>
              <a:t>Acinetobacter</a:t>
            </a:r>
            <a:r>
              <a:rPr lang="tr-TR" dirty="0" smtClean="0"/>
              <a:t> in bazı türleri ilginç bir seğirme hareketi sergiler</a:t>
            </a:r>
          </a:p>
          <a:p>
            <a:r>
              <a:rPr lang="tr-TR" dirty="0" smtClean="0"/>
              <a:t>1-5 mikrometre kadar kısa mesafelerde yer değiştirme yada atlama hareketi yapar.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297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Geniş ekran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Verdana</vt:lpstr>
      <vt:lpstr>Wingdings 2</vt:lpstr>
      <vt:lpstr>Canlı</vt:lpstr>
      <vt:lpstr>Pseudomonas ve Pseudomonadlar</vt:lpstr>
      <vt:lpstr>PowerPoint Sunusu</vt:lpstr>
      <vt:lpstr>PowerPoint Sunusu</vt:lpstr>
      <vt:lpstr>PowerPoint Sunusu</vt:lpstr>
      <vt:lpstr>PowerPoint Sunusu</vt:lpstr>
      <vt:lpstr>Asetik Asit Oluşturan Bakteriler</vt:lpstr>
      <vt:lpstr>Serbest Yaşayıp Azot Fiksasyonu Yapan Bakteriler</vt:lpstr>
      <vt:lpstr>Neisseria ve Chromobacterium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Pseudomonas ve Pseudomonadlar</dc:title>
  <dc:creator>sevgi</dc:creator>
  <cp:lastModifiedBy>sevgi</cp:lastModifiedBy>
  <cp:revision>1</cp:revision>
  <dcterms:created xsi:type="dcterms:W3CDTF">2020-01-07T09:24:12Z</dcterms:created>
  <dcterms:modified xsi:type="dcterms:W3CDTF">2020-01-07T09:24:24Z</dcterms:modified>
</cp:coreProperties>
</file>