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230BC10-8957-434E-9FD9-72EA22E0C921}"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9AA6CB24-ADDD-41E7-B528-835DA01BA0C8}" type="slidenum">
              <a:rPr lang="tr-TR" smtClean="0"/>
              <a:t>‹#›</a:t>
            </a:fld>
            <a:endParaRPr lang="tr-TR"/>
          </a:p>
        </p:txBody>
      </p:sp>
    </p:spTree>
    <p:extLst>
      <p:ext uri="{BB962C8B-B14F-4D97-AF65-F5344CB8AC3E}">
        <p14:creationId xmlns:p14="http://schemas.microsoft.com/office/powerpoint/2010/main" val="1909738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230BC10-8957-434E-9FD9-72EA22E0C921}"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AA6CB24-ADDD-41E7-B528-835DA01BA0C8}" type="slidenum">
              <a:rPr lang="tr-TR" smtClean="0"/>
              <a:t>‹#›</a:t>
            </a:fld>
            <a:endParaRPr lang="tr-TR"/>
          </a:p>
        </p:txBody>
      </p:sp>
    </p:spTree>
    <p:extLst>
      <p:ext uri="{BB962C8B-B14F-4D97-AF65-F5344CB8AC3E}">
        <p14:creationId xmlns:p14="http://schemas.microsoft.com/office/powerpoint/2010/main" val="503587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230BC10-8957-434E-9FD9-72EA22E0C921}"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AA6CB24-ADDD-41E7-B528-835DA01BA0C8}" type="slidenum">
              <a:rPr lang="tr-TR" smtClean="0"/>
              <a:t>‹#›</a:t>
            </a:fld>
            <a:endParaRPr lang="tr-TR"/>
          </a:p>
        </p:txBody>
      </p:sp>
    </p:spTree>
    <p:extLst>
      <p:ext uri="{BB962C8B-B14F-4D97-AF65-F5344CB8AC3E}">
        <p14:creationId xmlns:p14="http://schemas.microsoft.com/office/powerpoint/2010/main" val="4092106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230BC10-8957-434E-9FD9-72EA22E0C921}"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AA6CB24-ADDD-41E7-B528-835DA01BA0C8}" type="slidenum">
              <a:rPr lang="tr-TR" smtClean="0"/>
              <a:t>‹#›</a:t>
            </a:fld>
            <a:endParaRPr lang="tr-TR"/>
          </a:p>
        </p:txBody>
      </p:sp>
    </p:spTree>
    <p:extLst>
      <p:ext uri="{BB962C8B-B14F-4D97-AF65-F5344CB8AC3E}">
        <p14:creationId xmlns:p14="http://schemas.microsoft.com/office/powerpoint/2010/main" val="4113122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B230BC10-8957-434E-9FD9-72EA22E0C921}" type="datetimeFigureOut">
              <a:rPr lang="tr-TR" smtClean="0"/>
              <a:t>14.09.2020</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9AA6CB24-ADDD-41E7-B528-835DA01BA0C8}" type="slidenum">
              <a:rPr lang="tr-TR" smtClean="0"/>
              <a:t>‹#›</a:t>
            </a:fld>
            <a:endParaRPr lang="tr-TR"/>
          </a:p>
        </p:txBody>
      </p:sp>
    </p:spTree>
    <p:extLst>
      <p:ext uri="{BB962C8B-B14F-4D97-AF65-F5344CB8AC3E}">
        <p14:creationId xmlns:p14="http://schemas.microsoft.com/office/powerpoint/2010/main" val="703089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230BC10-8957-434E-9FD9-72EA22E0C921}"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AA6CB24-ADDD-41E7-B528-835DA01BA0C8}" type="slidenum">
              <a:rPr lang="tr-TR" smtClean="0"/>
              <a:t>‹#›</a:t>
            </a:fld>
            <a:endParaRPr lang="tr-TR"/>
          </a:p>
        </p:txBody>
      </p:sp>
    </p:spTree>
    <p:extLst>
      <p:ext uri="{BB962C8B-B14F-4D97-AF65-F5344CB8AC3E}">
        <p14:creationId xmlns:p14="http://schemas.microsoft.com/office/powerpoint/2010/main" val="218108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230BC10-8957-434E-9FD9-72EA22E0C921}" type="datetimeFigureOut">
              <a:rPr lang="tr-TR" smtClean="0"/>
              <a:t>14.09.2020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AA6CB24-ADDD-41E7-B528-835DA01BA0C8}" type="slidenum">
              <a:rPr lang="tr-TR" smtClean="0"/>
              <a:t>‹#›</a:t>
            </a:fld>
            <a:endParaRPr lang="tr-TR"/>
          </a:p>
        </p:txBody>
      </p:sp>
    </p:spTree>
    <p:extLst>
      <p:ext uri="{BB962C8B-B14F-4D97-AF65-F5344CB8AC3E}">
        <p14:creationId xmlns:p14="http://schemas.microsoft.com/office/powerpoint/2010/main" val="1289810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230BC10-8957-434E-9FD9-72EA22E0C921}" type="datetimeFigureOut">
              <a:rPr lang="tr-TR" smtClean="0"/>
              <a:t>14.09.2020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AA6CB24-ADDD-41E7-B528-835DA01BA0C8}" type="slidenum">
              <a:rPr lang="tr-TR" smtClean="0"/>
              <a:t>‹#›</a:t>
            </a:fld>
            <a:endParaRPr lang="tr-TR"/>
          </a:p>
        </p:txBody>
      </p:sp>
    </p:spTree>
    <p:extLst>
      <p:ext uri="{BB962C8B-B14F-4D97-AF65-F5344CB8AC3E}">
        <p14:creationId xmlns:p14="http://schemas.microsoft.com/office/powerpoint/2010/main" val="2836245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30BC10-8957-434E-9FD9-72EA22E0C921}" type="datetimeFigureOut">
              <a:rPr lang="tr-TR" smtClean="0"/>
              <a:t>14.09.2020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AA6CB24-ADDD-41E7-B528-835DA01BA0C8}" type="slidenum">
              <a:rPr lang="tr-TR" smtClean="0"/>
              <a:t>‹#›</a:t>
            </a:fld>
            <a:endParaRPr lang="tr-TR"/>
          </a:p>
        </p:txBody>
      </p:sp>
    </p:spTree>
    <p:extLst>
      <p:ext uri="{BB962C8B-B14F-4D97-AF65-F5344CB8AC3E}">
        <p14:creationId xmlns:p14="http://schemas.microsoft.com/office/powerpoint/2010/main" val="2645833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230BC10-8957-434E-9FD9-72EA22E0C921}"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9AA6CB24-ADDD-41E7-B528-835DA01BA0C8}" type="slidenum">
              <a:rPr lang="tr-TR" smtClean="0"/>
              <a:t>‹#›</a:t>
            </a:fld>
            <a:endParaRPr lang="tr-TR"/>
          </a:p>
        </p:txBody>
      </p:sp>
    </p:spTree>
    <p:extLst>
      <p:ext uri="{BB962C8B-B14F-4D97-AF65-F5344CB8AC3E}">
        <p14:creationId xmlns:p14="http://schemas.microsoft.com/office/powerpoint/2010/main" val="607284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230BC10-8957-434E-9FD9-72EA22E0C921}" type="datetimeFigureOut">
              <a:rPr lang="tr-TR" smtClean="0"/>
              <a:t>14.09.2020</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9AA6CB24-ADDD-41E7-B528-835DA01BA0C8}" type="slidenum">
              <a:rPr lang="tr-TR" smtClean="0"/>
              <a:t>‹#›</a:t>
            </a:fld>
            <a:endParaRPr lang="tr-TR"/>
          </a:p>
        </p:txBody>
      </p:sp>
    </p:spTree>
    <p:extLst>
      <p:ext uri="{BB962C8B-B14F-4D97-AF65-F5344CB8AC3E}">
        <p14:creationId xmlns:p14="http://schemas.microsoft.com/office/powerpoint/2010/main" val="4252602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B230BC10-8957-434E-9FD9-72EA22E0C921}" type="datetimeFigureOut">
              <a:rPr lang="tr-TR" smtClean="0"/>
              <a:t>14.09.2020</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9AA6CB24-ADDD-41E7-B528-835DA01BA0C8}" type="slidenum">
              <a:rPr lang="tr-TR" smtClean="0"/>
              <a:t>‹#›</a:t>
            </a:fld>
            <a:endParaRPr lang="tr-TR"/>
          </a:p>
        </p:txBody>
      </p:sp>
    </p:spTree>
    <p:extLst>
      <p:ext uri="{BB962C8B-B14F-4D97-AF65-F5344CB8AC3E}">
        <p14:creationId xmlns:p14="http://schemas.microsoft.com/office/powerpoint/2010/main" val="257348160"/>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GEORGE BERKELEY </a:t>
            </a:r>
            <a:endParaRPr lang="tr-TR" dirty="0"/>
          </a:p>
        </p:txBody>
      </p:sp>
    </p:spTree>
    <p:extLst>
      <p:ext uri="{BB962C8B-B14F-4D97-AF65-F5344CB8AC3E}">
        <p14:creationId xmlns:p14="http://schemas.microsoft.com/office/powerpoint/2010/main" val="2874755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49531"/>
            <a:ext cx="10515600" cy="5027432"/>
          </a:xfrm>
        </p:spPr>
        <p:txBody>
          <a:bodyPr/>
          <a:lstStyle/>
          <a:p>
            <a:r>
              <a:rPr lang="tr-TR" dirty="0" smtClean="0"/>
              <a:t>Berkeley öncelikle tözün niteliklerin dayanağı veya taşıyıcısı olduğunu söylemenin tamamen metaforik konuşmak olduğunu, bunun sözgelimi, sütunların yapıyı taşıması örneğinde olduğu gibi, ampirik hiçbir anlam taşımadığını iddia eder. Varlık kavramına gelince, ona göre bundan daha soyut ve anlaşılmaz bir ide yoktur. Bileşenlerine doyurucu bir anlam yüklenemiyorsa eğer, maddi töz kavramının kendisi de anlamdan yoksun olmak durumundadır. Buradan bir kez daha maddi tözün </a:t>
            </a:r>
            <a:r>
              <a:rPr lang="tr-TR" dirty="0" err="1" smtClean="0"/>
              <a:t>varolmadığı</a:t>
            </a:r>
            <a:r>
              <a:rPr lang="tr-TR" dirty="0" smtClean="0"/>
              <a:t> sonucu çıkar. </a:t>
            </a:r>
            <a:r>
              <a:rPr lang="tr-TR" dirty="0" smtClean="0"/>
              <a:t>(Ahmet Cevizci, Felsefe Tarihi, Say Yayınları, 2009, ss.351-352.)</a:t>
            </a:r>
          </a:p>
          <a:p>
            <a:endParaRPr lang="tr-TR" dirty="0"/>
          </a:p>
        </p:txBody>
      </p:sp>
    </p:spTree>
    <p:extLst>
      <p:ext uri="{BB962C8B-B14F-4D97-AF65-F5344CB8AC3E}">
        <p14:creationId xmlns:p14="http://schemas.microsoft.com/office/powerpoint/2010/main" val="2962795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09451" y="849086"/>
            <a:ext cx="10844349" cy="5327877"/>
          </a:xfrm>
        </p:spPr>
        <p:txBody>
          <a:bodyPr/>
          <a:lstStyle/>
          <a:p>
            <a:pPr marL="0" indent="0">
              <a:buNone/>
            </a:pPr>
            <a:r>
              <a:rPr lang="tr-TR" dirty="0" smtClean="0"/>
              <a:t>EPİSTEMOLOJİK ARGÜMAN</a:t>
            </a:r>
          </a:p>
          <a:p>
            <a:pPr marL="0" indent="0">
              <a:buNone/>
            </a:pPr>
            <a:r>
              <a:rPr lang="tr-TR" dirty="0" smtClean="0"/>
              <a:t> Berkeley maddenin var olmadığı tezini kanıtlamak üzere öne sürdüğü üçüncü argümanda, maddi töz düşüncesinin her şeye rağmen anlamlı olduğunu ve dolayısıyla, zihinden bağımsız fizikî nesnelerin var olmalarının mümkün olduğunu kabul edelim, der. Ona göre, böyle bir imkânı kabul etsek bile, onun doğru olduğunu, yani fiziki nesnelerin gerçekten veya zihinden bağımsız olarak var olduklarını hiçbir şekilde bilemeyeceğimiz için bu kabulün de son çözümlemede yanlış olması gerekir. Zihinden bağımsız fiziki nesneleri bilebilmemizin sadece iki yolu olabilir: Biz onları ya duyu ya da akıl yoluyla bilebiliriz. </a:t>
            </a:r>
            <a:r>
              <a:rPr lang="tr-TR" dirty="0" smtClean="0"/>
              <a:t>(Ahmet Cevizci, Felsefe Tarihi, Say Yayınları, 2009, s.352.)</a:t>
            </a:r>
          </a:p>
          <a:p>
            <a:pPr marL="0" indent="0">
              <a:buNone/>
            </a:pPr>
            <a:endParaRPr lang="tr-TR" dirty="0"/>
          </a:p>
        </p:txBody>
      </p:sp>
    </p:spTree>
    <p:extLst>
      <p:ext uri="{BB962C8B-B14F-4D97-AF65-F5344CB8AC3E}">
        <p14:creationId xmlns:p14="http://schemas.microsoft.com/office/powerpoint/2010/main" val="1037914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58091"/>
            <a:ext cx="10515600" cy="5118872"/>
          </a:xfrm>
        </p:spPr>
        <p:txBody>
          <a:bodyPr>
            <a:normAutofit/>
          </a:bodyPr>
          <a:lstStyle/>
          <a:p>
            <a:pPr marL="0" indent="0">
              <a:buNone/>
            </a:pPr>
            <a:r>
              <a:rPr lang="tr-TR" dirty="0" smtClean="0"/>
              <a:t>NEDENSELLİKTEN HAREKET EDEN ARGÜMAN </a:t>
            </a:r>
          </a:p>
          <a:p>
            <a:pPr marL="0" indent="0">
              <a:buNone/>
            </a:pPr>
            <a:r>
              <a:rPr lang="tr-TR" dirty="0" smtClean="0"/>
              <a:t>Aklın bizi fiziki nesnelerin bizatihi kendisinin bilgisine ulaştırmak açısından güçsüz bir araç olduğunu ve dolayısıyla zihinde </a:t>
            </a:r>
            <a:r>
              <a:rPr lang="tr-TR" dirty="0" err="1" smtClean="0"/>
              <a:t>varolan</a:t>
            </a:r>
            <a:r>
              <a:rPr lang="tr-TR" dirty="0" smtClean="0"/>
              <a:t> birtakım deneyimlerden maddi veya fiziki nesnelerin varoluşunu çıkarsayacak sağlam bir kanıt bulmanın imkânsız olduğunu öne süren Berkeley, bundan sonra zihinden bağımsız fiziki nesnelerin zihindeki idelerimizin nedenleri olarak </a:t>
            </a:r>
            <a:r>
              <a:rPr lang="tr-TR" dirty="0" err="1" smtClean="0"/>
              <a:t>varolma</a:t>
            </a:r>
            <a:r>
              <a:rPr lang="tr-TR" dirty="0" smtClean="0"/>
              <a:t> ihtimallerini, aklın söz konusu güçsüzlüğüne rağmen ele alır. Başka bir deyişle fiziki nesnelerin varoluşu, aklın ortaya koyacağı sağlam bir kanıt bulunmadığından </a:t>
            </a:r>
            <a:r>
              <a:rPr lang="tr-TR" dirty="0" err="1" smtClean="0"/>
              <a:t>tümdengelimsel</a:t>
            </a:r>
            <a:r>
              <a:rPr lang="tr-TR" dirty="0" smtClean="0"/>
              <a:t> olarak kesin olmasa bile, en azından </a:t>
            </a:r>
            <a:r>
              <a:rPr lang="tr-TR" dirty="0" err="1" smtClean="0"/>
              <a:t>tümevarımsal</a:t>
            </a:r>
            <a:r>
              <a:rPr lang="tr-TR" dirty="0" smtClean="0"/>
              <a:t> olarak muhtemel olabilir. Fiziki nesnelerin varoluşunu deneyimlerimizin muhtemel nedenleri olarak öne sürebilir ve bunda da pekâlâ haklı olabiliriz. </a:t>
            </a:r>
            <a:r>
              <a:rPr lang="tr-TR" dirty="0" smtClean="0"/>
              <a:t>(Ahmet Cevizci, Felsefe Tarihi, Say Yayınları, 2009, s.352.)</a:t>
            </a:r>
          </a:p>
          <a:p>
            <a:pPr marL="0" indent="0">
              <a:buNone/>
            </a:pPr>
            <a:endParaRPr lang="tr-TR" dirty="0"/>
          </a:p>
        </p:txBody>
      </p:sp>
    </p:spTree>
    <p:extLst>
      <p:ext uri="{BB962C8B-B14F-4D97-AF65-F5344CB8AC3E}">
        <p14:creationId xmlns:p14="http://schemas.microsoft.com/office/powerpoint/2010/main" val="1465898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58091"/>
            <a:ext cx="10515600" cy="5118872"/>
          </a:xfrm>
        </p:spPr>
        <p:txBody>
          <a:bodyPr>
            <a:normAutofit/>
          </a:bodyPr>
          <a:lstStyle/>
          <a:p>
            <a:pPr marL="0" indent="0">
              <a:buNone/>
            </a:pPr>
            <a:r>
              <a:rPr lang="tr-TR" dirty="0" smtClean="0"/>
              <a:t>İdeler ve </a:t>
            </a:r>
            <a:r>
              <a:rPr lang="tr-TR" dirty="0" err="1" smtClean="0"/>
              <a:t>İmmateryalizm</a:t>
            </a:r>
            <a:endParaRPr lang="tr-TR" dirty="0" smtClean="0"/>
          </a:p>
          <a:p>
            <a:pPr marL="0" indent="0">
              <a:buNone/>
            </a:pPr>
            <a:r>
              <a:rPr lang="tr-TR" dirty="0" smtClean="0"/>
              <a:t> Berkeley, maddenin varoluşunu yadsıyıp, felsefesini inşa ederken deneyci felsefenin genel çerçevesi içinde hareket edip, </a:t>
            </a:r>
            <a:r>
              <a:rPr lang="tr-TR" dirty="0" err="1" smtClean="0"/>
              <a:t>Locke’u</a:t>
            </a:r>
            <a:r>
              <a:rPr lang="tr-TR" dirty="0" smtClean="0"/>
              <a:t> en azından üç konuda aynen takip eder: </a:t>
            </a:r>
          </a:p>
          <a:p>
            <a:pPr marL="571500" indent="-571500">
              <a:buAutoNum type="romanLcParenBoth"/>
            </a:pPr>
            <a:r>
              <a:rPr lang="tr-TR" dirty="0" smtClean="0"/>
              <a:t>Sahip olduğumuz idelere neden olan her ne olursa olsun, bizim </a:t>
            </a:r>
            <a:r>
              <a:rPr lang="tr-TR" dirty="0" err="1" smtClean="0"/>
              <a:t>dolayımsız</a:t>
            </a:r>
            <a:r>
              <a:rPr lang="tr-TR" dirty="0" smtClean="0"/>
              <a:t> olarak veya doğrudan doğruya algıladığımız her şey idelerimizden veya kendi zihin içeriklerimizden ibarettir. </a:t>
            </a:r>
          </a:p>
          <a:p>
            <a:pPr marL="571500" indent="-571500">
              <a:buAutoNum type="romanLcParenBoth"/>
            </a:pPr>
            <a:r>
              <a:rPr lang="tr-TR" dirty="0" smtClean="0"/>
              <a:t>İdelerimizin hiçbiri doğuştan olmayıp, sahip olduğumuz bütün ideler algısal deneyimden türer.</a:t>
            </a:r>
          </a:p>
          <a:p>
            <a:pPr marL="571500" indent="-571500">
              <a:buFont typeface="Arial" panose="020B0604020202020204" pitchFamily="34" charset="0"/>
              <a:buAutoNum type="romanLcParenBoth"/>
            </a:pPr>
            <a:r>
              <a:rPr lang="tr-TR" dirty="0" smtClean="0"/>
              <a:t>Bilgimiz sahip olduğumuz idelerin bir fonksiyonu olduğu için sahip olduğumuz bütün bilgiler deneyim yoluyla sahip olduğumuz idelerden türemek durumundadır. </a:t>
            </a:r>
            <a:r>
              <a:rPr lang="tr-TR" dirty="0" smtClean="0"/>
              <a:t>(Ahmet Cevizci, Felsefe Tarihi, Say Yayınları, 2009, s.353.)</a:t>
            </a:r>
          </a:p>
          <a:p>
            <a:pPr marL="571500" indent="-571500">
              <a:buAutoNum type="romanLcParenBoth"/>
            </a:pPr>
            <a:endParaRPr lang="tr-TR" dirty="0"/>
          </a:p>
        </p:txBody>
      </p:sp>
    </p:spTree>
    <p:extLst>
      <p:ext uri="{BB962C8B-B14F-4D97-AF65-F5344CB8AC3E}">
        <p14:creationId xmlns:p14="http://schemas.microsoft.com/office/powerpoint/2010/main" val="423772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31966"/>
            <a:ext cx="10515600" cy="5144997"/>
          </a:xfrm>
        </p:spPr>
        <p:txBody>
          <a:bodyPr>
            <a:normAutofit/>
          </a:bodyPr>
          <a:lstStyle/>
          <a:p>
            <a:pPr marL="0" indent="0">
              <a:buNone/>
            </a:pPr>
            <a:r>
              <a:rPr lang="tr-TR" dirty="0" smtClean="0"/>
              <a:t>Zihnin Varoluşu</a:t>
            </a:r>
          </a:p>
          <a:p>
            <a:pPr marL="0" indent="0">
              <a:buNone/>
            </a:pPr>
            <a:r>
              <a:rPr lang="tr-TR" dirty="0" smtClean="0"/>
              <a:t> Berkeley, bununla birlikte buradan, benim kendim ve zihnimle ilgili olarak hiçbir zaman </a:t>
            </a:r>
            <a:r>
              <a:rPr lang="tr-TR" dirty="0" err="1" smtClean="0"/>
              <a:t>dolayımsız</a:t>
            </a:r>
            <a:r>
              <a:rPr lang="tr-TR" dirty="0" smtClean="0"/>
              <a:t> bir algısal deneyime sahip olamadığım, fakat sadece zihnin çeşitli algısal nitelikleri veya edimlerinin idelerine sahip olabildiğim için zihnim ya da kendimle ilgili bir ideye sahip olamayacağım ve zihnin varoluşundan emin olamayacağım sonucunun çıkartılamayacağını söyler. Çünkü bizde bir benlik ya da zihnin, algısal deneyimi olmadığı için idesi olmasa bile, belli bir ruh nosyonu, ruhun isteme, sevme ve nefret etme gibi edimleriyle ilgili fikirler bulunmaktadır. Berkeley, dahası “tinin ya da eyleyen şeyin doğasının, kendisi olarak değil de ortaya çıkardığı etkiler yoluyla algılanmak olduğunu” öne sürer. Çok daha önemlisi idelerin var olabilmeleri için idelere sahip olan bir zihnin var olması gerekir. Bu idelere sahip olacak zihin olmadığında, ideler de olmayacaktır. </a:t>
            </a:r>
            <a:r>
              <a:rPr lang="tr-TR" dirty="0" smtClean="0"/>
              <a:t>(Ahmet Cevizci, Felsefe Tarihi, Say Yayınları, 2009, s.353.)</a:t>
            </a:r>
          </a:p>
          <a:p>
            <a:pPr marL="0" indent="0">
              <a:buNone/>
            </a:pPr>
            <a:endParaRPr lang="tr-TR" dirty="0"/>
          </a:p>
        </p:txBody>
      </p:sp>
    </p:spTree>
    <p:extLst>
      <p:ext uri="{BB962C8B-B14F-4D97-AF65-F5344CB8AC3E}">
        <p14:creationId xmlns:p14="http://schemas.microsoft.com/office/powerpoint/2010/main" val="2689170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57646"/>
            <a:ext cx="10515600" cy="5419317"/>
          </a:xfrm>
        </p:spPr>
        <p:txBody>
          <a:bodyPr/>
          <a:lstStyle/>
          <a:p>
            <a:pPr marL="0" indent="0">
              <a:buNone/>
            </a:pPr>
            <a:r>
              <a:rPr lang="tr-TR" dirty="0" smtClean="0"/>
              <a:t>İdeler </a:t>
            </a:r>
          </a:p>
          <a:p>
            <a:pPr marL="0" indent="0">
              <a:buNone/>
            </a:pPr>
            <a:r>
              <a:rPr lang="tr-TR" dirty="0" smtClean="0"/>
              <a:t> Berkeley deneyimi olmayan şeylerin idesi olamayacağı, olsa bile bunların anlamdan yoksun olacağı genel kuralına bir istisna getirir. Bu istisnanın en önemli nedeni de algılayan, imgeleyen, anımsayan bir şey olmadan, idelerin algılanmasından, imgelenmesinden veya anımsanmasından söz etmenin hiçbir şekilde anlaşılır olmamasıdır. Berkeley, ideyle de algısal imge ya da suretlerin düzeninde yer alan bir şeyi ya çeşitli niteliklerin özgün duyumlarını ya da bunların anımsanan ya da imgelenen kopyalarını anlatmak ister. Şu halde, bir ideye sahip olmak demek ya duyusal nitelikleri duyulardan biri veya daha fazlasıyla deneyimlemek ya da bu nitelikleri anımsamak veya imgelemek demektir. </a:t>
            </a:r>
            <a:r>
              <a:rPr lang="tr-TR" dirty="0" smtClean="0"/>
              <a:t>(Ahmet Cevizci, Felsefe Tarihi, Say Yayınları, 2009, s.353.)</a:t>
            </a:r>
          </a:p>
          <a:p>
            <a:pPr marL="0" indent="0">
              <a:buNone/>
            </a:pPr>
            <a:endParaRPr lang="tr-TR" dirty="0"/>
          </a:p>
        </p:txBody>
      </p:sp>
    </p:spTree>
    <p:extLst>
      <p:ext uri="{BB962C8B-B14F-4D97-AF65-F5344CB8AC3E}">
        <p14:creationId xmlns:p14="http://schemas.microsoft.com/office/powerpoint/2010/main" val="656272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Berkeley burada kalmayıp, idelerle sözcükler arasında bir ayrım yapar. Sözcüklerin yerlerini tuttukları ideler olmadan kullanılabileceklerini söyleyen filozof, işte bu durumun bilumum saçmalıkların ve anlamsız konuşmaların kaynağını meydana getirdiğini ileri sürer. Ona göre, zihinde belli birtakım sözcüklere sahip olmak zorunlu olarak bu sözcüklerin kendilerine karşılık gelmeleri gereken idelere sahip olmak anlamına gelmez. Sözcüklerin ancak belirli idelere tekabül ettikleri zaman anlamlı olabileceklerini öne süren Berkeley, bu yüzden kendisini doğrudan deneyim ve kendi ideleriyle sınırlamaya karar verir ve işte bu strateji doğrultusunda soyut idelerin varoluşunu reddeder.</a:t>
            </a:r>
            <a:r>
              <a:rPr lang="tr-TR" dirty="0" smtClean="0"/>
              <a:t> (Ahmet Cevizci, Felsefe Tarihi, Say Yayınları, 2009, s.353.)</a:t>
            </a:r>
          </a:p>
          <a:p>
            <a:pPr marL="0" indent="0">
              <a:buNone/>
            </a:pPr>
            <a:r>
              <a:rPr lang="tr-TR" dirty="0" smtClean="0"/>
              <a:t> </a:t>
            </a:r>
            <a:endParaRPr lang="tr-TR" dirty="0"/>
          </a:p>
        </p:txBody>
      </p:sp>
    </p:spTree>
    <p:extLst>
      <p:ext uri="{BB962C8B-B14F-4D97-AF65-F5344CB8AC3E}">
        <p14:creationId xmlns:p14="http://schemas.microsoft.com/office/powerpoint/2010/main" val="420855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23406"/>
            <a:ext cx="10515600" cy="5053557"/>
          </a:xfrm>
        </p:spPr>
        <p:txBody>
          <a:bodyPr>
            <a:normAutofit/>
          </a:bodyPr>
          <a:lstStyle/>
          <a:p>
            <a:r>
              <a:rPr lang="tr-TR" dirty="0" err="1" smtClean="0"/>
              <a:t>Berkeley’in</a:t>
            </a:r>
            <a:r>
              <a:rPr lang="tr-TR" dirty="0" smtClean="0"/>
              <a:t> maddenin varoluşunu inkâr etmesi, fiziki nesnelerin sadece algılandıkları sürece var olduklarını öne sürmesi, onda gerçekten var olanın ide olduğu anlamına gelir. Fakat her şey bundan ibaret değildir. Onun idealizminde, daha önce de göstermiş olduğumuz üzere, gerçekten var olan bir şey olarak bir de zihin ya da ruh vardır. Başka bir deyişle, </a:t>
            </a:r>
            <a:r>
              <a:rPr lang="tr-TR" dirty="0" err="1" smtClean="0"/>
              <a:t>Berkeley’in</a:t>
            </a:r>
            <a:r>
              <a:rPr lang="tr-TR" dirty="0" smtClean="0"/>
              <a:t> metafiziğinde, madde veya fiziki nesneler söz konusu olduğunda var olmak algılanmış olmaktır ama zihin ya da tin söz konusu olduğunda, var olmak bu kez algılamak veya algılayan olmaktır (Esse </a:t>
            </a:r>
            <a:r>
              <a:rPr lang="tr-TR" dirty="0" err="1" smtClean="0"/>
              <a:t>est</a:t>
            </a:r>
            <a:r>
              <a:rPr lang="tr-TR" dirty="0" smtClean="0"/>
              <a:t> </a:t>
            </a:r>
            <a:r>
              <a:rPr lang="tr-TR" dirty="0" err="1" smtClean="0"/>
              <a:t>percipere</a:t>
            </a:r>
            <a:r>
              <a:rPr lang="tr-TR" dirty="0" smtClean="0"/>
              <a:t>). Buna göre, Berkeley ideler veya algının nesneleriyle onları algılayan zihin veya tin arasında bir ayrım yapmıştır. O işte bu çerçeve içinde, idelerin var olabilmeleri için idelere sahip olan bir zihnin var olması gerektiğini öne sürer. Bu idelere sahip olacak zihin olmadığında, ideler de olmaz. </a:t>
            </a:r>
            <a:r>
              <a:rPr lang="tr-TR" dirty="0" smtClean="0"/>
              <a:t>(Ahmet Cevizci, Felsefe Tarihi, Say Yayınları, 2009, s.355.)</a:t>
            </a:r>
          </a:p>
          <a:p>
            <a:endParaRPr lang="tr-TR" dirty="0"/>
          </a:p>
        </p:txBody>
      </p:sp>
    </p:spTree>
    <p:extLst>
      <p:ext uri="{BB962C8B-B14F-4D97-AF65-F5344CB8AC3E}">
        <p14:creationId xmlns:p14="http://schemas.microsoft.com/office/powerpoint/2010/main" val="469818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Berkeley düşünce tarihinin, hiç kuşku yok ki en büyük idealistidir. İkili anlamda idealist bir filozoftur; buna göre o, modern idealizmin kurucusu olarak, zihinden bağımsız bir gerçekliğin olamayacağını, gerçekliğin zihne tabi olduğunu öne sürer. İkinci olarak maddenin var olmadığını, gerçekten var olanın ide olduğunu söylemesi anlamında da idealist bir filozoftur. Sadece </a:t>
            </a:r>
            <a:r>
              <a:rPr lang="tr-TR" dirty="0" err="1" smtClean="0"/>
              <a:t>Hobbes’un</a:t>
            </a:r>
            <a:r>
              <a:rPr lang="tr-TR" dirty="0" smtClean="0"/>
              <a:t> materyalizmine değil, fakat Kartezyen ve </a:t>
            </a:r>
            <a:r>
              <a:rPr lang="tr-TR" dirty="0" err="1" smtClean="0"/>
              <a:t>Lockeçu</a:t>
            </a:r>
            <a:r>
              <a:rPr lang="tr-TR" dirty="0" smtClean="0"/>
              <a:t> düalizme de karşı çıkan Berkeley, materyalizme esas itibariyle kuşkuculuğa ve ateizme yol açtığı gerekçesiyle saldırmıştır. </a:t>
            </a:r>
            <a:r>
              <a:rPr lang="tr-TR" dirty="0" smtClean="0"/>
              <a:t>(Ahmet Cevizci, Felsefe Tarihi, Say Yayınları, 2009, s.348.)</a:t>
            </a:r>
          </a:p>
          <a:p>
            <a:endParaRPr lang="tr-TR" dirty="0"/>
          </a:p>
        </p:txBody>
      </p:sp>
    </p:spTree>
    <p:extLst>
      <p:ext uri="{BB962C8B-B14F-4D97-AF65-F5344CB8AC3E}">
        <p14:creationId xmlns:p14="http://schemas.microsoft.com/office/powerpoint/2010/main" val="1636667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45029"/>
            <a:ext cx="10515600" cy="5131934"/>
          </a:xfrm>
        </p:spPr>
        <p:txBody>
          <a:bodyPr>
            <a:normAutofit/>
          </a:bodyPr>
          <a:lstStyle/>
          <a:p>
            <a:r>
              <a:rPr lang="tr-TR" dirty="0" smtClean="0"/>
              <a:t>George Berkeley (1685-1758) aslında amacını iki temel eserinin alt başlıklarında açık seçik olarak ifade eder. Buna göre, </a:t>
            </a:r>
            <a:r>
              <a:rPr lang="tr-TR" dirty="0" err="1" smtClean="0"/>
              <a:t>Deneme’nin</a:t>
            </a:r>
            <a:r>
              <a:rPr lang="tr-TR" dirty="0" smtClean="0"/>
              <a:t> orijinal baskısının başlık sayfasında İnsan Bilgisinin İlkeleri Üzerine Bir Deneme ana başlığının, “şüpheciliğin, Ateizmin ve Dinsizliğin Temelleriyle Birlikte, Bilimlerdeki Hata ve Zorluğun Belli Başlı Nedenlerinin Soruşturulması” alt başlığıyla verildiğini görürüz. Aynı şekilde Üç </a:t>
            </a:r>
            <a:r>
              <a:rPr lang="tr-TR" dirty="0" err="1" smtClean="0"/>
              <a:t>Konuşma’nın</a:t>
            </a:r>
            <a:r>
              <a:rPr lang="tr-TR" dirty="0" smtClean="0"/>
              <a:t> da başlık sayfasında, “Amacı Açıkça şüphecilere ve Ateistlere Karşı, İnsan Bilgisinin Gerçekliği ve Yetkinliğini, Ruhun </a:t>
            </a:r>
            <a:r>
              <a:rPr lang="tr-TR" dirty="0" err="1" smtClean="0"/>
              <a:t>Cisimsel</a:t>
            </a:r>
            <a:r>
              <a:rPr lang="tr-TR" dirty="0" smtClean="0"/>
              <a:t> Olmayan Varoluşuyla Bir Yaradan’ın doğrudan İnayetini Kanıtlamak ve Aynı Zamanda Bilimleri Daha Kolay, Faydalı ve Özlü Hale Getirmek Olan” </a:t>
            </a:r>
            <a:r>
              <a:rPr lang="tr-TR" dirty="0" err="1" smtClean="0"/>
              <a:t>Hylas</a:t>
            </a:r>
            <a:r>
              <a:rPr lang="tr-TR" dirty="0" smtClean="0"/>
              <a:t> ile </a:t>
            </a:r>
            <a:r>
              <a:rPr lang="tr-TR" dirty="0" err="1" smtClean="0"/>
              <a:t>Philonous</a:t>
            </a:r>
            <a:r>
              <a:rPr lang="tr-TR" dirty="0" smtClean="0"/>
              <a:t> Arasında Üç Konuşma ibareleriyle karşılaşırız. Onun söz konusu amaç ve programının da aslında insan bilgisinin doğası ve kapsamını analiz etme; bilgiye sağlam bir temel edinme ve kuşkucuların karşı yöndeki bütün iddialarına rağmen, şeylerin varoluşu ve doğalarının bilgisine sahip olabileceğimizi gözler önüne serme genel amacının bir parçası olduğu söylenir.</a:t>
            </a:r>
            <a:r>
              <a:rPr lang="tr-TR" dirty="0" smtClean="0"/>
              <a:t> (Ahmet Cevizci, Felsefe Tarihi, Say Yayınları, 2009, s.349.)</a:t>
            </a:r>
          </a:p>
          <a:p>
            <a:endParaRPr lang="tr-TR" dirty="0"/>
          </a:p>
        </p:txBody>
      </p:sp>
    </p:spTree>
    <p:extLst>
      <p:ext uri="{BB962C8B-B14F-4D97-AF65-F5344CB8AC3E}">
        <p14:creationId xmlns:p14="http://schemas.microsoft.com/office/powerpoint/2010/main" val="1521238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79714"/>
            <a:ext cx="10515600" cy="5197249"/>
          </a:xfrm>
        </p:spPr>
        <p:txBody>
          <a:bodyPr/>
          <a:lstStyle/>
          <a:p>
            <a:r>
              <a:rPr lang="tr-TR" dirty="0" err="1" smtClean="0"/>
              <a:t>Berkeley’in</a:t>
            </a:r>
            <a:r>
              <a:rPr lang="tr-TR" dirty="0" smtClean="0"/>
              <a:t> esas amacı, materyalizm, ateizm ve Septisizmle mücadele etmektir. O, modern zamanların mekanik doğa tasarımının ve </a:t>
            </a:r>
            <a:r>
              <a:rPr lang="tr-TR" dirty="0" err="1" smtClean="0"/>
              <a:t>Descartes’la</a:t>
            </a:r>
            <a:r>
              <a:rPr lang="tr-TR" dirty="0" smtClean="0"/>
              <a:t> </a:t>
            </a:r>
            <a:r>
              <a:rPr lang="tr-TR" dirty="0" err="1" smtClean="0"/>
              <a:t>Locke’un</a:t>
            </a:r>
            <a:r>
              <a:rPr lang="tr-TR" dirty="0" smtClean="0"/>
              <a:t> görüşlerinin yarattığı problemler ve yol açtığı güçlüklerle savaşmak için bu tasarım ve görüşlerin yanlış olduğunu göstermeye ve insanları Tanrıyla olan </a:t>
            </a:r>
            <a:r>
              <a:rPr lang="tr-TR" dirty="0" err="1" smtClean="0"/>
              <a:t>dolayımsız</a:t>
            </a:r>
            <a:r>
              <a:rPr lang="tr-TR" dirty="0" smtClean="0"/>
              <a:t> ilişki veya temasın temin edeceği anlama geri döndürmeye çalışır. </a:t>
            </a:r>
            <a:r>
              <a:rPr lang="tr-TR" dirty="0" err="1" smtClean="0"/>
              <a:t>Berkeley’in</a:t>
            </a:r>
            <a:r>
              <a:rPr lang="tr-TR" dirty="0" smtClean="0"/>
              <a:t> bu amaç doğrultusunda geliştirmiş olduğu görüşlerin genellikle şaşkınlıkla karşılandığı, ona kimsenin inanmadığı söylenebilir. Fakat onun modern kültürün problemlerini, insanın kendisiyle ilgili kavrayışındaki yarıkları gözler önüne seren görüş ve argümanları yabana atılacak türden değildir. </a:t>
            </a:r>
            <a:r>
              <a:rPr lang="tr-TR" dirty="0" smtClean="0"/>
              <a:t>(Ahmet Cevizci, Felsefe Tarihi, Say Yayınları, 2009, s.350.)</a:t>
            </a:r>
          </a:p>
          <a:p>
            <a:endParaRPr lang="tr-TR" dirty="0"/>
          </a:p>
        </p:txBody>
      </p:sp>
    </p:spTree>
    <p:extLst>
      <p:ext uri="{BB962C8B-B14F-4D97-AF65-F5344CB8AC3E}">
        <p14:creationId xmlns:p14="http://schemas.microsoft.com/office/powerpoint/2010/main" val="2604155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31520"/>
            <a:ext cx="10515600" cy="5445443"/>
          </a:xfrm>
        </p:spPr>
        <p:txBody>
          <a:bodyPr>
            <a:normAutofit/>
          </a:bodyPr>
          <a:lstStyle/>
          <a:p>
            <a:pPr marL="0" indent="0">
              <a:buNone/>
            </a:pPr>
            <a:r>
              <a:rPr lang="tr-TR" dirty="0" smtClean="0"/>
              <a:t>Maddenin İnkârı </a:t>
            </a:r>
          </a:p>
          <a:p>
            <a:pPr marL="0" indent="0">
              <a:buNone/>
            </a:pPr>
            <a:r>
              <a:rPr lang="tr-TR" dirty="0" smtClean="0"/>
              <a:t>Berkeley, öyleyse materyalizmi ve ateizmi geçersizleştirme ve böylelikle de modern Avrupa’nın materyalist kültüründe görülmeye başlanan çatlak ve yarıkları onarma veya ortadan kaldırma amacıyla, </a:t>
            </a:r>
            <a:r>
              <a:rPr lang="tr-TR" dirty="0" err="1" smtClean="0"/>
              <a:t>dolayımsız</a:t>
            </a:r>
            <a:r>
              <a:rPr lang="tr-TR" dirty="0" smtClean="0"/>
              <a:t> olarak bilebileceğimiz her şeyin kendi zihin içeriklerimiz veya idelerimiz olduğu görüşünü, sözcüklerimizin ve dildeki ifadelerin anlamlarını sadece idelerden, karşılık geldikleri idelerle birleştirilmekten aldığını öne süren görüşle bir araya getirir. Bu iki görüş onu, yalnızca zihinde </a:t>
            </a:r>
            <a:r>
              <a:rPr lang="tr-TR" dirty="0" err="1" smtClean="0"/>
              <a:t>varolan</a:t>
            </a:r>
            <a:r>
              <a:rPr lang="tr-TR" dirty="0" smtClean="0"/>
              <a:t> idelerle zihinlerin kendilerinin </a:t>
            </a:r>
            <a:r>
              <a:rPr lang="tr-TR" dirty="0" err="1" smtClean="0"/>
              <a:t>varolduğu</a:t>
            </a:r>
            <a:r>
              <a:rPr lang="tr-TR" dirty="0" smtClean="0"/>
              <a:t> ontolojik öğretisine götürecektir. Bununla birlikte, Berkeley neyin gerçekten </a:t>
            </a:r>
            <a:r>
              <a:rPr lang="tr-TR" dirty="0" err="1" smtClean="0"/>
              <a:t>varolduğunu</a:t>
            </a:r>
            <a:r>
              <a:rPr lang="tr-TR" dirty="0" smtClean="0"/>
              <a:t> söylemeye geçmeden, kendi metafiziğinin pozitif tez veya tezlerini öne sürmeden önce, negatif teziyle karşımıza çıkar: Madde var değildir. </a:t>
            </a:r>
            <a:r>
              <a:rPr lang="tr-TR" dirty="0" smtClean="0"/>
              <a:t>(Ahmet Cevizci, Felsefe Tarihi, Say Yayınları, 2009, s.350.)</a:t>
            </a:r>
          </a:p>
          <a:p>
            <a:endParaRPr lang="tr-TR" dirty="0"/>
          </a:p>
        </p:txBody>
      </p:sp>
    </p:spTree>
    <p:extLst>
      <p:ext uri="{BB962C8B-B14F-4D97-AF65-F5344CB8AC3E}">
        <p14:creationId xmlns:p14="http://schemas.microsoft.com/office/powerpoint/2010/main" val="926723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48640"/>
            <a:ext cx="10515600" cy="5628323"/>
          </a:xfrm>
        </p:spPr>
        <p:txBody>
          <a:bodyPr>
            <a:normAutofit fontScale="92500" lnSpcReduction="10000"/>
          </a:bodyPr>
          <a:lstStyle/>
          <a:p>
            <a:r>
              <a:rPr lang="tr-TR" dirty="0" smtClean="0"/>
              <a:t>Berkeley, materyalizme en azından beş başlık altında karşı çıkar: </a:t>
            </a:r>
          </a:p>
          <a:p>
            <a:pPr marL="514350" indent="-514350">
              <a:buAutoNum type="arabicParenBoth"/>
            </a:pPr>
            <a:r>
              <a:rPr lang="tr-TR" dirty="0" smtClean="0"/>
              <a:t>Buna göre, materyalizmin benimsenmesi veya kabul edilmesi için getirilen argümanların yetersiz olması nedeniyle, gerçekten var olanın madde olduğunu öne süren öğreti olarak materyalizmin temelsiz, haklı kılınmamış bir görüş ya da anlayış olduğunu ileri sürer.</a:t>
            </a:r>
          </a:p>
          <a:p>
            <a:pPr marL="514350" indent="-514350">
              <a:buAutoNum type="arabicParenBoth"/>
            </a:pPr>
            <a:r>
              <a:rPr lang="tr-TR" dirty="0" err="1" smtClean="0"/>
              <a:t>Berkeley’e</a:t>
            </a:r>
            <a:r>
              <a:rPr lang="tr-TR" dirty="0" smtClean="0"/>
              <a:t> göre, materyalizm deneyimlerimizin yapısı ve seyrini açıklamak açısından kendilerine ihtiyaç duyulmayan maddi varlıkların varoluşunu öne sürdüğü için gereksiz bir öğretidir.</a:t>
            </a:r>
          </a:p>
          <a:p>
            <a:pPr marL="514350" indent="-514350">
              <a:buAutoNum type="arabicParenBoth"/>
            </a:pPr>
            <a:r>
              <a:rPr lang="tr-TR" dirty="0" smtClean="0"/>
              <a:t>Berkeley, maddenin deneyimlerimizin nedeni olmadığına ve olamayacağına inandığı için materyalizmin yanlış olduğuna inanır. </a:t>
            </a:r>
          </a:p>
          <a:p>
            <a:pPr marL="514350" indent="-514350">
              <a:buAutoNum type="arabicParenBoth"/>
            </a:pPr>
            <a:r>
              <a:rPr lang="tr-TR" dirty="0" smtClean="0"/>
              <a:t>Ona göre, materyalizm bizden, idelerimizin nedeni olduğu inancıyla, </a:t>
            </a:r>
            <a:r>
              <a:rPr lang="tr-TR" dirty="0" err="1" smtClean="0"/>
              <a:t>dolayımsız</a:t>
            </a:r>
            <a:r>
              <a:rPr lang="tr-TR" dirty="0" smtClean="0"/>
              <a:t> olarak hiçbir zaman deneyimleyemediğimiz bir şey olan “madde” ya da “maddi </a:t>
            </a:r>
            <a:r>
              <a:rPr lang="tr-TR" dirty="0" err="1" smtClean="0"/>
              <a:t>töz”e</a:t>
            </a:r>
            <a:r>
              <a:rPr lang="tr-TR" dirty="0" smtClean="0"/>
              <a:t> anlam yüklememizi istediği için anlamsız bir görüştür. Çünkü bir terimin anlamı, onun yerini tuttuğu ide olup, deneyimleyemediğimiz bir şeyin idesi olamaz; durum böyle olduğuna göre, maddi töz benzeri, deneyimin ötesindeki, tecrübe edilemez veya deneyimlenemez şey ya da kendiliklere gönderme yapan terimler anlamsız olmak durumundadır.</a:t>
            </a:r>
          </a:p>
          <a:p>
            <a:pPr marL="514350" indent="-514350">
              <a:buFont typeface="Arial" panose="020B0604020202020204" pitchFamily="34" charset="0"/>
              <a:buAutoNum type="arabicParenBoth"/>
            </a:pPr>
            <a:r>
              <a:rPr lang="tr-TR" dirty="0" smtClean="0"/>
              <a:t>Berkeley materyalizmin bizden idelerin algılanmadıkları zaman da </a:t>
            </a:r>
            <a:r>
              <a:rPr lang="tr-TR" dirty="0" err="1" smtClean="0"/>
              <a:t>varolabileceklerine</a:t>
            </a:r>
            <a:r>
              <a:rPr lang="tr-TR" dirty="0" smtClean="0"/>
              <a:t> inanmamızı istediği için nihayet çelişik bir öğreti olduğuna inanır. Onun materyalizmin </a:t>
            </a:r>
            <a:r>
              <a:rPr lang="tr-TR" dirty="0" err="1" smtClean="0"/>
              <a:t>temelsizliğini</a:t>
            </a:r>
            <a:r>
              <a:rPr lang="tr-TR" dirty="0" smtClean="0"/>
              <a:t>, gereksizliğini, yanlışlığını, anlamsızlığını ve çelişikliğini gözler önüne seren argümanları dört tanedir.</a:t>
            </a:r>
            <a:r>
              <a:rPr lang="tr-TR" dirty="0" smtClean="0"/>
              <a:t> (Ahmet Cevizci, Felsefe Tarihi, Say Yayınları, 2009, s.350-351.)</a:t>
            </a:r>
          </a:p>
          <a:p>
            <a:pPr marL="514350" indent="-514350">
              <a:buAutoNum type="arabicParenBoth"/>
            </a:pPr>
            <a:endParaRPr lang="tr-TR" dirty="0"/>
          </a:p>
        </p:txBody>
      </p:sp>
    </p:spTree>
    <p:extLst>
      <p:ext uri="{BB962C8B-B14F-4D97-AF65-F5344CB8AC3E}">
        <p14:creationId xmlns:p14="http://schemas.microsoft.com/office/powerpoint/2010/main" val="187883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74766"/>
            <a:ext cx="10515600" cy="5602197"/>
          </a:xfrm>
        </p:spPr>
        <p:txBody>
          <a:bodyPr>
            <a:normAutofit/>
          </a:bodyPr>
          <a:lstStyle/>
          <a:p>
            <a:pPr marL="0" indent="0">
              <a:buNone/>
            </a:pPr>
            <a:r>
              <a:rPr lang="tr-TR" dirty="0" smtClean="0"/>
              <a:t>NİTELİKLERDEN HAREKET EDEN ARGÜMAN </a:t>
            </a:r>
          </a:p>
          <a:p>
            <a:pPr marL="0" indent="0">
              <a:buNone/>
            </a:pPr>
            <a:r>
              <a:rPr lang="tr-TR" dirty="0" err="1" smtClean="0"/>
              <a:t>Berkeley’in</a:t>
            </a:r>
            <a:r>
              <a:rPr lang="tr-TR" dirty="0" smtClean="0"/>
              <a:t> ilk argümanı “niteliklerden hareket eden argüman” diye bilinen meşhur kanıttır. O, bu argümanda, kendisinden önce kimi bilim adamları ve filozoflar, sözgelimi Locke tarafından öne sürülmüş olan birincil nitelikler-ikincil nitelikler ayrımını temele alır. Sonra da bu ayrımı eleştiri konusu yapıp, ikincil niteliklerin, ayrımı ortaya koyanlarca da söylendiği üzere, göreli ve dolayısıyla da öznel olduklarını öne sürer. Berkeley, bunlardan görelilikle, bir şeyin doğası ya da varoluşunun başka bir şeyin doğası ya da varoluşu tarafından belirlenmesini anlamaktadır. Buna göre, sözgelimi A’nın doğası veya varoluşu en azından kısmen B’nin doğası veya varoluşu tarafından belirlenirse, o zaman A’nın B’ye göreli olduğu, onun göreli olarak </a:t>
            </a:r>
            <a:r>
              <a:rPr lang="tr-TR" dirty="0" err="1" smtClean="0"/>
              <a:t>varolduğu</a:t>
            </a:r>
            <a:r>
              <a:rPr lang="tr-TR" dirty="0" smtClean="0"/>
              <a:t> söylenir. Öznellikten ise, bir şeyin doğası ya da varoluşunun sadece zihin, zihnin doğası ya da varoluşu tarafından belirlenmesini anlayan </a:t>
            </a:r>
            <a:r>
              <a:rPr lang="tr-TR" dirty="0" err="1" smtClean="0"/>
              <a:t>Berkeley’e</a:t>
            </a:r>
            <a:r>
              <a:rPr lang="tr-TR" dirty="0" smtClean="0"/>
              <a:t> göre, sözgelimi A, ancak ve ancak varoluşu veya doğası sadece zihin tarafından belirleniyorsa, zihnin doğası ya da varoluşuna bağlıysa, öznel olmak durumundadır. O, ikincil niteliklerin zihne bağımlı olduklarını, zihne göreli olarak </a:t>
            </a:r>
            <a:r>
              <a:rPr lang="tr-TR" dirty="0" err="1" smtClean="0"/>
              <a:t>varolduklarını</a:t>
            </a:r>
            <a:r>
              <a:rPr lang="tr-TR" dirty="0" smtClean="0"/>
              <a:t> savunur. Sözgelimi, bir cismin ellerimizden birine sıcak diğerine soğuk gelmesi olgusundan, ısının bir nesnenin zihinden bağımsız, nesnel bir niteliği değil de öznel, zihne bağımlı bir nitelik; nesnenin değil de algılayan öznenin bir niteliği olduğu sonucu çıkar. </a:t>
            </a:r>
            <a:r>
              <a:rPr lang="tr-TR" dirty="0" smtClean="0"/>
              <a:t>(Ahmet Cevizci, Felsefe Tarihi, Say Yayınları, 2009, s.351.)</a:t>
            </a:r>
          </a:p>
          <a:p>
            <a:pPr marL="0" indent="0">
              <a:buNone/>
            </a:pPr>
            <a:endParaRPr lang="tr-TR" dirty="0"/>
          </a:p>
        </p:txBody>
      </p:sp>
    </p:spTree>
    <p:extLst>
      <p:ext uri="{BB962C8B-B14F-4D97-AF65-F5344CB8AC3E}">
        <p14:creationId xmlns:p14="http://schemas.microsoft.com/office/powerpoint/2010/main" val="865633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0891" y="391886"/>
            <a:ext cx="10752909" cy="5785077"/>
          </a:xfrm>
        </p:spPr>
        <p:txBody>
          <a:bodyPr/>
          <a:lstStyle/>
          <a:p>
            <a:r>
              <a:rPr lang="tr-TR" dirty="0" smtClean="0"/>
              <a:t>Berkeley işte bu durumun, yalnızca birincil nitelikler için değil, ikincil nitelikler için de geçerli olduğu sonucuna varır. Buna göre, nesneler algılayan öznenin içinde bulunduğu duruma bağlı olarak küçük ya da büyük, hareket halinde veya sükûnet içinde görünürler. O zaman ikincil niteliklerin öznelliğini onların göreli doğalarından çıkarsamak ne kadar doğru ve akla uygunsa, birincil niteliklerin öznelliğini de bu niteliklerin göreliliklerinden çıkarsamanın o kadar doğru ve akla uygun olması gerekir. </a:t>
            </a:r>
            <a:r>
              <a:rPr lang="tr-TR" dirty="0" err="1" smtClean="0"/>
              <a:t>Berkeley’e</a:t>
            </a:r>
            <a:r>
              <a:rPr lang="tr-TR" dirty="0" smtClean="0"/>
              <a:t> göre, bir nesnenin birincil nitelikleri de öznenin onlara ilişkin algısından bağımsız olarak </a:t>
            </a:r>
            <a:r>
              <a:rPr lang="tr-TR" dirty="0" err="1" smtClean="0"/>
              <a:t>varolamaz</a:t>
            </a:r>
            <a:r>
              <a:rPr lang="tr-TR" dirty="0" smtClean="0"/>
              <a:t>. Birincil nitelikler bir nesnenin belirleyici, </a:t>
            </a:r>
            <a:r>
              <a:rPr lang="tr-TR" dirty="0" err="1" smtClean="0"/>
              <a:t>özsel</a:t>
            </a:r>
            <a:r>
              <a:rPr lang="tr-TR" dirty="0" smtClean="0"/>
              <a:t> özellikleri değilse eğer, buradan fiziki nesnelerin, zihinden bağımsız, nesnel bir varoluşa sahip olmadıkları, fakat yalnızca algılandıkları zaman </a:t>
            </a:r>
            <a:r>
              <a:rPr lang="tr-TR" dirty="0" err="1" smtClean="0"/>
              <a:t>varoldukları</a:t>
            </a:r>
            <a:r>
              <a:rPr lang="tr-TR" dirty="0" smtClean="0"/>
              <a:t> sonucu çıkar. </a:t>
            </a:r>
            <a:r>
              <a:rPr lang="tr-TR" dirty="0" smtClean="0"/>
              <a:t>(Ahmet Cevizci, Felsefe Tarihi, Say Yayınları, 2009, s.351.)</a:t>
            </a:r>
          </a:p>
          <a:p>
            <a:pPr marL="0" indent="0">
              <a:buNone/>
            </a:pPr>
            <a:endParaRPr lang="tr-TR" dirty="0"/>
          </a:p>
        </p:txBody>
      </p:sp>
    </p:spTree>
    <p:extLst>
      <p:ext uri="{BB962C8B-B14F-4D97-AF65-F5344CB8AC3E}">
        <p14:creationId xmlns:p14="http://schemas.microsoft.com/office/powerpoint/2010/main" val="1737051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96834"/>
            <a:ext cx="10515600" cy="5380129"/>
          </a:xfrm>
        </p:spPr>
        <p:txBody>
          <a:bodyPr>
            <a:normAutofit/>
          </a:bodyPr>
          <a:lstStyle/>
          <a:p>
            <a:pPr marL="0" indent="0">
              <a:buNone/>
            </a:pPr>
            <a:r>
              <a:rPr lang="tr-TR" dirty="0" smtClean="0"/>
              <a:t>ANLAMDAN HAREKET EDEN ARGÜMAN </a:t>
            </a:r>
          </a:p>
          <a:p>
            <a:pPr marL="0" indent="0">
              <a:buNone/>
            </a:pPr>
            <a:r>
              <a:rPr lang="tr-TR" dirty="0" smtClean="0"/>
              <a:t>Bundan önceki kanıtta, birincil nitelikler-ikincil nitelikler ayrımı dolayısıyla </a:t>
            </a:r>
            <a:r>
              <a:rPr lang="tr-TR" dirty="0" err="1" smtClean="0"/>
              <a:t>Locke’dan</a:t>
            </a:r>
            <a:r>
              <a:rPr lang="tr-TR" dirty="0" smtClean="0"/>
              <a:t> yola çıkan Berkeley, ikinci argümanda da yine </a:t>
            </a:r>
            <a:r>
              <a:rPr lang="tr-TR" dirty="0" err="1" smtClean="0"/>
              <a:t>Locke’un</a:t>
            </a:r>
            <a:r>
              <a:rPr lang="tr-TR" dirty="0" smtClean="0"/>
              <a:t> maddi töz tanımından hareket eder. Bizim </a:t>
            </a:r>
            <a:r>
              <a:rPr lang="tr-TR" dirty="0" err="1" smtClean="0"/>
              <a:t>dolayımsız</a:t>
            </a:r>
            <a:r>
              <a:rPr lang="tr-TR" dirty="0" smtClean="0"/>
              <a:t> olarak sadece kendi zihin içeriklerimizi, niteliklerin zihnimizdeki idelerini bilebildiğimizi söyleyen Locke, bilindiği üzere, realist kavrayışı ve temsili ya da </a:t>
            </a:r>
            <a:r>
              <a:rPr lang="tr-TR" dirty="0" err="1" smtClean="0"/>
              <a:t>nedensel</a:t>
            </a:r>
            <a:r>
              <a:rPr lang="tr-TR" dirty="0" smtClean="0"/>
              <a:t> algı teorisi sayesinde, bu niteliklerin dayanağı veya taşıyıcısı olan bir maddi tözün varoluşunu varsaymış ve onu “ne olduğunu bilmediğimiz bir şey” diye tanımlamıştı. Berkeley, bu noktada “maddi töz” deyiminin anlamsız bir ifade olduğunu öne sürer. O, önce deyimi çözümler ve onun iki kavramın yani niteliklerin dayanağı veya taşıyıcısı olma kavramıyla varlık kavramının bir bileşeni olduğunu öne sürer: Buna göre, maddi töz niteliklerin dayanağı veya taşıyıcısı olarak </a:t>
            </a:r>
            <a:r>
              <a:rPr lang="tr-TR" dirty="0" err="1" smtClean="0"/>
              <a:t>varolur</a:t>
            </a:r>
            <a:r>
              <a:rPr lang="tr-TR" dirty="0" smtClean="0"/>
              <a:t>. </a:t>
            </a:r>
            <a:r>
              <a:rPr lang="tr-TR" dirty="0" smtClean="0"/>
              <a:t>(Ahmet Cevizci, Felsefe Tarihi, Say Yayınları, 2009, s.351.)</a:t>
            </a:r>
          </a:p>
          <a:p>
            <a:pPr marL="0" indent="0">
              <a:buNone/>
            </a:pPr>
            <a:endParaRPr lang="tr-TR" dirty="0"/>
          </a:p>
        </p:txBody>
      </p:sp>
    </p:spTree>
    <p:extLst>
      <p:ext uri="{BB962C8B-B14F-4D97-AF65-F5344CB8AC3E}">
        <p14:creationId xmlns:p14="http://schemas.microsoft.com/office/powerpoint/2010/main" val="38492105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Tahta Yazı</Template>
  <TotalTime>40</TotalTime>
  <Words>2194</Words>
  <Application>Microsoft Office PowerPoint</Application>
  <PresentationFormat>Geniş ekran</PresentationFormat>
  <Paragraphs>34</Paragraphs>
  <Slides>17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Rockwell</vt:lpstr>
      <vt:lpstr>Rockwell Condensed</vt:lpstr>
      <vt:lpstr>Wingdings</vt:lpstr>
      <vt:lpstr>Wood Type Yazı Tipi</vt:lpstr>
      <vt:lpstr>GEORGE BERKELEY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GEORGE BERKELEY</dc:title>
  <dc:creator>ZEHRA</dc:creator>
  <cp:lastModifiedBy>ZEHRA</cp:lastModifiedBy>
  <cp:revision>4</cp:revision>
  <dcterms:created xsi:type="dcterms:W3CDTF">2020-09-14T10:20:34Z</dcterms:created>
  <dcterms:modified xsi:type="dcterms:W3CDTF">2020-09-14T11:00:56Z</dcterms:modified>
</cp:coreProperties>
</file>