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20"/>
    <p:sldId id="273" r:id="rId21"/>
    <p:sldId id="274" r:id="rId22"/>
    <p:sldId id="275" r:id="rId23"/>
    <p:sldId id="276" r:id="rId24"/>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notesMaster" Target="notesMasters/notesMaster1.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481584" y="1279287"/>
            <a:ext cx="6140577" cy="34540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p:nvPr>
            <p:ph type="sldImg" idx="2"/>
          </p:nvPr>
        </p:nvSpPr>
        <p:spPr/>
      </p:sp>
      <p:sp>
        <p:nvSpPr>
          <p:cNvPr id="3" name="Text Placeholder 2"/>
          <p:cNvSpPr/>
          <p:nvPr>
            <p:ph type="body" idx="3"/>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7.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8.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9.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0.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4.xml"/><Relationship Id="rId1" Type="http://schemas.openxmlformats.org/officeDocument/2006/relationships/image" Target="../media/image1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14.png"/><Relationship Id="rId1" Type="http://schemas.openxmlformats.org/officeDocument/2006/relationships/image" Target="../media/image13.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78740" y="1196975"/>
            <a:ext cx="12018645" cy="2646680"/>
          </a:xfrm>
        </p:spPr>
        <p:txBody>
          <a:bodyPr/>
          <a:p>
            <a:br>
              <a:rPr lang="tr-TR" altLang="en-US" sz="4400" b="1">
                <a:solidFill>
                  <a:schemeClr val="tx1"/>
                </a:solidFill>
                <a:sym typeface="+mn-ea"/>
              </a:rPr>
            </a:br>
            <a:br>
              <a:rPr lang="tr-TR" altLang="en-US" sz="4400" b="1">
                <a:solidFill>
                  <a:schemeClr val="tx1"/>
                </a:solidFill>
                <a:sym typeface="+mn-ea"/>
              </a:rPr>
            </a:br>
            <a:r>
              <a:rPr lang="tr-TR" altLang="en-US" sz="4400" b="1">
                <a:solidFill>
                  <a:schemeClr val="tx1"/>
                </a:solidFill>
                <a:sym typeface="+mn-ea"/>
              </a:rPr>
              <a:t>KONAKLAMA İŞLETMELERİNDE MALİYET ANALİZİ</a:t>
            </a:r>
            <a:br>
              <a:rPr lang="tr-TR" altLang="en-US" sz="4400" b="1">
                <a:solidFill>
                  <a:schemeClr val="tx1"/>
                </a:solidFill>
                <a:sym typeface="+mn-ea"/>
              </a:rPr>
            </a:br>
            <a:br>
              <a:rPr lang="en-US">
                <a:sym typeface="+mn-ea"/>
              </a:rPr>
            </a:b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5080" y="15875"/>
            <a:ext cx="12158345" cy="6824345"/>
          </a:xfrm>
        </p:spPr>
        <p:txBody>
          <a:bodyPr/>
          <a:p>
            <a:pPr marL="0" indent="0">
              <a:buNone/>
            </a:pPr>
            <a:r>
              <a:rPr lang="en-US" sz="2400">
                <a:latin typeface="Times New Roman" panose="02020603050405020304" charset="0"/>
              </a:rPr>
              <a:t>İş hacmine bağlı olarak kademeli olarak değişen maliyet türüne bir örnektir.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c)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Birim Maliyet = Değişken Gider + ( Sabit Gider / Etkinlik Hacmi)</a:t>
            </a:r>
            <a:endParaRPr lang="en-US" sz="2400">
              <a:latin typeface="Times New Roman" panose="02020603050405020304" charset="0"/>
            </a:endParaRPr>
          </a:p>
          <a:p>
            <a:pPr marL="0" indent="0">
              <a:buNone/>
            </a:pPr>
            <a:r>
              <a:rPr lang="en-US" sz="2400">
                <a:latin typeface="Times New Roman" panose="02020603050405020304" charset="0"/>
              </a:rPr>
              <a:t>Aylık Birim Maliyet = Değişken Gider + ( Aylık Sabit Gider / Etkinlik Hacmi)                             </a:t>
            </a:r>
            <a:endParaRPr lang="en-US" sz="2400">
              <a:latin typeface="Times New Roman" panose="02020603050405020304" charset="0"/>
            </a:endParaRPr>
          </a:p>
          <a:p>
            <a:pPr marL="0" indent="0">
              <a:buNone/>
            </a:pPr>
            <a:r>
              <a:rPr lang="en-US" sz="2400">
                <a:latin typeface="Times New Roman" panose="02020603050405020304" charset="0"/>
              </a:rPr>
              <a:t> </a:t>
            </a:r>
            <a:r>
              <a:rPr lang="tr-TR" altLang="en-US" sz="2400">
                <a:latin typeface="Times New Roman" panose="02020603050405020304" charset="0"/>
              </a:rPr>
              <a:t>=  </a:t>
            </a:r>
            <a:r>
              <a:rPr lang="en-US" sz="2400">
                <a:latin typeface="Times New Roman" panose="02020603050405020304" charset="0"/>
              </a:rPr>
              <a:t>0,435 + ( 166.46 / Yapılan yol KM)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84455" y="564515"/>
            <a:ext cx="6393815" cy="307149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2540" y="1270"/>
            <a:ext cx="12186920" cy="6866255"/>
          </a:xfrm>
        </p:spPr>
        <p:txBody>
          <a:bodyPr/>
          <a:p>
            <a:pPr marL="0" indent="0">
              <a:buNone/>
            </a:pPr>
            <a:r>
              <a:rPr lang="en-US" sz="2400">
                <a:latin typeface="Times New Roman" panose="02020603050405020304" charset="0"/>
              </a:rPr>
              <a:t>Yıllık Birim Maliyet= Değişken Gider + ( Yıllık Sabit Gider / Etkinlik Hacmi)                             </a:t>
            </a:r>
            <a:endParaRPr lang="en-US" sz="2400">
              <a:latin typeface="Times New Roman" panose="02020603050405020304" charset="0"/>
            </a:endParaRPr>
          </a:p>
          <a:p>
            <a:pPr marL="0" indent="0">
              <a:buNone/>
            </a:pPr>
            <a:r>
              <a:rPr lang="en-US" sz="2400">
                <a:latin typeface="Times New Roman" panose="02020603050405020304" charset="0"/>
              </a:rPr>
              <a:t>= 0,435 + ( 1997,52 / Yapılan yol KM) </a:t>
            </a:r>
            <a:endParaRPr lang="en-US" sz="2400">
              <a:latin typeface="Times New Roman" panose="02020603050405020304" charset="0"/>
            </a:endParaRPr>
          </a:p>
          <a:p>
            <a:pPr marL="0" indent="0">
              <a:lnSpc>
                <a:spcPct val="50000"/>
              </a:lnSpc>
              <a:buNone/>
            </a:pPr>
            <a:endParaRPr lang="en-US" sz="2400">
              <a:latin typeface="Times New Roman" panose="02020603050405020304" charset="0"/>
            </a:endParaRPr>
          </a:p>
          <a:p>
            <a:pPr marL="0" indent="0">
              <a:buNone/>
            </a:pPr>
            <a:r>
              <a:rPr lang="en-US" sz="2400">
                <a:latin typeface="Times New Roman" panose="02020603050405020304" charset="0"/>
              </a:rPr>
              <a:t>Aylık Birim Maliyetin grafiğini çizecek olursak; </a:t>
            </a:r>
            <a:endParaRPr lang="en-US" sz="2400">
              <a:latin typeface="Times New Roman" panose="02020603050405020304" charset="0"/>
            </a:endParaRPr>
          </a:p>
          <a:p>
            <a:pPr marL="0" indent="0">
              <a:buNone/>
            </a:pPr>
            <a:r>
              <a:rPr lang="en-US" sz="2400">
                <a:latin typeface="Times New Roman" panose="02020603050405020304" charset="0"/>
              </a:rPr>
              <a:t>1.000 km için = 0,435 + (166.46 / 1.000 ) = 0,602 </a:t>
            </a:r>
            <a:endParaRPr lang="en-US" sz="2400">
              <a:latin typeface="Times New Roman" panose="02020603050405020304" charset="0"/>
            </a:endParaRPr>
          </a:p>
          <a:p>
            <a:pPr marL="0" indent="0">
              <a:buNone/>
            </a:pPr>
            <a:r>
              <a:rPr lang="en-US" sz="2400">
                <a:latin typeface="Times New Roman" panose="02020603050405020304" charset="0"/>
              </a:rPr>
              <a:t>2.000 km için = 0,435 + (166.46 / 2.000 ) = 0,518</a:t>
            </a:r>
            <a:endParaRPr lang="en-US" sz="2400">
              <a:latin typeface="Times New Roman" panose="02020603050405020304" charset="0"/>
            </a:endParaRPr>
          </a:p>
          <a:p>
            <a:pPr marL="0" indent="0">
              <a:buNone/>
            </a:pPr>
            <a:r>
              <a:rPr lang="en-US" sz="2400">
                <a:latin typeface="Times New Roman" panose="02020603050405020304" charset="0"/>
              </a:rPr>
              <a:t>3.000 km için = 0,435 + (166.46 / 3.000 ) = 0,491 </a:t>
            </a:r>
            <a:endParaRPr lang="en-US" sz="2400">
              <a:latin typeface="Times New Roman" panose="02020603050405020304" charset="0"/>
            </a:endParaRPr>
          </a:p>
          <a:p>
            <a:pPr marL="0" indent="0">
              <a:buNone/>
            </a:pPr>
            <a:r>
              <a:rPr lang="en-US" sz="2400">
                <a:latin typeface="Times New Roman" panose="02020603050405020304" charset="0"/>
              </a:rPr>
              <a:t>4.000 km için = 0,435 + (166.46 / 4.000 ) = 0,477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6198235" y="2948305"/>
            <a:ext cx="5991225" cy="391922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4445" y="1270"/>
            <a:ext cx="12172315" cy="6795770"/>
          </a:xfrm>
        </p:spPr>
        <p:txBody>
          <a:bodyPr/>
          <a:p>
            <a:pPr marL="0" indent="0">
              <a:buNone/>
            </a:pPr>
            <a:r>
              <a:rPr lang="en-US" sz="2400">
                <a:latin typeface="Times New Roman" panose="02020603050405020304" charset="0"/>
              </a:rPr>
              <a:t>Yıllık Birim maliyet grafiğini çizecek olursak;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10.000 km için = 0,435 + (1997,52 / 10.000 ) = 0,635</a:t>
            </a:r>
            <a:endParaRPr lang="en-US" sz="2400">
              <a:latin typeface="Times New Roman" panose="02020603050405020304" charset="0"/>
            </a:endParaRPr>
          </a:p>
          <a:p>
            <a:pPr marL="0" indent="0">
              <a:buNone/>
            </a:pPr>
            <a:r>
              <a:rPr lang="en-US" sz="2400">
                <a:latin typeface="Times New Roman" panose="02020603050405020304" charset="0"/>
              </a:rPr>
              <a:t>20.000 km için = 0,435 + (1997,52 / 20.000 ) = 0,535 </a:t>
            </a:r>
            <a:endParaRPr lang="en-US" sz="2400">
              <a:latin typeface="Times New Roman" panose="02020603050405020304" charset="0"/>
            </a:endParaRPr>
          </a:p>
          <a:p>
            <a:pPr marL="0" indent="0">
              <a:buNone/>
            </a:pPr>
            <a:r>
              <a:rPr lang="en-US" sz="2400">
                <a:latin typeface="Times New Roman" panose="02020603050405020304" charset="0"/>
              </a:rPr>
              <a:t>30.000 km için = 0,435 + (1997,52 / 30.000 ) = 0,502 </a:t>
            </a:r>
            <a:endParaRPr lang="en-US" sz="2400">
              <a:latin typeface="Times New Roman" panose="02020603050405020304" charset="0"/>
            </a:endParaRPr>
          </a:p>
          <a:p>
            <a:pPr marL="0" indent="0">
              <a:buNone/>
            </a:pPr>
            <a:r>
              <a:rPr lang="en-US" sz="2400">
                <a:latin typeface="Times New Roman" panose="02020603050405020304" charset="0"/>
              </a:rPr>
              <a:t>40.000 km için = 0,435 + (1997,52 / 40.000 ) = 0,485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4694555" y="2581275"/>
            <a:ext cx="7473315" cy="421576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8890" y="15875"/>
            <a:ext cx="12172315" cy="6809740"/>
          </a:xfrm>
        </p:spPr>
        <p:txBody>
          <a:bodyPr/>
          <a:p>
            <a:pPr marL="0" indent="0">
              <a:buNone/>
            </a:pPr>
            <a:r>
              <a:rPr lang="en-US" sz="2400">
                <a:latin typeface="Times New Roman" panose="02020603050405020304" charset="0"/>
              </a:rPr>
              <a:t>Aylık toplam maliyet doğrusunu çizecek olursak;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1.000 km için = (0,435 x 1.000 ) + ( 166,46 / 1.000 ) =    435,17 </a:t>
            </a:r>
            <a:endParaRPr lang="en-US" sz="2400">
              <a:latin typeface="Times New Roman" panose="02020603050405020304" charset="0"/>
            </a:endParaRPr>
          </a:p>
          <a:p>
            <a:pPr marL="0" indent="0">
              <a:buNone/>
            </a:pPr>
            <a:r>
              <a:rPr lang="en-US" sz="2400">
                <a:latin typeface="Times New Roman" panose="02020603050405020304" charset="0"/>
              </a:rPr>
              <a:t>2.000 km için = (0,435 x 2.000 ) + ( 166,46 / 2.000 ) =    870,08</a:t>
            </a:r>
            <a:endParaRPr lang="en-US" sz="2400">
              <a:latin typeface="Times New Roman" panose="02020603050405020304" charset="0"/>
            </a:endParaRPr>
          </a:p>
          <a:p>
            <a:pPr marL="0" indent="0">
              <a:buNone/>
            </a:pPr>
            <a:r>
              <a:rPr lang="en-US" sz="2400">
                <a:latin typeface="Times New Roman" panose="02020603050405020304" charset="0"/>
              </a:rPr>
              <a:t>3.000 km için = (0,435 x 3.000 ) + ( 166,46 / 3.000 ) =  1.305,06 </a:t>
            </a:r>
            <a:endParaRPr lang="en-US" sz="2400">
              <a:latin typeface="Times New Roman" panose="02020603050405020304" charset="0"/>
            </a:endParaRPr>
          </a:p>
          <a:p>
            <a:pPr marL="0" indent="0">
              <a:buNone/>
            </a:pPr>
            <a:r>
              <a:rPr lang="en-US" sz="2400">
                <a:latin typeface="Times New Roman" panose="02020603050405020304" charset="0"/>
              </a:rPr>
              <a:t>4.000 km için = (0,435 x 4.000 ) + ( 166,46 / 4.000 ) =  1.740,04 </a:t>
            </a:r>
            <a:endParaRPr lang="en-US" sz="2400">
              <a:latin typeface="Times New Roman" panose="02020603050405020304" charset="0"/>
            </a:endParaRPr>
          </a:p>
        </p:txBody>
      </p:sp>
      <p:pic>
        <p:nvPicPr>
          <p:cNvPr id="5" name="Content Placeholder 4"/>
          <p:cNvPicPr>
            <a:picLocks noChangeAspect="1"/>
          </p:cNvPicPr>
          <p:nvPr>
            <p:ph sz="half" idx="2"/>
          </p:nvPr>
        </p:nvPicPr>
        <p:blipFill>
          <a:blip r:embed="rId1"/>
          <a:stretch>
            <a:fillRect/>
          </a:stretch>
        </p:blipFill>
        <p:spPr>
          <a:xfrm>
            <a:off x="5715000" y="2811145"/>
            <a:ext cx="6466205" cy="401447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22860" y="15875"/>
            <a:ext cx="12144375" cy="6797040"/>
          </a:xfrm>
        </p:spPr>
        <p:txBody>
          <a:bodyPr/>
          <a:p>
            <a:pPr marL="0" indent="0">
              <a:buNone/>
            </a:pPr>
            <a:r>
              <a:rPr lang="en-US" sz="2400">
                <a:latin typeface="Times New Roman" panose="02020603050405020304" charset="0"/>
              </a:rPr>
              <a:t>Yıllık toplam maliyet doğrusunu çizecek olursak; </a:t>
            </a:r>
            <a:endParaRPr lang="en-US" sz="2400">
              <a:latin typeface="Times New Roman" panose="02020603050405020304" charset="0"/>
            </a:endParaRPr>
          </a:p>
          <a:p>
            <a:pPr marL="0" indent="0">
              <a:lnSpc>
                <a:spcPct val="80000"/>
              </a:lnSpc>
              <a:buNone/>
            </a:pPr>
            <a:endParaRPr lang="en-US" sz="2400">
              <a:latin typeface="Times New Roman" panose="02020603050405020304" charset="0"/>
            </a:endParaRPr>
          </a:p>
          <a:p>
            <a:pPr marL="0" indent="0">
              <a:buNone/>
            </a:pPr>
            <a:r>
              <a:rPr lang="en-US" sz="2400">
                <a:latin typeface="Times New Roman" panose="02020603050405020304" charset="0"/>
              </a:rPr>
              <a:t>10.000 km için = (0,435 x 10.000 ) + ( 1.997,52 / 10.000 ) =    4.350,20</a:t>
            </a:r>
            <a:endParaRPr lang="en-US" sz="2400">
              <a:latin typeface="Times New Roman" panose="02020603050405020304" charset="0"/>
            </a:endParaRPr>
          </a:p>
          <a:p>
            <a:pPr marL="0" indent="0">
              <a:buNone/>
            </a:pPr>
            <a:r>
              <a:rPr lang="en-US" sz="2400">
                <a:latin typeface="Times New Roman" panose="02020603050405020304" charset="0"/>
              </a:rPr>
              <a:t> 20.000 km için = (0,435 x 20.000 ) + ( 1.997,52 / 20.000 ) =    8.700,10</a:t>
            </a:r>
            <a:endParaRPr lang="en-US" sz="2400">
              <a:latin typeface="Times New Roman" panose="02020603050405020304" charset="0"/>
            </a:endParaRPr>
          </a:p>
          <a:p>
            <a:pPr marL="0" indent="0">
              <a:buNone/>
            </a:pPr>
            <a:r>
              <a:rPr lang="en-US" sz="2400">
                <a:latin typeface="Times New Roman" panose="02020603050405020304" charset="0"/>
              </a:rPr>
              <a:t>30.000 km için = (0,435 x 30.000 ) + ( 1.997,52 / 30.000 ) = 13.050,07</a:t>
            </a:r>
            <a:endParaRPr lang="en-US" sz="2400">
              <a:latin typeface="Times New Roman" panose="02020603050405020304" charset="0"/>
            </a:endParaRPr>
          </a:p>
          <a:p>
            <a:pPr marL="0" indent="0">
              <a:buNone/>
            </a:pPr>
            <a:r>
              <a:rPr lang="en-US" sz="2400">
                <a:latin typeface="Times New Roman" panose="02020603050405020304" charset="0"/>
              </a:rPr>
              <a:t>40.000 km için = (0,435 x 40.000 ) + ( 1.997,52 / 40.000 ) = 17.400,05 </a:t>
            </a:r>
            <a:endParaRPr lang="en-US" sz="2400">
              <a:latin typeface="Times New Roman" panose="02020603050405020304" charset="0"/>
            </a:endParaRPr>
          </a:p>
          <a:p>
            <a:pPr marL="0" indent="0">
              <a:buNone/>
            </a:pP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5815965" y="2636520"/>
            <a:ext cx="6351270" cy="417639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9050" y="1905"/>
            <a:ext cx="12244070" cy="6824345"/>
          </a:xfrm>
        </p:spPr>
        <p:txBody>
          <a:bodyPr/>
          <a:p>
            <a:pPr marL="0" indent="0">
              <a:buNone/>
            </a:pPr>
            <a:r>
              <a:rPr lang="en-US" sz="2400">
                <a:latin typeface="Times New Roman" panose="02020603050405020304" charset="0"/>
              </a:rPr>
              <a:t>d) </a:t>
            </a:r>
            <a:endParaRPr lang="en-US" sz="2400">
              <a:latin typeface="Times New Roman" panose="02020603050405020304" charset="0"/>
            </a:endParaRPr>
          </a:p>
          <a:p>
            <a:pPr marL="0" indent="0">
              <a:buNone/>
            </a:pPr>
            <a:r>
              <a:rPr lang="en-US" sz="2400">
                <a:latin typeface="Times New Roman" panose="02020603050405020304" charset="0"/>
              </a:rPr>
              <a:t>1. 500 km   şehir dışı yol  </a:t>
            </a:r>
            <a:endParaRPr lang="en-US" sz="2400">
              <a:latin typeface="Times New Roman" panose="02020603050405020304" charset="0"/>
            </a:endParaRPr>
          </a:p>
          <a:p>
            <a:pPr marL="0" indent="0">
              <a:buNone/>
            </a:pPr>
            <a:r>
              <a:rPr lang="en-US" sz="2400" u="sng">
                <a:latin typeface="Times New Roman" panose="02020603050405020304" charset="0"/>
              </a:rPr>
              <a:t>    200 km   şehir içi yol  </a:t>
            </a:r>
            <a:endParaRPr lang="en-US" sz="2400" u="sng">
              <a:latin typeface="Times New Roman" panose="02020603050405020304" charset="0"/>
            </a:endParaRPr>
          </a:p>
          <a:p>
            <a:pPr marL="0" indent="0">
              <a:buNone/>
            </a:pPr>
            <a:r>
              <a:rPr lang="en-US" sz="2400">
                <a:latin typeface="Times New Roman" panose="02020603050405020304" charset="0"/>
              </a:rPr>
              <a:t>   1.700 km   toplam yol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Toplam maliyetin aylık fonksiyonunu ; = ( 0,435 x km ) + (166,47 / km )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bunu tatili 15 günlük yapacağımızı dikkate alarak yaparsak fonksiyonumuz; = ( 0,435 x km ) + ( 83,24 / km ) olur.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Benzin gideri için  </a:t>
            </a:r>
            <a:endParaRPr lang="en-US" sz="2400" b="1">
              <a:latin typeface="Times New Roman" panose="02020603050405020304" charset="0"/>
            </a:endParaRPr>
          </a:p>
          <a:p>
            <a:pPr marL="0" indent="0">
              <a:buNone/>
            </a:pPr>
            <a:endParaRPr lang="en-US" sz="2400" b="1">
              <a:latin typeface="Times New Roman" panose="02020603050405020304" charset="0"/>
            </a:endParaRPr>
          </a:p>
          <a:p>
            <a:pPr marL="0" indent="0">
              <a:buNone/>
            </a:pPr>
            <a:r>
              <a:rPr lang="en-US" sz="2400">
                <a:latin typeface="Times New Roman" panose="02020603050405020304" charset="0"/>
              </a:rPr>
              <a:t>400 km'de 50 litre tükettiğine göre 1.500 km'de 187,50 litre benzin tüketilmesi gerekirdi. Bu tüketim şehir dışında olduğu için ve şehir dışında tüketim %20 azaldığından 187,50x0,20=37,50 çıkar. Bunuda toplam tüketim olan 187,50 – 37,50 = 150 litre tüketilir. </a:t>
            </a:r>
            <a:endParaRPr lang="en-US" sz="2400">
              <a:latin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5080" y="1270"/>
            <a:ext cx="12228830" cy="6851650"/>
          </a:xfrm>
        </p:spPr>
        <p:txBody>
          <a:bodyPr/>
          <a:p>
            <a:pPr marL="0" indent="0">
              <a:buNone/>
            </a:pPr>
            <a:r>
              <a:rPr lang="en-US" sz="2400">
                <a:latin typeface="Times New Roman" panose="02020603050405020304" charset="0"/>
              </a:rPr>
              <a:t>150 litre x 3,00 </a:t>
            </a:r>
            <a:r>
              <a:rPr lang="tr-TR" altLang="en-US" sz="2400">
                <a:latin typeface="Times New Roman" panose="02020603050405020304" charset="0"/>
              </a:rPr>
              <a:t>=</a:t>
            </a:r>
            <a:r>
              <a:rPr lang="en-US" sz="2400">
                <a:latin typeface="Times New Roman" panose="02020603050405020304" charset="0"/>
              </a:rPr>
              <a:t> 450 TL    </a:t>
            </a:r>
            <a:endParaRPr lang="en-US" sz="2400">
              <a:latin typeface="Times New Roman" panose="02020603050405020304" charset="0"/>
            </a:endParaRPr>
          </a:p>
          <a:p>
            <a:pPr marL="0" indent="0">
              <a:buNone/>
            </a:pPr>
            <a:r>
              <a:rPr lang="en-US" sz="2400" u="sng">
                <a:latin typeface="Times New Roman" panose="02020603050405020304" charset="0"/>
              </a:rPr>
              <a:t>  25 litre x 3,00 = 75 TL   </a:t>
            </a:r>
            <a:endParaRPr lang="en-US" sz="2400" u="sng">
              <a:latin typeface="Times New Roman" panose="02020603050405020304" charset="0"/>
            </a:endParaRPr>
          </a:p>
          <a:p>
            <a:pPr marL="0" indent="0">
              <a:buNone/>
            </a:pPr>
            <a:r>
              <a:rPr lang="en-US" sz="2400">
                <a:latin typeface="Times New Roman" panose="02020603050405020304" charset="0"/>
              </a:rPr>
              <a:t>  525 TL     benzin masrafı olarak ortaya çıkmaktadır</a:t>
            </a:r>
            <a:r>
              <a:rPr lang="tr-TR" altLang="en-US" sz="2400">
                <a:latin typeface="Times New Roman" panose="02020603050405020304" charset="0"/>
              </a:rPr>
              <a:t>.</a:t>
            </a: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r>
              <a:rPr lang="tr-TR" altLang="en-US" sz="2400">
                <a:latin typeface="Times New Roman" panose="02020603050405020304" charset="0"/>
              </a:rPr>
              <a:t>Benzin dışındaki diğer değişken giderlerimiz kilometre başına daha önce hesapladığımız gibi 0,006 TL idi. Yapılan toplam kilometre ile çarptığımızda 1.700 x 0,060 = 102,00 TL çıkar. </a:t>
            </a: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r>
              <a:rPr lang="tr-TR" altLang="en-US" sz="2400">
                <a:latin typeface="Times New Roman" panose="02020603050405020304" charset="0"/>
              </a:rPr>
              <a:t>Giderlerimizin toplamı 525,00 + 102,00 = 627,00 TL'dir. </a:t>
            </a: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r>
              <a:rPr lang="tr-TR" altLang="en-US" sz="2400">
                <a:latin typeface="Times New Roman" panose="02020603050405020304" charset="0"/>
              </a:rPr>
              <a:t>Diğer bir hesaplamayla ise; </a:t>
            </a: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4884420" y="3871595"/>
            <a:ext cx="7339330" cy="298132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29210"/>
            <a:ext cx="12159615" cy="6824345"/>
          </a:xfrm>
        </p:spPr>
        <p:txBody>
          <a:bodyPr/>
          <a:p>
            <a:pPr marL="0" indent="0">
              <a:buNone/>
            </a:pPr>
            <a:r>
              <a:rPr lang="en-US" sz="2400">
                <a:latin typeface="Times New Roman" panose="02020603050405020304" charset="0"/>
              </a:rPr>
              <a:t>Tatile çıkarsak yaklaşık olarak ek gelir talep etmeksizin gezimizin maliyeti 627,47 TL'dir. Tatile çıkmaz isek aynı dönemde 83,24 TL giderimiz olacaktır.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Arkadaşımız bize bu teklifte bulunmasaydı biz zaten bu masrafı yapacaktık öyleyse biz buradan kâr elde etmeyi beklemiyorsak sabit giderlerimizi düşürmemiz gerekir bu durumda arkadaşımızdan talep edeceğimiz tutar 627,47 – 83,24 = 544,23 TL olmalıdır.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83,24 ü düşürmemizin nedeni bu gideri tatile gitsek de gitmesek de bizim kendimizin karşılaması gereken bir gider olarak düşünmemizden kaynaklanmaktadır.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Sadece benzin fiyatını istemiş olsaydık 544,23 – 525,00 = 19,23 TL zararımız olacaktı. Tabii ki burada hesaplama olarak karşımıza zarar çıkmaktadır. Fakat bir arkadaşla gidilen tatilde göz ardı edilebilecek bir durumdur. </a:t>
            </a:r>
            <a:endParaRPr lang="en-US" sz="2400">
              <a:latin typeface="Times New Roman" panose="0202060305040502030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43180"/>
            <a:ext cx="12173585" cy="6795770"/>
          </a:xfrm>
        </p:spPr>
        <p:txBody>
          <a:bodyPr/>
          <a:p>
            <a:pPr marL="0" indent="0">
              <a:buNone/>
            </a:pPr>
            <a:r>
              <a:rPr lang="en-US" sz="2400">
                <a:latin typeface="Times New Roman" panose="02020603050405020304" charset="0"/>
              </a:rPr>
              <a:t>e)  </a:t>
            </a:r>
            <a:endParaRPr lang="en-US" sz="2400">
              <a:latin typeface="Times New Roman" panose="02020603050405020304" charset="0"/>
            </a:endParaRPr>
          </a:p>
          <a:p>
            <a:pPr marL="0" indent="0">
              <a:buNone/>
            </a:pPr>
            <a:r>
              <a:rPr lang="en-US" sz="2400">
                <a:latin typeface="Times New Roman" panose="02020603050405020304" charset="0"/>
              </a:rPr>
              <a:t>Benzin;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3,00 TL x %20 = 0,60 Ykr 3,00 + 0,60 = 3,60 TL olacaktır.</a:t>
            </a:r>
            <a:endParaRPr lang="en-US" sz="2400">
              <a:latin typeface="Times New Roman" panose="02020603050405020304" charset="0"/>
            </a:endParaRPr>
          </a:p>
          <a:p>
            <a:pPr marL="0" indent="0">
              <a:buNone/>
            </a:pPr>
            <a:r>
              <a:rPr lang="en-US" sz="2400">
                <a:latin typeface="Times New Roman" panose="02020603050405020304" charset="0"/>
              </a:rPr>
              <a:t> Bir litre benzinle 8 km gidilebildiğine göre  3,60 / 8 = 0,45 TL / km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Vergi;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Motorlu taşıtlar vergisi  340,00  </a:t>
            </a:r>
            <a:endParaRPr lang="en-US" sz="2400">
              <a:latin typeface="Times New Roman" panose="02020603050405020304" charset="0"/>
            </a:endParaRPr>
          </a:p>
          <a:p>
            <a:pPr marL="0" indent="0">
              <a:buNone/>
            </a:pPr>
            <a:r>
              <a:rPr lang="en-US" sz="2400">
                <a:latin typeface="Times New Roman" panose="02020603050405020304" charset="0"/>
              </a:rPr>
              <a:t>Zorunlu trafik sigortası  180,00  </a:t>
            </a:r>
            <a:endParaRPr lang="en-US" sz="2400">
              <a:latin typeface="Times New Roman" panose="02020603050405020304" charset="0"/>
            </a:endParaRPr>
          </a:p>
          <a:p>
            <a:pPr marL="0" indent="0">
              <a:buNone/>
            </a:pPr>
            <a:r>
              <a:rPr lang="en-US" sz="2400">
                <a:latin typeface="Times New Roman" panose="02020603050405020304" charset="0"/>
              </a:rPr>
              <a:t>Kasko  520,00  Toplam  1.040,00 </a:t>
            </a:r>
            <a:endParaRPr lang="en-US" sz="2400">
              <a:latin typeface="Times New Roman" panose="02020603050405020304" charset="0"/>
            </a:endParaRPr>
          </a:p>
          <a:p>
            <a:pPr marL="0" indent="0">
              <a:buNone/>
            </a:pPr>
            <a:r>
              <a:rPr lang="en-US" sz="2400">
                <a:latin typeface="Times New Roman" panose="02020603050405020304" charset="0"/>
              </a:rPr>
              <a:t> %10 hasarsızlık indirimi          52,00 </a:t>
            </a:r>
            <a:endParaRPr lang="en-US" sz="2400">
              <a:latin typeface="Times New Roman" panose="02020603050405020304" charset="0"/>
            </a:endParaRPr>
          </a:p>
          <a:p>
            <a:pPr marL="0" indent="0">
              <a:buNone/>
            </a:pPr>
            <a:r>
              <a:rPr lang="en-US" sz="2400">
                <a:latin typeface="Times New Roman" panose="02020603050405020304" charset="0"/>
              </a:rPr>
              <a:t> Toplam  988,00  988 / 12 ay = 82,33 TL / ay   </a:t>
            </a:r>
            <a:endParaRPr lang="en-US" sz="2400">
              <a:latin typeface="Times New Roman" panose="0202060305040502030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15875"/>
            <a:ext cx="12131675" cy="6782435"/>
          </a:xfrm>
        </p:spPr>
        <p:txBody>
          <a:bodyPr/>
          <a:p>
            <a:pPr marL="0" indent="0">
              <a:buNone/>
            </a:pPr>
            <a:r>
              <a:rPr lang="en-US" sz="2400">
                <a:latin typeface="Times New Roman" panose="02020603050405020304" charset="0"/>
              </a:rPr>
              <a:t>Motor yağı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20.000 km için 20.000 / 8.000 = 2,5 defa değişik gerekmektedir. </a:t>
            </a:r>
            <a:endParaRPr lang="en-US" sz="2400">
              <a:latin typeface="Times New Roman" panose="02020603050405020304" charset="0"/>
            </a:endParaRPr>
          </a:p>
          <a:p>
            <a:pPr marL="0" indent="0">
              <a:buNone/>
            </a:pPr>
            <a:r>
              <a:rPr lang="en-US" sz="2400">
                <a:latin typeface="Times New Roman" panose="02020603050405020304" charset="0"/>
              </a:rPr>
              <a:t>Toplam değişim tutarı 88 TL olduğuna göre 88,00 x 2,5 = 220,00 TL yıllık motor yağı masrafı ortaya çıkmaktadır.</a:t>
            </a:r>
            <a:endParaRPr lang="en-US" sz="2400">
              <a:latin typeface="Times New Roman" panose="02020603050405020304" charset="0"/>
            </a:endParaRPr>
          </a:p>
          <a:p>
            <a:pPr marL="0" indent="0">
              <a:buNone/>
            </a:pPr>
            <a:r>
              <a:rPr lang="en-US" sz="2400">
                <a:latin typeface="Times New Roman" panose="02020603050405020304" charset="0"/>
              </a:rPr>
              <a:t> 220 / 12 ay = 18,33 TL / ay 20.000 km üzerinden fonksiyonunu alırsak;</a:t>
            </a:r>
            <a:endParaRPr lang="en-US" sz="2400">
              <a:latin typeface="Times New Roman" panose="02020603050405020304" charset="0"/>
            </a:endParaRPr>
          </a:p>
          <a:p>
            <a:pPr marL="0" indent="0">
              <a:buNone/>
            </a:pPr>
            <a:r>
              <a:rPr lang="en-US" sz="2400">
                <a:latin typeface="Times New Roman" panose="02020603050405020304" charset="0"/>
              </a:rPr>
              <a:t> ( 220,00 – 18,33 ) / (20.000 – 1.667 ) = 0,011 TL /km olur.  </a:t>
            </a:r>
            <a:endParaRPr lang="en-US" sz="2400">
              <a:latin typeface="Times New Roman" panose="02020603050405020304" charset="0"/>
            </a:endParaRPr>
          </a:p>
          <a:p>
            <a:pPr marL="0" indent="0">
              <a:buNone/>
            </a:pPr>
            <a:r>
              <a:rPr lang="en-US" sz="2400">
                <a:latin typeface="Times New Roman" panose="02020603050405020304" charset="0"/>
              </a:rPr>
              <a:t>Kilometrede motor yağı masrafı 0,011 TL olarak karşımıza çıkar.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Yağ Filitresi;</a:t>
            </a:r>
            <a:endParaRPr lang="en-US" sz="2400">
              <a:latin typeface="Times New Roman" panose="02020603050405020304" charset="0"/>
            </a:endParaRPr>
          </a:p>
          <a:p>
            <a:pPr marL="0" indent="0">
              <a:buNone/>
            </a:pPr>
            <a:r>
              <a:rPr lang="en-US" sz="2400">
                <a:latin typeface="Times New Roman" panose="02020603050405020304" charset="0"/>
              </a:rPr>
              <a:t> ( bir değişim olmadığından aynı kalır) Yıllık 20.000 km yaparsak; </a:t>
            </a:r>
            <a:endParaRPr lang="en-US" sz="2400">
              <a:latin typeface="Times New Roman" panose="02020603050405020304" charset="0"/>
            </a:endParaRPr>
          </a:p>
          <a:p>
            <a:pPr marL="0" indent="0">
              <a:buNone/>
            </a:pPr>
            <a:r>
              <a:rPr lang="en-US" sz="2400">
                <a:latin typeface="Times New Roman" panose="02020603050405020304" charset="0"/>
              </a:rPr>
              <a:t>16.000 km        30 TL ise</a:t>
            </a:r>
            <a:endParaRPr lang="en-US" sz="2400">
              <a:latin typeface="Times New Roman" panose="02020603050405020304" charset="0"/>
            </a:endParaRPr>
          </a:p>
          <a:p>
            <a:pPr marL="0" indent="0">
              <a:buNone/>
            </a:pPr>
            <a:r>
              <a:rPr lang="en-US" sz="2400">
                <a:latin typeface="Times New Roman" panose="02020603050405020304" charset="0"/>
              </a:rPr>
              <a:t> </a:t>
            </a:r>
            <a:r>
              <a:rPr lang="en-US" sz="2400" u="sng">
                <a:latin typeface="Times New Roman" panose="02020603050405020304" charset="0"/>
              </a:rPr>
              <a:t>20.000 km         x TL </a:t>
            </a:r>
            <a:endParaRPr lang="en-US" sz="2400" u="sng">
              <a:latin typeface="Times New Roman" panose="02020603050405020304" charset="0"/>
            </a:endParaRPr>
          </a:p>
          <a:p>
            <a:pPr marL="0" indent="0">
              <a:buNone/>
            </a:pPr>
            <a:r>
              <a:rPr lang="en-US" sz="2400">
                <a:latin typeface="Times New Roman" panose="02020603050405020304" charset="0"/>
              </a:rPr>
              <a:t> X = (20.000 x 30 ) / 16.000    </a:t>
            </a:r>
            <a:endParaRPr lang="en-US" sz="2400">
              <a:latin typeface="Times New Roman" panose="02020603050405020304" charset="0"/>
            </a:endParaRPr>
          </a:p>
          <a:p>
            <a:pPr marL="0" indent="0">
              <a:buNone/>
            </a:pPr>
            <a:r>
              <a:rPr lang="en-US" sz="2400">
                <a:latin typeface="Times New Roman" panose="02020603050405020304" charset="0"/>
              </a:rPr>
              <a:t> = 37,50 TL  </a:t>
            </a:r>
            <a:endParaRPr lang="en-US" sz="2400">
              <a:latin typeface="Times New Roman" panose="0202060305040502030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8890" y="85090"/>
            <a:ext cx="12089130" cy="6628765"/>
          </a:xfrm>
        </p:spPr>
        <p:txBody>
          <a:bodyPr/>
          <a:p>
            <a:pPr marL="0" indent="0">
              <a:buNone/>
            </a:pPr>
            <a:r>
              <a:rPr lang="en-US" sz="2400">
                <a:latin typeface="Times New Roman" panose="02020603050405020304" charset="0"/>
              </a:rPr>
              <a:t>Amortismanın aylık olarak hesaplanması ve bunun grafiğinin düzenlenmesi ise şöyledir; </a:t>
            </a:r>
            <a:endParaRPr lang="en-US" sz="2400">
              <a:latin typeface="Times New Roman" panose="02020603050405020304" charset="0"/>
            </a:endParaRPr>
          </a:p>
          <a:p>
            <a:pPr marL="0" indent="0">
              <a:buNone/>
            </a:pPr>
            <a:r>
              <a:rPr lang="en-US" sz="2400">
                <a:latin typeface="Times New Roman" panose="02020603050405020304" charset="0"/>
              </a:rPr>
              <a:t>Aylık sabit amortisman tutarı 1.000 TL / 12 ay = 83,34 TL'dir.  Değişken amortisman tutarında bir değişlik yoktur. </a:t>
            </a:r>
            <a:endParaRPr lang="en-US" sz="2400">
              <a:latin typeface="Times New Roman" panose="02020603050405020304" charset="0"/>
            </a:endParaRPr>
          </a:p>
          <a:p>
            <a:pPr marL="0" indent="0">
              <a:buNone/>
            </a:pPr>
            <a:r>
              <a:rPr lang="en-US" sz="2400">
                <a:latin typeface="Times New Roman" panose="02020603050405020304" charset="0"/>
              </a:rPr>
              <a:t>4.000 km x 0,05 = 200,00 TL (4.000 km yol yapıldığında aracın değişken amortismanı 200 TL olmaktadır).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2020570" y="2340610"/>
            <a:ext cx="8220075" cy="410210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8890" y="15875"/>
            <a:ext cx="12116435" cy="4953000"/>
          </a:xfrm>
        </p:spPr>
        <p:txBody>
          <a:bodyPr/>
          <a:p>
            <a:pPr marL="0" indent="0">
              <a:buNone/>
            </a:pPr>
            <a:r>
              <a:rPr lang="en-US" sz="2400">
                <a:latin typeface="Times New Roman" panose="02020603050405020304" charset="0"/>
              </a:rPr>
              <a:t>Tüm bunlardan sonra;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106045" y="456565"/>
            <a:ext cx="6000115" cy="2909570"/>
          </a:xfrm>
          <a:prstGeom prst="rect">
            <a:avLst/>
          </a:prstGeom>
        </p:spPr>
      </p:pic>
      <p:pic>
        <p:nvPicPr>
          <p:cNvPr id="6" name="Picture 5"/>
          <p:cNvPicPr>
            <a:picLocks noChangeAspect="1"/>
          </p:cNvPicPr>
          <p:nvPr/>
        </p:nvPicPr>
        <p:blipFill>
          <a:blip r:embed="rId2"/>
          <a:stretch>
            <a:fillRect/>
          </a:stretch>
        </p:blipFill>
        <p:spPr>
          <a:xfrm>
            <a:off x="106045" y="3771900"/>
            <a:ext cx="6000115" cy="2573655"/>
          </a:xfrm>
          <a:prstGeom prst="rect">
            <a:avLst/>
          </a:prstGeom>
        </p:spPr>
      </p:pic>
      <p:sp>
        <p:nvSpPr>
          <p:cNvPr id="7" name="Text Box 6"/>
          <p:cNvSpPr txBox="1"/>
          <p:nvPr/>
        </p:nvSpPr>
        <p:spPr>
          <a:xfrm>
            <a:off x="6306185" y="231140"/>
            <a:ext cx="5930900" cy="5262245"/>
          </a:xfrm>
          <a:prstGeom prst="rect">
            <a:avLst/>
          </a:prstGeom>
          <a:noFill/>
        </p:spPr>
        <p:txBody>
          <a:bodyPr wrap="square" rtlCol="0" anchor="t">
            <a:spAutoFit/>
          </a:bodyPr>
          <a:p>
            <a:endParaRPr lang="en-US" sz="2400">
              <a:latin typeface="Times New Roman" panose="02020603050405020304" charset="0"/>
            </a:endParaRPr>
          </a:p>
          <a:p>
            <a:r>
              <a:rPr lang="en-US" sz="2400">
                <a:latin typeface="Times New Roman" panose="02020603050405020304" charset="0"/>
              </a:rPr>
              <a:t>Bu giderin tamamı nakit çıkışı gerektirmez. Amortisman gideri de böyle bir giderdir. </a:t>
            </a:r>
            <a:endParaRPr lang="en-US" sz="2400">
              <a:latin typeface="Times New Roman" panose="02020603050405020304" charset="0"/>
            </a:endParaRPr>
          </a:p>
          <a:p>
            <a:r>
              <a:rPr lang="en-US" sz="2400">
                <a:latin typeface="Times New Roman" panose="02020603050405020304" charset="0"/>
              </a:rPr>
              <a:t>Yıllık amortisman tutatarını bu giderden çıkararak yıllık net nakit gideri bulmuş oluruz. </a:t>
            </a:r>
            <a:endParaRPr lang="en-US" sz="2400">
              <a:latin typeface="Times New Roman" panose="02020603050405020304" charset="0"/>
            </a:endParaRPr>
          </a:p>
          <a:p>
            <a:r>
              <a:rPr lang="en-US" sz="2400">
                <a:latin typeface="Times New Roman" panose="02020603050405020304" charset="0"/>
              </a:rPr>
              <a:t>Sabit amortisman gideri ile değişken amortisman giderinin tutarları 20.000 km'de aynı olduğu için toplam 2.000 TL'lik bir amortismandan kaynaklanan nakit gerektirmeyen giderimiz vardır. </a:t>
            </a:r>
            <a:endParaRPr lang="en-US" sz="2400">
              <a:latin typeface="Times New Roman" panose="02020603050405020304" charset="0"/>
            </a:endParaRPr>
          </a:p>
          <a:p>
            <a:endParaRPr lang="en-US" sz="2400">
              <a:latin typeface="Times New Roman" panose="02020603050405020304" charset="0"/>
            </a:endParaRPr>
          </a:p>
          <a:p>
            <a:r>
              <a:rPr lang="en-US" sz="2400">
                <a:latin typeface="Times New Roman" panose="02020603050405020304" charset="0"/>
              </a:rPr>
              <a:t>12.245,60 – 2.000,00 = 10.245,60 TL nakit çıkışı gerektiren giderimiz olacaktır.  </a:t>
            </a:r>
            <a:endParaRPr lang="en-US" sz="2400">
              <a:latin typeface="Times New Roman" panose="02020603050405020304" charset="0"/>
            </a:endParaRPr>
          </a:p>
          <a:p>
            <a:r>
              <a:rPr lang="en-US" sz="2400">
                <a:latin typeface="Times New Roman" panose="02020603050405020304" charset="0"/>
              </a:rPr>
              <a:t> </a:t>
            </a:r>
            <a:endParaRPr lang="en-US" sz="2400">
              <a:latin typeface="Times New Roman" panose="0202060305040502030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itle 4"/>
          <p:cNvSpPr>
            <a:spLocks noGrp="1"/>
          </p:cNvSpPr>
          <p:nvPr>
            <p:ph type="title"/>
          </p:nvPr>
        </p:nvSpPr>
        <p:spPr/>
        <p:txBody>
          <a:bodyPr/>
          <a:p>
            <a:r>
              <a:rPr lang="tr-TR" altLang="en-US" sz="3200">
                <a:latin typeface="Times New Roman" panose="02020603050405020304" charset="0"/>
              </a:rPr>
              <a:t>Kaynakça</a:t>
            </a:r>
            <a:endParaRPr lang="tr-TR" altLang="en-US" sz="3200">
              <a:latin typeface="Times New Roman" panose="02020603050405020304" charset="0"/>
            </a:endParaRPr>
          </a:p>
        </p:txBody>
      </p:sp>
      <p:sp>
        <p:nvSpPr>
          <p:cNvPr id="6" name="Content Placeholder 5"/>
          <p:cNvSpPr>
            <a:spLocks noGrp="1"/>
          </p:cNvSpPr>
          <p:nvPr>
            <p:ph idx="1"/>
          </p:nvPr>
        </p:nvSpPr>
        <p:spPr/>
        <p:txBody>
          <a:bodyPr/>
          <a:p>
            <a:pPr marL="0" indent="0">
              <a:buNone/>
            </a:pPr>
            <a:r>
              <a:rPr lang="tr-TR" altLang="en-US">
                <a:latin typeface="Times New Roman" panose="02020603050405020304" charset="0"/>
                <a:sym typeface="+mn-ea"/>
              </a:rPr>
              <a:t>Ankuzem, Turizm İşletmelerinde Maliyet Analizi , Ankara Üniversitesi , s.1-98</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22860" y="74295"/>
            <a:ext cx="12186920" cy="6726555"/>
          </a:xfrm>
        </p:spPr>
        <p:txBody>
          <a:bodyPr/>
          <a:p>
            <a:pPr marL="0" indent="0">
              <a:buNone/>
            </a:pPr>
            <a:r>
              <a:rPr lang="en-US" sz="2400">
                <a:latin typeface="Times New Roman" panose="02020603050405020304" charset="0"/>
              </a:rPr>
              <a:t>Eğer toplam aylık amortisman giderini 4.000 km yol için hesaplayacak olursak;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Sabit amortisman gideri..........................  83,34 TL   </a:t>
            </a:r>
            <a:endParaRPr lang="en-US" sz="2400">
              <a:latin typeface="Times New Roman" panose="02020603050405020304" charset="0"/>
            </a:endParaRPr>
          </a:p>
          <a:p>
            <a:pPr marL="0" indent="0">
              <a:buNone/>
            </a:pPr>
            <a:r>
              <a:rPr lang="en-US" sz="2400">
                <a:latin typeface="Times New Roman" panose="02020603050405020304" charset="0"/>
              </a:rPr>
              <a:t>Değişken amortisman gideri...................  200,00 TL  (yukarıda hesaplanan tutar) </a:t>
            </a:r>
            <a:endParaRPr lang="en-US" sz="2400">
              <a:latin typeface="Times New Roman" panose="02020603050405020304" charset="0"/>
            </a:endParaRPr>
          </a:p>
          <a:p>
            <a:pPr marL="0" indent="0">
              <a:buNone/>
            </a:pPr>
            <a:r>
              <a:rPr lang="en-US" sz="2400">
                <a:latin typeface="Times New Roman" panose="02020603050405020304" charset="0"/>
              </a:rPr>
              <a:t> Toplam  283,34 TL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a:p>
            <a:pPr marL="0" indent="0">
              <a:buNone/>
            </a:pPr>
            <a:r>
              <a:rPr lang="en-US" sz="2400">
                <a:latin typeface="Times New Roman" panose="02020603050405020304" charset="0"/>
              </a:rPr>
              <a:t>Grafiği ise;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2616200" y="2651760"/>
            <a:ext cx="6875145" cy="414909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43180"/>
            <a:ext cx="12131675" cy="6711950"/>
          </a:xfrm>
        </p:spPr>
        <p:txBody>
          <a:bodyPr/>
          <a:p>
            <a:pPr marL="0" indent="0">
              <a:buNone/>
            </a:pPr>
            <a:r>
              <a:rPr lang="en-US" sz="2400">
                <a:latin typeface="Times New Roman" panose="02020603050405020304" charset="0"/>
              </a:rPr>
              <a:t>Motor yağı </a:t>
            </a:r>
            <a:endParaRPr lang="en-US" sz="2400">
              <a:latin typeface="Times New Roman" panose="02020603050405020304" charset="0"/>
            </a:endParaRPr>
          </a:p>
          <a:p>
            <a:pPr marL="0" indent="0">
              <a:buNone/>
            </a:pPr>
            <a:r>
              <a:rPr lang="en-US" sz="2400">
                <a:latin typeface="Times New Roman" panose="02020603050405020304" charset="0"/>
              </a:rPr>
              <a:t>5 litre yağ x 10,00 TL  = 50,00 TL  Yağ ücreti  </a:t>
            </a:r>
            <a:endParaRPr lang="en-US" sz="2400">
              <a:latin typeface="Times New Roman" panose="02020603050405020304" charset="0"/>
            </a:endParaRPr>
          </a:p>
          <a:p>
            <a:pPr marL="0" indent="0">
              <a:buNone/>
            </a:pPr>
            <a:r>
              <a:rPr lang="en-US" sz="2400">
                <a:latin typeface="Times New Roman" panose="02020603050405020304" charset="0"/>
              </a:rPr>
              <a:t>Yağ değişim ücreti  = 30,00 TL  </a:t>
            </a:r>
            <a:endParaRPr lang="en-US" sz="2400">
              <a:latin typeface="Times New Roman" panose="02020603050405020304" charset="0"/>
            </a:endParaRPr>
          </a:p>
          <a:p>
            <a:pPr marL="0" indent="0">
              <a:buNone/>
            </a:pPr>
            <a:r>
              <a:rPr lang="en-US" sz="2400">
                <a:latin typeface="Times New Roman" panose="02020603050405020304" charset="0"/>
              </a:rPr>
              <a:t>Toplam..........          = 80,00 TL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a:p>
            <a:pPr marL="0" indent="0">
              <a:buNone/>
            </a:pPr>
            <a:r>
              <a:rPr lang="en-US" sz="2400">
                <a:latin typeface="Times New Roman" panose="02020603050405020304" charset="0"/>
              </a:rPr>
              <a:t>Yılda 20.000 km kullanılan otomobil için aylık 20.000/ 12= 1.667 km aylık kullanım çıkmaktadır. </a:t>
            </a:r>
            <a:endParaRPr lang="en-US" sz="2400">
              <a:latin typeface="Times New Roman" panose="02020603050405020304" charset="0"/>
            </a:endParaRPr>
          </a:p>
          <a:p>
            <a:pPr marL="0" indent="0">
              <a:buNone/>
            </a:pPr>
            <a:r>
              <a:rPr lang="en-US" sz="2400">
                <a:latin typeface="Times New Roman" panose="02020603050405020304" charset="0"/>
              </a:rPr>
              <a:t>Yılda 30.000 km kullanılan otomobil için aylık 30.000 / 12= 2.500 km aylık kullanım çıkmaktadır. </a:t>
            </a:r>
            <a:endParaRPr lang="en-US" sz="2400">
              <a:latin typeface="Times New Roman" panose="02020603050405020304" charset="0"/>
            </a:endParaRPr>
          </a:p>
          <a:p>
            <a:pPr marL="0" indent="0">
              <a:buNone/>
            </a:pPr>
            <a:r>
              <a:rPr lang="en-US" sz="2400">
                <a:latin typeface="Times New Roman" panose="02020603050405020304" charset="0"/>
              </a:rPr>
              <a:t>Aylık olarak sabit gibi görünen motor yağı yıllık bazda değerlendirilirse değişken olduğu göze çarpacaktır. Çünkü motor yağını 8.000 km'de değiştiriyoruz. Bu durumda hiçbir ay toplam 8.000 km yapmadığımızdan sabit gider gibi görünür. Fakat yıllık bazda düşünürsek 20.000 km'de en az 2 kere 30.000 km'de ise en az 3 kere yağ değişimi yapmamız gerekmektedir.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Bunları grafik üzerinde gösterecek olursak; </a:t>
            </a:r>
            <a:endParaRPr lang="en-US" sz="2400">
              <a:latin typeface="Times New Roman" panose="02020603050405020304" charset="0"/>
            </a:endParaRPr>
          </a:p>
          <a:p>
            <a:pPr marL="0" indent="0">
              <a:buNone/>
            </a:pPr>
            <a:r>
              <a:rPr lang="en-US" sz="2400">
                <a:latin typeface="Times New Roman" panose="02020603050405020304" charset="0"/>
              </a:rPr>
              <a:t>Aylık motor yağı doğrusu ancak 8.000 km yol yapıldığında bir sıçrama gösterecektir. </a:t>
            </a:r>
            <a:endParaRPr lang="en-US" sz="2400">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43180"/>
            <a:ext cx="12145645" cy="6768465"/>
          </a:xfrm>
        </p:spPr>
        <p:txBody>
          <a:bodyPr/>
          <a:p>
            <a:pPr marL="0" indent="0">
              <a:buNone/>
            </a:pPr>
            <a:r>
              <a:rPr lang="en-US" sz="2400">
                <a:latin typeface="Times New Roman" panose="02020603050405020304" charset="0"/>
              </a:rPr>
              <a:t>Yıllık motor yağı hesaplaması ise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20.000 km için 20.000 / 8.000 = 2,5 defa değişik gerekmektedir. </a:t>
            </a:r>
            <a:endParaRPr lang="en-US" sz="2400">
              <a:latin typeface="Times New Roman" panose="02020603050405020304" charset="0"/>
            </a:endParaRPr>
          </a:p>
          <a:p>
            <a:pPr marL="0" indent="0">
              <a:buNone/>
            </a:pPr>
            <a:r>
              <a:rPr lang="en-US" sz="2400">
                <a:latin typeface="Times New Roman" panose="02020603050405020304" charset="0"/>
              </a:rPr>
              <a:t>Toplam değişim tutarı 80 TL olduğuna göre 80,00 x 2,5 = 200,00 TL yıllık motor yağı masrafı ortaya çıkmaktadır. </a:t>
            </a:r>
            <a:endParaRPr lang="en-US" sz="2400">
              <a:latin typeface="Times New Roman" panose="02020603050405020304" charset="0"/>
            </a:endParaRPr>
          </a:p>
          <a:p>
            <a:pPr marL="0" indent="0">
              <a:buNone/>
            </a:pPr>
            <a:r>
              <a:rPr lang="en-US" sz="2400">
                <a:latin typeface="Times New Roman" panose="02020603050405020304" charset="0"/>
              </a:rPr>
              <a:t>30.000 km için 30.000 / 8.000 = 3,75 defa değişik gerekmektedir. Toplam değişim tutarı 80 TL olduğuna göre  80,00 x 3,75 = 300,00 TL yıllık motor yağı masrafı ortaya çıkmaktadır.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20.000 km üzerinden fonksiyonunu alırsak;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( 200,00 – 16,67 ) / (20.000 – 1.667 ) = 0,01 TL /km olur.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Kilometrede motor yağı masrafı 0,01 TL olarak karşımıza çıkar. </a:t>
            </a:r>
            <a:endParaRPr lang="en-US" sz="2400">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15875"/>
            <a:ext cx="12131675" cy="6795770"/>
          </a:xfrm>
        </p:spPr>
        <p:txBody>
          <a:bodyPr anchor="t" anchorCtr="0"/>
          <a:p>
            <a:pPr marL="0" indent="0">
              <a:buNone/>
            </a:pPr>
            <a:r>
              <a:rPr lang="en-US" sz="2400">
                <a:latin typeface="Times New Roman" panose="02020603050405020304" charset="0"/>
              </a:rPr>
              <a:t>Grafik üzerinde gösterirsek; </a:t>
            </a:r>
            <a:endParaRPr lang="en-US" sz="2400">
              <a:latin typeface="Times New Roman" panose="02020603050405020304" charset="0"/>
            </a:endParaRPr>
          </a:p>
          <a:p>
            <a:pPr marL="0" lvl="0" indent="0">
              <a:buNone/>
            </a:pPr>
            <a:r>
              <a:rPr lang="en-US" sz="2400">
                <a:latin typeface="Times New Roman" panose="02020603050405020304" charset="0"/>
              </a:rPr>
              <a:t>1.000 km x 0,01 TL = 10 TL </a:t>
            </a:r>
            <a:endParaRPr lang="en-US" sz="2400">
              <a:latin typeface="Times New Roman" panose="02020603050405020304" charset="0"/>
            </a:endParaRPr>
          </a:p>
          <a:p>
            <a:pPr marL="0" indent="0">
              <a:buNone/>
            </a:pPr>
            <a:r>
              <a:rPr lang="en-US" sz="2400">
                <a:latin typeface="Times New Roman" panose="02020603050405020304" charset="0"/>
              </a:rPr>
              <a:t>2.000 km x 0,01 TL = 20 TL </a:t>
            </a:r>
            <a:endParaRPr lang="en-US" sz="2400">
              <a:latin typeface="Times New Roman" panose="02020603050405020304" charset="0"/>
            </a:endParaRPr>
          </a:p>
          <a:p>
            <a:pPr marL="0" indent="0">
              <a:buNone/>
            </a:pPr>
            <a:r>
              <a:rPr lang="en-US" sz="2400">
                <a:latin typeface="Times New Roman" panose="02020603050405020304" charset="0"/>
              </a:rPr>
              <a:t>3.000 km x 0,01 TL = 30 TL </a:t>
            </a:r>
            <a:endParaRPr lang="en-US" sz="2400">
              <a:latin typeface="Times New Roman" panose="02020603050405020304" charset="0"/>
            </a:endParaRPr>
          </a:p>
          <a:p>
            <a:pPr marL="0" indent="0">
              <a:buNone/>
            </a:pPr>
            <a:r>
              <a:rPr lang="en-US" sz="2400">
                <a:latin typeface="Times New Roman" panose="02020603050405020304" charset="0"/>
              </a:rPr>
              <a:t>4.000 km x 0,01 TL = 40 TL</a:t>
            </a:r>
            <a:endParaRPr lang="en-US" sz="2400">
              <a:latin typeface="Times New Roman" panose="02020603050405020304" charset="0"/>
            </a:endParaRPr>
          </a:p>
          <a:p>
            <a:pPr marL="0" indent="0">
              <a:buNone/>
            </a:pPr>
            <a:r>
              <a:rPr lang="en-US" sz="2400">
                <a:latin typeface="Times New Roman" panose="02020603050405020304" charset="0"/>
              </a:rPr>
              <a:t> 5.000 km x 0,01 TL = 50 TL </a:t>
            </a:r>
            <a:endParaRPr lang="en-US" sz="2400">
              <a:latin typeface="Times New Roman" panose="02020603050405020304" charset="0"/>
            </a:endParaRPr>
          </a:p>
          <a:p>
            <a:pPr marL="0" indent="0">
              <a:buNone/>
            </a:pPr>
            <a:r>
              <a:rPr lang="en-US" sz="2400">
                <a:latin typeface="Times New Roman" panose="02020603050405020304" charset="0"/>
              </a:rPr>
              <a:t>6.000 km x 0,01 TL = 60 TL </a:t>
            </a:r>
            <a:endParaRPr lang="en-US" sz="2400">
              <a:latin typeface="Times New Roman" panose="02020603050405020304" charset="0"/>
            </a:endParaRPr>
          </a:p>
          <a:p>
            <a:pPr marL="0" indent="0">
              <a:buNone/>
            </a:pPr>
            <a:r>
              <a:rPr lang="en-US" sz="2400">
                <a:latin typeface="Times New Roman" panose="02020603050405020304" charset="0"/>
              </a:rPr>
              <a:t>7.000 km x 0,01 TL = 70 TL </a:t>
            </a:r>
            <a:endParaRPr lang="en-US" sz="2400">
              <a:latin typeface="Times New Roman" panose="02020603050405020304" charset="0"/>
            </a:endParaRPr>
          </a:p>
          <a:p>
            <a:pPr marL="0" indent="0">
              <a:buNone/>
            </a:pPr>
            <a:r>
              <a:rPr lang="en-US" sz="2400">
                <a:latin typeface="Times New Roman" panose="02020603050405020304" charset="0"/>
              </a:rPr>
              <a:t>8.000 km x 0,01 TL = 80 TL </a:t>
            </a:r>
            <a:endParaRPr lang="en-US" sz="2400">
              <a:latin typeface="Times New Roman" panose="02020603050405020304" charset="0"/>
            </a:endParaRPr>
          </a:p>
          <a:p>
            <a:pPr marL="0" indent="0">
              <a:buNone/>
            </a:pPr>
            <a:r>
              <a:rPr lang="en-US" sz="2400">
                <a:latin typeface="Times New Roman" panose="02020603050405020304" charset="0"/>
              </a:rPr>
              <a:t>9.000 km x 0,01 TL = 90 TL </a:t>
            </a:r>
            <a:endParaRPr lang="en-US" sz="2400">
              <a:latin typeface="Times New Roman" panose="02020603050405020304" charset="0"/>
            </a:endParaRPr>
          </a:p>
          <a:p>
            <a:pPr marL="0" indent="0">
              <a:buNone/>
            </a:pPr>
            <a:r>
              <a:rPr lang="en-US" sz="2400">
                <a:latin typeface="Times New Roman" panose="02020603050405020304" charset="0"/>
              </a:rPr>
              <a:t>10.000 km x 0,01 TL = 100 TL </a:t>
            </a:r>
            <a:endParaRPr lang="en-US" sz="2400">
              <a:latin typeface="Times New Roman" panose="02020603050405020304" charset="0"/>
            </a:endParaRPr>
          </a:p>
          <a:p>
            <a:pPr marL="0" indent="0">
              <a:buNone/>
            </a:pPr>
            <a:r>
              <a:rPr lang="en-US" sz="2400">
                <a:latin typeface="Times New Roman" panose="02020603050405020304" charset="0"/>
              </a:rPr>
              <a:t>11.000 km x 0,01 TL = 110 TL </a:t>
            </a:r>
            <a:endParaRPr lang="en-US" sz="2400">
              <a:latin typeface="Times New Roman" panose="02020603050405020304" charset="0"/>
            </a:endParaRPr>
          </a:p>
          <a:p>
            <a:pPr marL="0" indent="0">
              <a:buNone/>
            </a:pPr>
            <a:r>
              <a:rPr lang="en-US" sz="2400">
                <a:latin typeface="Times New Roman" panose="02020603050405020304" charset="0"/>
              </a:rPr>
              <a:t>12.000 km x 0,01 TL = 120 TL </a:t>
            </a:r>
            <a:endParaRPr lang="en-US" sz="2400">
              <a:latin typeface="Times New Roman" panose="02020603050405020304" charset="0"/>
            </a:endParaRPr>
          </a:p>
          <a:p>
            <a:pPr marL="0" indent="0">
              <a:buNone/>
            </a:pPr>
            <a:r>
              <a:rPr lang="en-US" sz="2400">
                <a:latin typeface="Times New Roman" panose="02020603050405020304" charset="0"/>
              </a:rPr>
              <a:t>13.000 km x 0,01 TL = 130 TL </a:t>
            </a:r>
            <a:endParaRPr lang="en-US" sz="2400">
              <a:latin typeface="Times New Roman" panose="02020603050405020304" charset="0"/>
            </a:endParaRPr>
          </a:p>
          <a:p>
            <a:pPr marL="0" indent="0">
              <a:buNone/>
            </a:pPr>
            <a:r>
              <a:rPr lang="en-US" sz="2400">
                <a:latin typeface="Times New Roman" panose="02020603050405020304" charset="0"/>
              </a:rPr>
              <a:t>14.000 km x 0,01 TL = 140 TL </a:t>
            </a:r>
            <a:endParaRPr lang="en-US" sz="2400">
              <a:latin typeface="Times New Roman" panose="02020603050405020304" charset="0"/>
            </a:endParaRPr>
          </a:p>
        </p:txBody>
      </p:sp>
      <p:sp>
        <p:nvSpPr>
          <p:cNvPr id="4" name="Text Box 3"/>
          <p:cNvSpPr txBox="1"/>
          <p:nvPr/>
        </p:nvSpPr>
        <p:spPr>
          <a:xfrm>
            <a:off x="6006465" y="488315"/>
            <a:ext cx="5657850" cy="2306955"/>
          </a:xfrm>
          <a:prstGeom prst="rect">
            <a:avLst/>
          </a:prstGeom>
          <a:noFill/>
        </p:spPr>
        <p:txBody>
          <a:bodyPr wrap="square" rtlCol="0">
            <a:spAutoFit/>
          </a:bodyPr>
          <a:p>
            <a:r>
              <a:rPr lang="tr-TR" altLang="en-US" sz="2400">
                <a:latin typeface="Times New Roman" panose="02020603050405020304" charset="0"/>
              </a:rPr>
              <a:t>15.000 km x 0,01 TL = 150 TL </a:t>
            </a:r>
            <a:endParaRPr lang="tr-TR" altLang="en-US" sz="2400">
              <a:latin typeface="Times New Roman" panose="02020603050405020304" charset="0"/>
            </a:endParaRPr>
          </a:p>
          <a:p>
            <a:r>
              <a:rPr lang="tr-TR" altLang="en-US" sz="2400">
                <a:latin typeface="Times New Roman" panose="02020603050405020304" charset="0"/>
              </a:rPr>
              <a:t>16.000 km x 0,01 TL = 160 TL </a:t>
            </a:r>
            <a:endParaRPr lang="tr-TR" altLang="en-US" sz="2400">
              <a:latin typeface="Times New Roman" panose="02020603050405020304" charset="0"/>
            </a:endParaRPr>
          </a:p>
          <a:p>
            <a:r>
              <a:rPr lang="tr-TR" altLang="en-US" sz="2400">
                <a:latin typeface="Times New Roman" panose="02020603050405020304" charset="0"/>
              </a:rPr>
              <a:t>17.000 km x 0,01 TL = 170 TL </a:t>
            </a:r>
            <a:endParaRPr lang="tr-TR" altLang="en-US" sz="2400">
              <a:latin typeface="Times New Roman" panose="02020603050405020304" charset="0"/>
            </a:endParaRPr>
          </a:p>
          <a:p>
            <a:r>
              <a:rPr lang="tr-TR" altLang="en-US" sz="2400">
                <a:latin typeface="Times New Roman" panose="02020603050405020304" charset="0"/>
              </a:rPr>
              <a:t>18.000 km x 0,01 TL = 180 TL </a:t>
            </a:r>
            <a:endParaRPr lang="tr-TR" altLang="en-US" sz="2400">
              <a:latin typeface="Times New Roman" panose="02020603050405020304" charset="0"/>
            </a:endParaRPr>
          </a:p>
          <a:p>
            <a:r>
              <a:rPr lang="tr-TR" altLang="en-US" sz="2400">
                <a:latin typeface="Times New Roman" panose="02020603050405020304" charset="0"/>
              </a:rPr>
              <a:t>19.000 km x 0,01 TL = 190 TL</a:t>
            </a:r>
            <a:endParaRPr lang="tr-TR" altLang="en-US" sz="2400">
              <a:latin typeface="Times New Roman" panose="02020603050405020304" charset="0"/>
            </a:endParaRPr>
          </a:p>
          <a:p>
            <a:r>
              <a:rPr lang="tr-TR" altLang="en-US" sz="2400">
                <a:latin typeface="Times New Roman" panose="02020603050405020304" charset="0"/>
              </a:rPr>
              <a:t> 20.000 km x 0,01 TL = 200 TL </a:t>
            </a:r>
            <a:endParaRPr lang="tr-TR" altLang="en-US" sz="2400">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Content Placeholder 3"/>
          <p:cNvPicPr>
            <a:picLocks noChangeAspect="1"/>
          </p:cNvPicPr>
          <p:nvPr>
            <p:ph idx="1"/>
          </p:nvPr>
        </p:nvPicPr>
        <p:blipFill>
          <a:blip r:embed="rId1"/>
          <a:stretch>
            <a:fillRect/>
          </a:stretch>
        </p:blipFill>
        <p:spPr>
          <a:xfrm>
            <a:off x="456565" y="194945"/>
            <a:ext cx="11346815" cy="64643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0480" y="92710"/>
            <a:ext cx="12131040" cy="582930"/>
          </a:xfrm>
        </p:spPr>
        <p:txBody>
          <a:bodyPr/>
          <a:p>
            <a:pPr algn="ctr"/>
            <a:r>
              <a:rPr lang="en-US" sz="3200" b="1">
                <a:solidFill>
                  <a:srgbClr val="FF0000"/>
                </a:solidFill>
                <a:latin typeface="Times New Roman" panose="02020603050405020304" charset="0"/>
              </a:rPr>
              <a:t>Yağ Filtresi </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30480" y="676275"/>
            <a:ext cx="12130405" cy="6093460"/>
          </a:xfrm>
        </p:spPr>
        <p:txBody>
          <a:bodyPr/>
          <a:p>
            <a:pPr marL="0" indent="0" algn="l">
              <a:buNone/>
            </a:pPr>
            <a:r>
              <a:rPr lang="tr-TR" altLang="en-US" sz="2400">
                <a:latin typeface="Times New Roman" panose="02020603050405020304" charset="0"/>
              </a:rPr>
              <a:t>  </a:t>
            </a:r>
            <a:r>
              <a:rPr lang="en-US" sz="2400">
                <a:latin typeface="Times New Roman" panose="02020603050405020304" charset="0"/>
              </a:rPr>
              <a:t>Her 16.000 km'de değiştiği için iş hacmine bağlı olarak değişmez gider kapsamınd</a:t>
            </a:r>
            <a:r>
              <a:rPr lang="tr-TR" altLang="en-US" sz="2400">
                <a:latin typeface="Times New Roman" panose="02020603050405020304" charset="0"/>
              </a:rPr>
              <a:t>a </a:t>
            </a:r>
            <a:endParaRPr lang="tr-TR" altLang="en-US" sz="2400">
              <a:latin typeface="Times New Roman" panose="02020603050405020304" charset="0"/>
            </a:endParaRPr>
          </a:p>
          <a:p>
            <a:pPr marL="0" indent="0" algn="l">
              <a:buNone/>
            </a:pPr>
            <a:r>
              <a:rPr lang="en-US" sz="2400">
                <a:latin typeface="Times New Roman" panose="02020603050405020304" charset="0"/>
              </a:rPr>
              <a:t>değerlendirebiliriz. </a:t>
            </a:r>
            <a:endParaRPr lang="en-US" sz="2400">
              <a:latin typeface="Times New Roman" panose="02020603050405020304" charset="0"/>
            </a:endParaRPr>
          </a:p>
          <a:p>
            <a:pPr marL="0" indent="0">
              <a:buNone/>
            </a:pPr>
            <a:r>
              <a:rPr lang="en-US" sz="2400">
                <a:latin typeface="Times New Roman" panose="02020603050405020304" charset="0"/>
              </a:rPr>
              <a:t>Aylık olarak hesaplamamız gerekirse </a:t>
            </a:r>
            <a:endParaRPr lang="en-US" sz="2400">
              <a:latin typeface="Times New Roman" panose="02020603050405020304" charset="0"/>
            </a:endParaRPr>
          </a:p>
          <a:p>
            <a:pPr marL="0" indent="0">
              <a:buNone/>
            </a:pPr>
            <a:r>
              <a:rPr lang="en-US" sz="2400">
                <a:latin typeface="Times New Roman" panose="02020603050405020304" charset="0"/>
              </a:rPr>
              <a:t>16.000 km'de 30 TL </a:t>
            </a:r>
            <a:endParaRPr lang="en-US" sz="2400">
              <a:latin typeface="Times New Roman" panose="02020603050405020304" charset="0"/>
            </a:endParaRPr>
          </a:p>
          <a:p>
            <a:pPr marL="0" indent="0">
              <a:buNone/>
            </a:pPr>
            <a:r>
              <a:rPr lang="en-US" sz="2400">
                <a:latin typeface="Times New Roman" panose="02020603050405020304" charset="0"/>
              </a:rPr>
              <a:t>32.000 km'de 60 TL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Yıllık 20.000 km yaparsak;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16.000 km        30 TL ise</a:t>
            </a:r>
            <a:endParaRPr lang="en-US" sz="2400">
              <a:latin typeface="Times New Roman" panose="02020603050405020304" charset="0"/>
            </a:endParaRPr>
          </a:p>
          <a:p>
            <a:pPr marL="0" indent="0">
              <a:buNone/>
            </a:pPr>
            <a:r>
              <a:rPr lang="en-US" sz="2400" u="sng">
                <a:latin typeface="Times New Roman" panose="02020603050405020304" charset="0"/>
              </a:rPr>
              <a:t> 20.000 km        x   TL  </a:t>
            </a:r>
            <a:endParaRPr lang="en-US" sz="2400" u="sng">
              <a:latin typeface="Times New Roman" panose="02020603050405020304" charset="0"/>
            </a:endParaRPr>
          </a:p>
          <a:p>
            <a:pPr marL="0" indent="0">
              <a:buNone/>
            </a:pPr>
            <a:r>
              <a:rPr lang="en-US" sz="2400">
                <a:latin typeface="Times New Roman" panose="02020603050405020304" charset="0"/>
              </a:rPr>
              <a:t>X = (20.000 x 30 ) /  16.000    </a:t>
            </a:r>
            <a:endParaRPr lang="en-US" sz="2400">
              <a:latin typeface="Times New Roman" panose="02020603050405020304" charset="0"/>
            </a:endParaRPr>
          </a:p>
          <a:p>
            <a:pPr marL="0" indent="0">
              <a:buNone/>
            </a:pPr>
            <a:r>
              <a:rPr lang="en-US" sz="2400">
                <a:latin typeface="Times New Roman" panose="02020603050405020304" charset="0"/>
              </a:rPr>
              <a:t>= 37,50 TL </a:t>
            </a:r>
            <a:endParaRPr lang="en-US" sz="2400">
              <a:latin typeface="Times New Roman" panose="02020603050405020304" charset="0"/>
            </a:endParaRPr>
          </a:p>
          <a:p>
            <a:pPr marL="0" indent="0">
              <a:buNone/>
            </a:pPr>
            <a:r>
              <a:rPr lang="en-US" sz="2400">
                <a:latin typeface="Times New Roman" panose="02020603050405020304" charset="0"/>
              </a:rPr>
              <a:t>Aylık ise 37,50 / 12 = 3,125 TL </a:t>
            </a:r>
            <a:endParaRPr lang="en-US" sz="2400">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8890" y="15875"/>
            <a:ext cx="12200890" cy="6768465"/>
          </a:xfrm>
        </p:spPr>
        <p:txBody>
          <a:bodyPr/>
          <a:p>
            <a:pPr marL="0" indent="0">
              <a:buNone/>
            </a:pPr>
            <a:r>
              <a:rPr lang="en-US" sz="2400">
                <a:latin typeface="Times New Roman" panose="02020603050405020304" charset="0"/>
              </a:rPr>
              <a:t> Yıllık 30.000 km yaparsak; </a:t>
            </a:r>
            <a:endParaRPr lang="en-US" sz="2400">
              <a:latin typeface="Times New Roman" panose="02020603050405020304" charset="0"/>
            </a:endParaRPr>
          </a:p>
          <a:p>
            <a:pPr marL="0" indent="0">
              <a:buNone/>
            </a:pPr>
            <a:r>
              <a:rPr lang="en-US" sz="2400">
                <a:latin typeface="Times New Roman" panose="02020603050405020304" charset="0"/>
              </a:rPr>
              <a:t>16.000 km        30 TL ise </a:t>
            </a:r>
            <a:endParaRPr lang="en-US" sz="2400">
              <a:latin typeface="Times New Roman" panose="02020603050405020304" charset="0"/>
            </a:endParaRPr>
          </a:p>
          <a:p>
            <a:pPr marL="0" indent="0">
              <a:buNone/>
            </a:pPr>
            <a:r>
              <a:rPr lang="en-US" sz="2400" u="sng">
                <a:latin typeface="Times New Roman" panose="02020603050405020304" charset="0"/>
              </a:rPr>
              <a:t>30.000 km       x   TL </a:t>
            </a:r>
            <a:endParaRPr lang="en-US" sz="2400" u="sng">
              <a:latin typeface="Times New Roman" panose="02020603050405020304" charset="0"/>
            </a:endParaRPr>
          </a:p>
          <a:p>
            <a:pPr marL="0" indent="0">
              <a:buNone/>
            </a:pPr>
            <a:r>
              <a:rPr lang="en-US" sz="2400">
                <a:latin typeface="Times New Roman" panose="02020603050405020304" charset="0"/>
              </a:rPr>
              <a:t>X = (30.000 x 30 ) /  16.000    </a:t>
            </a:r>
            <a:endParaRPr lang="en-US" sz="2400">
              <a:latin typeface="Times New Roman" panose="02020603050405020304" charset="0"/>
            </a:endParaRPr>
          </a:p>
          <a:p>
            <a:pPr marL="0" indent="0">
              <a:buNone/>
            </a:pPr>
            <a:r>
              <a:rPr lang="en-US" sz="2400">
                <a:latin typeface="Times New Roman" panose="02020603050405020304" charset="0"/>
              </a:rPr>
              <a:t>= 56,25 TL </a:t>
            </a:r>
            <a:endParaRPr lang="en-US" sz="2400">
              <a:latin typeface="Times New Roman" panose="02020603050405020304" charset="0"/>
            </a:endParaRPr>
          </a:p>
          <a:p>
            <a:pPr marL="0" indent="0">
              <a:buNone/>
            </a:pPr>
            <a:r>
              <a:rPr lang="en-US" sz="2400">
                <a:latin typeface="Times New Roman" panose="02020603050405020304" charset="0"/>
              </a:rPr>
              <a:t>Aylık ise 56,25 /12 = 4,688 TL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Grafiğini çizecek olursak bu hesaplamaları </a:t>
            </a:r>
            <a:endParaRPr lang="en-US" sz="2400">
              <a:latin typeface="Times New Roman" panose="02020603050405020304" charset="0"/>
            </a:endParaRPr>
          </a:p>
          <a:p>
            <a:pPr marL="0" indent="0">
              <a:buNone/>
            </a:pPr>
            <a:r>
              <a:rPr lang="en-US" sz="2400">
                <a:latin typeface="Times New Roman" panose="02020603050405020304" charset="0"/>
              </a:rPr>
              <a:t>dikkate  almadan; </a:t>
            </a:r>
            <a:endParaRPr lang="en-US" sz="2400">
              <a:latin typeface="Times New Roman" panose="02020603050405020304" charset="0"/>
            </a:endParaRPr>
          </a:p>
          <a:p>
            <a:pPr marL="0" indent="0">
              <a:buNone/>
            </a:pP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5682615" y="1184910"/>
            <a:ext cx="6527165" cy="5599430"/>
          </a:xfrm>
          <a:prstGeom prst="rect">
            <a:avLst/>
          </a:prstGeom>
        </p:spPr>
      </p:pic>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7863</Words>
  <Application>WPS Presentation</Application>
  <PresentationFormat>Widescreen</PresentationFormat>
  <Paragraphs>210</Paragraphs>
  <Slides>21</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21</vt:i4>
      </vt:variant>
    </vt:vector>
  </HeadingPairs>
  <TitlesOfParts>
    <vt:vector size="30" baseType="lpstr">
      <vt:lpstr>Arial</vt:lpstr>
      <vt:lpstr>SimSun</vt:lpstr>
      <vt:lpstr>Wingdings</vt:lpstr>
      <vt:lpstr>Times New Roman</vt:lpstr>
      <vt:lpstr>Microsoft YaHei</vt:lpstr>
      <vt:lpstr/>
      <vt:lpstr>Arial Unicode MS</vt:lpstr>
      <vt:lpstr>Calibri</vt:lpstr>
      <vt:lpstr>Blue Waves</vt:lpstr>
      <vt:lpstr>  KONAKLAMA İŞLETMELERİNDE MALİYET ANALİZİ  </vt:lpstr>
      <vt:lpstr>PowerPoint 演示文稿</vt:lpstr>
      <vt:lpstr>PowerPoint 演示文稿</vt:lpstr>
      <vt:lpstr>PowerPoint 演示文稿</vt:lpstr>
      <vt:lpstr>PowerPoint 演示文稿</vt:lpstr>
      <vt:lpstr>PowerPoint 演示文稿</vt:lpstr>
      <vt:lpstr>PowerPoint 演示文稿</vt:lpstr>
      <vt:lpstr>Yağ Filtresi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_x000B_ KONAKLAMA İŞLETMELERİNDE MALİYET ANALİZİ  </dc:title>
  <dc:creator>ali</dc:creator>
  <cp:lastModifiedBy>ali</cp:lastModifiedBy>
  <cp:revision>4</cp:revision>
  <dcterms:created xsi:type="dcterms:W3CDTF">2018-02-13T21:53:00Z</dcterms:created>
  <dcterms:modified xsi:type="dcterms:W3CDTF">2018-02-16T11:59:58Z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