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0"/>
  </p:notesMasterIdLst>
  <p:sldIdLst>
    <p:sldId id="256" r:id="rId2"/>
    <p:sldId id="263" r:id="rId3"/>
    <p:sldId id="264" r:id="rId4"/>
    <p:sldId id="347" r:id="rId5"/>
    <p:sldId id="475" r:id="rId6"/>
    <p:sldId id="265" r:id="rId7"/>
    <p:sldId id="355" r:id="rId8"/>
    <p:sldId id="266" r:id="rId9"/>
    <p:sldId id="525" r:id="rId10"/>
    <p:sldId id="267" r:id="rId11"/>
    <p:sldId id="476" r:id="rId12"/>
    <p:sldId id="268" r:id="rId13"/>
    <p:sldId id="356" r:id="rId14"/>
    <p:sldId id="269" r:id="rId15"/>
    <p:sldId id="271" r:id="rId16"/>
    <p:sldId id="422" r:id="rId17"/>
    <p:sldId id="542" r:id="rId18"/>
    <p:sldId id="426" r:id="rId19"/>
  </p:sldIdLst>
  <p:sldSz cx="9144000" cy="6858000" type="screen4x3"/>
  <p:notesSz cx="6877050" cy="965676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51" autoAdjust="0"/>
    <p:restoredTop sz="94660"/>
  </p:normalViewPr>
  <p:slideViewPr>
    <p:cSldViewPr>
      <p:cViewPr varScale="1">
        <p:scale>
          <a:sx n="63" d="100"/>
          <a:sy n="63" d="100"/>
        </p:scale>
        <p:origin x="1112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95405" y="0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0E741-58EA-4DFD-8E4F-887FCADC570F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023938" y="723900"/>
            <a:ext cx="4829175" cy="3622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7705" y="4586963"/>
            <a:ext cx="5501640" cy="434554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172249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95405" y="9172249"/>
            <a:ext cx="2980055" cy="482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82BCFC-AE9E-43AF-8C8F-8D7A8200CA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530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2BCFC-AE9E-43AF-8C8F-8D7A8200CAA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933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2BCFC-AE9E-43AF-8C8F-8D7A8200CAA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02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57758-19AF-4DF6-99B7-DD75F27EB1CE}" type="datetime1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75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A9527-9516-48D8-9A08-B0F43321B60F}" type="datetime1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287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7A43C-A9C6-4D97-B3E8-2400069D8188}" type="datetime1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14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6B25-3141-481A-B812-8D0A9D7F65AE}" type="datetime1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31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A265F-9A7A-4C13-8317-21F1218C3F4F}" type="datetime1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0599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1BA-5B08-4755-BE49-F253806A34BF}" type="datetime1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6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F1CFB-F248-420B-B7C5-2AB50FFB140C}" type="datetime1">
              <a:rPr lang="tr-TR" smtClean="0"/>
              <a:t>4.04.2018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92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F68E-CCD3-4969-ACB5-56ED7EB162B4}" type="datetime1">
              <a:rPr lang="tr-TR" smtClean="0"/>
              <a:t>4.04.2018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903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AD56C-D5F5-466D-8E84-5B7B500FCBB0}" type="datetime1">
              <a:rPr lang="tr-TR" smtClean="0"/>
              <a:t>4.04.2018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1823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FAC1-6F81-4C43-BF21-CAA075AEFBD8}" type="datetime1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666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0C47-84D7-462F-982E-D9F370D93953}" type="datetime1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414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CE1DB-7CE1-46BB-A182-006B4C6F7E1A}" type="datetime1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91FD5-19C0-4FDC-A4A3-E402B0D269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36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489964"/>
              </p:ext>
            </p:extLst>
          </p:nvPr>
        </p:nvGraphicFramePr>
        <p:xfrm>
          <a:off x="683568" y="548680"/>
          <a:ext cx="7632848" cy="2839212"/>
        </p:xfrm>
        <a:graphic>
          <a:graphicData uri="http://schemas.openxmlformats.org/drawingml/2006/table">
            <a:tbl>
              <a:tblPr firstRow="1" firstCol="1" bandRow="1"/>
              <a:tblGrid>
                <a:gridCol w="7632848"/>
              </a:tblGrid>
              <a:tr h="27363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500" dirty="0" smtClean="0">
                          <a:solidFill>
                            <a:srgbClr val="0066FF"/>
                          </a:solidFill>
                          <a:effectLst/>
                          <a:latin typeface="Andalus" panose="02020603050405020304" pitchFamily="18" charset="-78"/>
                          <a:ea typeface="Calibri"/>
                          <a:cs typeface="Andalus" panose="02020603050405020304" pitchFamily="18" charset="-78"/>
                        </a:rPr>
                        <a:t>LABORATUVAR </a:t>
                      </a:r>
                      <a:r>
                        <a:rPr lang="tr-TR" sz="7500" dirty="0">
                          <a:solidFill>
                            <a:srgbClr val="0066FF"/>
                          </a:solidFill>
                          <a:effectLst/>
                          <a:latin typeface="Andalus" panose="02020603050405020304" pitchFamily="18" charset="-78"/>
                          <a:ea typeface="Calibri"/>
                          <a:cs typeface="Andalus" panose="02020603050405020304" pitchFamily="18" charset="-78"/>
                        </a:rPr>
                        <a:t>GÜVENLİĞİ</a:t>
                      </a:r>
                      <a:endParaRPr lang="tr-TR" sz="1100" dirty="0">
                        <a:effectLst/>
                        <a:latin typeface="Andalus" panose="02020603050405020304" pitchFamily="18" charset="-78"/>
                        <a:ea typeface="Calibri"/>
                        <a:cs typeface="Andalus" panose="02020603050405020304" pitchFamily="18" charset="-78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122" name="Picture 2" descr="Related imag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04" b="1"/>
          <a:stretch/>
        </p:blipFill>
        <p:spPr bwMode="auto">
          <a:xfrm>
            <a:off x="2915816" y="3772051"/>
            <a:ext cx="3744416" cy="2149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95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680520"/>
          </a:xfrm>
        </p:spPr>
        <p:txBody>
          <a:bodyPr>
            <a:noAutofit/>
          </a:bodyPr>
          <a:lstStyle/>
          <a:p>
            <a:pPr lvl="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Derişik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asitlerle çalışırken son derece dikkatli olunmalıdır. Asitler genelde derişik konsantrasyonda bulunmaktadır ve deneylerde seyreltilmeleri gerekmektedir.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Seyreltme işlemi için </a:t>
            </a:r>
            <a:r>
              <a:rPr lang="tr-TR" sz="1800" i="1" u="sng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asit </a:t>
            </a:r>
            <a:r>
              <a:rPr lang="tr-TR" sz="1800" i="1" u="sng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yavaşça su içerisine </a:t>
            </a:r>
            <a:r>
              <a:rPr lang="tr-TR" sz="1800" i="1" u="sng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dökülmelidir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</a:t>
            </a:r>
            <a:r>
              <a:rPr lang="tr-TR" sz="1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Tersi yapıldığı takdirde açığa çıkan yüksek sıcaklık nedeniyle patlama veya püskürme meydana </a:t>
            </a:r>
            <a:r>
              <a:rPr lang="tr-TR" sz="18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gelecektir.</a:t>
            </a:r>
          </a:p>
          <a:p>
            <a:pPr lvl="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Deneyler sırasında kullanılmış olan kaplar kesinlikle kirli </a:t>
            </a:r>
            <a:r>
              <a:rPr lang="tr-TR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bırakılmamalıdır. </a:t>
            </a:r>
            <a:r>
              <a:rPr lang="tr-TR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Kirli kalması içindeki </a:t>
            </a:r>
            <a:r>
              <a:rPr lang="tr-TR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maddelerin kuruyup yapışmasına </a:t>
            </a:r>
            <a:r>
              <a:rPr lang="tr-TR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sebep olmaktadır. </a:t>
            </a:r>
            <a:r>
              <a:rPr lang="tr-TR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Temizleme işlemi bittikten sonra kaplar ve diğer malzemeler yerlerine yerleştirilmeli, deney masası temizlenmelidir. 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16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539552" y="1628801"/>
            <a:ext cx="8208912" cy="4392487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Laboratuvarda kullanılan organik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çözücüler, sülfürik asit, nitrik asit, hidroklorik asit, </a:t>
            </a:r>
            <a:r>
              <a:rPr lang="tr-TR" sz="18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hidroflorik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asit gibi asitler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ile,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bromür, hidrojen kükürt, hidrojen siyanür, klorür gibi zehirli gazlar ile mutlaka </a:t>
            </a:r>
            <a:r>
              <a:rPr lang="tr-TR" sz="18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çeker ocakta </a:t>
            </a:r>
            <a:r>
              <a:rPr lang="tr-TR" sz="18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çalışılmalıdır.</a:t>
            </a:r>
          </a:p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Çok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büyük tehlike yaratabileceği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göz önünde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bulundurularak, kimyasal maddeler gelişigüzel birbirine karıştırılmamalıdır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 </a:t>
            </a:r>
            <a:r>
              <a:rPr lang="tr-TR" sz="18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Çünkü</a:t>
            </a:r>
            <a:r>
              <a:rPr lang="tr-TR" sz="1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bazı kimyasal maddeler birbiriyle reaksiyona girerek yangına veya şiddetli patlamalara yol açabilirler ya da </a:t>
            </a:r>
            <a:r>
              <a:rPr lang="tr-TR" sz="1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toksik</a:t>
            </a:r>
            <a:r>
              <a:rPr lang="tr-TR" sz="1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ürünler </a:t>
            </a:r>
            <a:r>
              <a:rPr lang="tr-TR" sz="18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oluşturabilirler</a:t>
            </a:r>
            <a:r>
              <a:rPr lang="tr-TR" sz="1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tr-TR" sz="18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Birbiriyle reaksiyon erebilen bu maddeler </a:t>
            </a:r>
            <a:r>
              <a:rPr lang="tr-TR" sz="1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her zaman ayrı ayrı </a:t>
            </a:r>
            <a:r>
              <a:rPr lang="tr-TR" sz="18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yerlerde muhafaza edilmelidir.</a:t>
            </a:r>
            <a:endParaRPr lang="tr-TR" sz="1800" b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Aft>
                <a:spcPts val="90"/>
              </a:spcAft>
              <a:buNone/>
            </a:pPr>
            <a:endParaRPr lang="tr-TR" sz="1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71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628800"/>
            <a:ext cx="8496944" cy="4824536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Laboratuvarda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deney esnasında ısıtma işlemi uygulanıyorsa,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ısıtma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sürece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deney gözetiminiz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altında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olmalıdır, deneyin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başından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ayrılmamak gerekmektedir.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Hiçbir reaksiyon sistemi reaksiyon koşulları üzerinde aşırı ısıtılmamalıdır. </a:t>
            </a:r>
          </a:p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Balon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</a:t>
            </a:r>
            <a:r>
              <a:rPr lang="tr-TR" sz="18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erlenmayer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beher ve şişelerin basınca karşı dayanma dirençleri az olduğundan soğumaya bırakıldığında, kapak veya mantar ile kapatılmamalıdır.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Kapatıldığında,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kabın soğuma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esnasında içinde oluşan basınç nedeniyle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çatlayıp kırılabileceği bilinmelidir. </a:t>
            </a:r>
            <a:endParaRPr lang="tr-TR" sz="18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Laboratuvarda </a:t>
            </a:r>
            <a:r>
              <a:rPr lang="tr-TR" sz="18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kullanılan kimyasal madde ambalajları üzerindeki yazılı olan etiketler kesinlikle koparılmamalı, karalanmamalı ve hiçbir ş</a:t>
            </a:r>
            <a:r>
              <a:rPr lang="tr-TR" sz="18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ekilde </a:t>
            </a:r>
            <a:r>
              <a:rPr lang="tr-TR" sz="18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bozulmamalıdır. Etiketleri bozulmuş ambalajlar, en kısa zamanda teknisyene veya </a:t>
            </a:r>
            <a:r>
              <a:rPr lang="tr-TR" sz="18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ilgili/sorumlu personele </a:t>
            </a:r>
            <a:r>
              <a:rPr lang="tr-TR" sz="18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bildirilmelidir. </a:t>
            </a:r>
          </a:p>
          <a:p>
            <a:pPr marL="0" lvl="0" indent="0" algn="just">
              <a:lnSpc>
                <a:spcPct val="150000"/>
              </a:lnSpc>
              <a:spcAft>
                <a:spcPts val="90"/>
              </a:spcAft>
              <a:buNone/>
            </a:pPr>
            <a:endParaRPr lang="tr-TR" sz="1500" b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Aft>
                <a:spcPts val="90"/>
              </a:spcAft>
              <a:buNone/>
            </a:pPr>
            <a:r>
              <a:rPr lang="tr-TR" sz="15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tr-TR" sz="1500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tr-TR" sz="1500" dirty="0">
              <a:ea typeface="Calibri"/>
              <a:cs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90"/>
              </a:spcAft>
              <a:buNone/>
            </a:pPr>
            <a:endParaRPr lang="tr-TR" sz="1500" dirty="0">
              <a:ea typeface="Calibri"/>
              <a:cs typeface="Times New Roman"/>
            </a:endParaRP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22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484784"/>
            <a:ext cx="8280920" cy="4896544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Laboratuvarda </a:t>
            </a:r>
            <a:r>
              <a:rPr lang="tr-TR" sz="1800" dirty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herhangi </a:t>
            </a:r>
            <a:r>
              <a:rPr lang="tr-TR" sz="1800" dirty="0" smtClean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bir şey </a:t>
            </a:r>
            <a:r>
              <a:rPr lang="tr-TR" sz="1800" dirty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yenilip içilmemeli (özellikle sigara), çalışırken eller yüze sürülmemeli, </a:t>
            </a:r>
            <a:r>
              <a:rPr lang="tr-TR" sz="1800" dirty="0" smtClean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ağza </a:t>
            </a:r>
            <a:r>
              <a:rPr lang="tr-TR" sz="1800" dirty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herhangi </a:t>
            </a:r>
            <a:r>
              <a:rPr lang="tr-TR" sz="1800" dirty="0" smtClean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bir şey </a:t>
            </a:r>
            <a:r>
              <a:rPr lang="tr-TR" sz="1800" dirty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alınmamalıdır.</a:t>
            </a:r>
            <a:r>
              <a:rPr lang="tr-TR" sz="1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1800" dirty="0">
                <a:latin typeface="Times New Roman"/>
                <a:ea typeface="Times New Roman"/>
                <a:cs typeface="Times New Roman"/>
              </a:rPr>
              <a:t>Laboratuvar  tezgahlarının üzerine herhangi bir yiyecek ya da içecek maddesi </a:t>
            </a:r>
            <a:r>
              <a:rPr lang="tr-TR" sz="1800" dirty="0" smtClean="0">
                <a:latin typeface="Times New Roman"/>
                <a:ea typeface="Times New Roman"/>
                <a:cs typeface="Times New Roman"/>
              </a:rPr>
              <a:t>konulmamalıdır.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Yemekhane ve sigara salonlarına numuneler de dahil olmak üzere hiçbir kimyasal madde sokulmamalıdır.</a:t>
            </a:r>
          </a:p>
          <a:p>
            <a:pPr marL="0" lvl="0" indent="0" algn="ctr">
              <a:lnSpc>
                <a:spcPct val="150000"/>
              </a:lnSpc>
              <a:buNone/>
            </a:pPr>
            <a:r>
              <a:rPr lang="tr-TR" sz="1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5727 </a:t>
            </a:r>
            <a:r>
              <a:rPr lang="tr-TR" sz="1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SAYILI KANUNLA KAPALI ALANLARDA SİGARA İÇMEK KESİNLİKLE    YASAKLANMIŞTIR.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*</a:t>
            </a:r>
            <a:r>
              <a:rPr lang="tr-TR" sz="1800" i="1" u="sng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Laboratuvar çalışmalarından sonra, ellerinizin kimyasal </a:t>
            </a:r>
            <a:r>
              <a:rPr lang="tr-TR" sz="1800" i="1" u="sng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maddeler ile </a:t>
            </a:r>
            <a:r>
              <a:rPr lang="tr-TR" sz="1800" i="1" u="sng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kirlenmiş olması ihtimalini düşünerek, </a:t>
            </a:r>
            <a:r>
              <a:rPr lang="tr-TR" sz="1800" i="1" u="sng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ellerinizi yıkamadan sigara </a:t>
            </a:r>
            <a:r>
              <a:rPr lang="tr-TR" sz="1800" i="1" u="sng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içmeyiniz (sigara, karbon </a:t>
            </a:r>
            <a:r>
              <a:rPr lang="tr-TR" sz="1800" i="1" u="sng" dirty="0" err="1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tetraklorür</a:t>
            </a:r>
            <a:r>
              <a:rPr lang="tr-TR" sz="1800" i="1" u="sng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1800" i="1" u="sng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ya da </a:t>
            </a:r>
            <a:r>
              <a:rPr lang="tr-TR" sz="1800" i="1" u="sng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kloroform gibi </a:t>
            </a:r>
            <a:r>
              <a:rPr lang="tr-TR" sz="1800" i="1" u="sng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klorlu </a:t>
            </a:r>
            <a:r>
              <a:rPr lang="tr-TR" sz="1800" i="1" u="sng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maddelerin zehirlilik </a:t>
            </a:r>
            <a:r>
              <a:rPr lang="tr-TR" sz="1800" i="1" u="sng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düzeyini arttırır).</a:t>
            </a:r>
          </a:p>
          <a:p>
            <a:pPr lvl="0" algn="just">
              <a:lnSpc>
                <a:spcPct val="170000"/>
              </a:lnSpc>
              <a:spcAft>
                <a:spcPts val="90"/>
              </a:spcAft>
              <a:buFont typeface="Wingdings" panose="05000000000000000000" pitchFamily="2" charset="2"/>
              <a:buChar char="Ø"/>
              <a:tabLst>
                <a:tab pos="270510" algn="l"/>
              </a:tabLst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Metalik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yapılı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laboratuvar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araçları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nemli bırakılmamalıdır, nemli kaldıklarında paslanabilirler.</a:t>
            </a:r>
            <a:endParaRPr lang="tr-TR" sz="15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Aft>
                <a:spcPts val="90"/>
              </a:spcAft>
              <a:buNone/>
            </a:pPr>
            <a:endParaRPr lang="tr-TR" sz="15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98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484784"/>
            <a:ext cx="8013576" cy="4896544"/>
          </a:xfrm>
        </p:spPr>
        <p:txBody>
          <a:bodyPr>
            <a:noAutofit/>
          </a:bodyPr>
          <a:lstStyle/>
          <a:p>
            <a:pPr lvl="0" algn="just">
              <a:lnSpc>
                <a:spcPct val="17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Şişelerden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sıvı akıtılırken etiket tarafı yukarı gelecek şekilde tutulmalıdır. Aksi halde, şişenin ağzından akan damlaların, etiketi ve üzerindeki yazıyı bozacağı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bilinmelidir. Şişenin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ağzında kalan son damlaların da, şişenin kendi kapağı ile silinmesinin en uygun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yöntem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olduğu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bilinmelidir.</a:t>
            </a:r>
          </a:p>
          <a:p>
            <a:pPr lvl="0" algn="just">
              <a:lnSpc>
                <a:spcPct val="17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Laboratuvarda </a:t>
            </a:r>
            <a:r>
              <a:rPr lang="tr-TR" sz="18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yangın söndürücülerin yeri ve nasıl </a:t>
            </a:r>
            <a:r>
              <a:rPr lang="tr-TR" sz="18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kullanılacağı öğrenilmelidir.</a:t>
            </a:r>
          </a:p>
          <a:p>
            <a:pPr lvl="0" algn="just">
              <a:lnSpc>
                <a:spcPct val="17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Laboratuvarda </a:t>
            </a:r>
            <a:r>
              <a:rPr lang="tr-TR" sz="18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görevli kişiye danışmadan deney bırakılıp gidilmemelidir. </a:t>
            </a:r>
            <a:endParaRPr lang="tr-TR" sz="1800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800" dirty="0">
                <a:solidFill>
                  <a:srgbClr val="333333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Kimyasal maddeler ve numuneler kişisel çalışma masalarına konulmamalıdır.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Gelip-geçilen ve doğrudan güneş alan yerlerde kimyasal madde şişeleri (boş bile olsa) bulundurulmamalıdır.</a:t>
            </a:r>
          </a:p>
          <a:p>
            <a:pPr marL="0" indent="0" algn="just">
              <a:lnSpc>
                <a:spcPct val="170000"/>
              </a:lnSpc>
              <a:spcAft>
                <a:spcPts val="90"/>
              </a:spcAft>
              <a:buNone/>
            </a:pPr>
            <a:endParaRPr lang="tr-TR" sz="1800" dirty="0">
              <a:ea typeface="Calibri"/>
              <a:cs typeface="Times New Roman"/>
            </a:endParaRP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540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567804"/>
            <a:ext cx="8208912" cy="4453484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7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Deney </a:t>
            </a:r>
            <a:r>
              <a:rPr lang="tr-TR" sz="7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esnasında beklenmeyen bir durum ortaya çıktığında laboratuvardaki ilgiliye/sorumluya hemen haber verilmelidir.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7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Laboratuvarda </a:t>
            </a:r>
            <a:r>
              <a:rPr lang="tr-TR" sz="7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yapılan deneyler sona erdiğinde, kullanılan </a:t>
            </a:r>
            <a:r>
              <a:rPr lang="tr-TR" sz="7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elektrikli </a:t>
            </a:r>
            <a:r>
              <a:rPr lang="tr-TR" sz="7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malzemelerin fişi çekilmeli ve </a:t>
            </a:r>
            <a:r>
              <a:rPr lang="tr-TR" sz="7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gaz </a:t>
            </a:r>
            <a:r>
              <a:rPr lang="tr-TR" sz="7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vanaları kapatılmalıdır. </a:t>
            </a:r>
            <a:endParaRPr lang="tr-TR" sz="7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72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Etiketi </a:t>
            </a:r>
            <a:r>
              <a:rPr lang="tr-TR" sz="72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bulunmayan hiçbir şişe, beher </a:t>
            </a:r>
            <a:r>
              <a:rPr lang="tr-TR" sz="7200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vs</a:t>
            </a:r>
            <a:r>
              <a:rPr lang="tr-TR" sz="72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.’</a:t>
            </a:r>
            <a:r>
              <a:rPr lang="tr-TR" sz="7200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nin</a:t>
            </a:r>
            <a:r>
              <a:rPr lang="tr-TR" sz="72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laboratuvar ortamında kesinlikle bulundurulmaması </a:t>
            </a:r>
            <a:r>
              <a:rPr lang="tr-TR" sz="72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gerekmektedir.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7200" dirty="0" smtClean="0">
                <a:latin typeface="Times New Roman"/>
                <a:ea typeface="Calibri"/>
                <a:cs typeface="Times New Roman"/>
              </a:rPr>
              <a:t>Kimyasallar </a:t>
            </a:r>
            <a:r>
              <a:rPr lang="tr-TR" sz="7200" dirty="0">
                <a:latin typeface="Times New Roman"/>
                <a:ea typeface="Calibri"/>
                <a:cs typeface="Times New Roman"/>
              </a:rPr>
              <a:t>düşme tehlikesi olan yerlere </a:t>
            </a:r>
            <a:r>
              <a:rPr lang="tr-TR" sz="7200" dirty="0" smtClean="0">
                <a:latin typeface="Times New Roman"/>
                <a:ea typeface="Calibri"/>
                <a:cs typeface="Times New Roman"/>
              </a:rPr>
              <a:t>bırakılmamalıdır.</a:t>
            </a:r>
            <a:endParaRPr lang="tr-TR" sz="7200" dirty="0" smtClean="0"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7200" dirty="0" smtClean="0">
                <a:latin typeface="Times New Roman"/>
                <a:ea typeface="Times New Roman"/>
                <a:cs typeface="Times New Roman"/>
              </a:rPr>
              <a:t>Fincan</a:t>
            </a:r>
            <a:r>
              <a:rPr lang="tr-TR" sz="7200" dirty="0">
                <a:latin typeface="Times New Roman"/>
                <a:ea typeface="Times New Roman"/>
                <a:cs typeface="Times New Roman"/>
              </a:rPr>
              <a:t>, termos, kahve makinası gibi içecek amaçlı </a:t>
            </a:r>
            <a:r>
              <a:rPr lang="tr-TR" sz="7200" dirty="0" smtClean="0">
                <a:latin typeface="Times New Roman"/>
                <a:ea typeface="Times New Roman"/>
                <a:cs typeface="Times New Roman"/>
              </a:rPr>
              <a:t>kullanılan malzemelerin </a:t>
            </a:r>
            <a:r>
              <a:rPr lang="tr-TR" sz="7200" dirty="0">
                <a:latin typeface="Times New Roman"/>
                <a:ea typeface="Times New Roman"/>
                <a:cs typeface="Times New Roman"/>
              </a:rPr>
              <a:t>kimyasallardan tamamen uzak bir yerde kapalı dolaplarda </a:t>
            </a:r>
            <a:r>
              <a:rPr lang="tr-TR" sz="7200" dirty="0" smtClean="0">
                <a:latin typeface="Times New Roman"/>
                <a:ea typeface="Times New Roman"/>
                <a:cs typeface="Times New Roman"/>
              </a:rPr>
              <a:t>muhafaza </a:t>
            </a:r>
            <a:r>
              <a:rPr lang="tr-TR" sz="7200" dirty="0">
                <a:latin typeface="Times New Roman"/>
                <a:ea typeface="Times New Roman"/>
                <a:cs typeface="Times New Roman"/>
              </a:rPr>
              <a:t>edilmesi </a:t>
            </a:r>
            <a:r>
              <a:rPr lang="tr-TR" sz="7200" dirty="0" smtClean="0">
                <a:latin typeface="Times New Roman"/>
                <a:ea typeface="Times New Roman"/>
                <a:cs typeface="Times New Roman"/>
              </a:rPr>
              <a:t>gerekmektedir.</a:t>
            </a:r>
          </a:p>
          <a:p>
            <a:pPr marL="0" lvl="0" indent="0" algn="ctr">
              <a:lnSpc>
                <a:spcPct val="150000"/>
              </a:lnSpc>
              <a:buNone/>
            </a:pPr>
            <a:r>
              <a:rPr lang="tr-TR" sz="7200" b="1" dirty="0" smtClean="0">
                <a:solidFill>
                  <a:srgbClr val="00B0F0"/>
                </a:solidFill>
                <a:latin typeface="Times New Roman"/>
                <a:ea typeface="Calibri"/>
                <a:cs typeface="Times New Roman"/>
              </a:rPr>
              <a:t>LABORATUVARDA </a:t>
            </a:r>
            <a:r>
              <a:rPr lang="tr-TR" sz="7200" b="1" dirty="0">
                <a:solidFill>
                  <a:srgbClr val="00B0F0"/>
                </a:solidFill>
                <a:latin typeface="Times New Roman"/>
                <a:ea typeface="Calibri"/>
                <a:cs typeface="Times New Roman"/>
              </a:rPr>
              <a:t>TEK BAŞINA ÇALIŞILMAMALIDIR </a:t>
            </a:r>
            <a:r>
              <a:rPr lang="tr-TR" sz="7200" b="1" dirty="0" smtClean="0">
                <a:solidFill>
                  <a:srgbClr val="00B0F0"/>
                </a:solidFill>
                <a:latin typeface="Times New Roman"/>
                <a:ea typeface="Calibri"/>
                <a:cs typeface="Times New Roman"/>
              </a:rPr>
              <a:t>!!!</a:t>
            </a:r>
            <a:endParaRPr lang="tr-TR" sz="7200" b="1" dirty="0">
              <a:solidFill>
                <a:srgbClr val="00B0F0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72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2400" dirty="0"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tr-TR" sz="2900" dirty="0">
              <a:solidFill>
                <a:srgbClr val="333333"/>
              </a:solidFill>
              <a:latin typeface="Times New Roman"/>
              <a:ea typeface="Times New Roman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tr-TR" sz="2900" b="1" dirty="0" smtClean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just">
              <a:lnSpc>
                <a:spcPct val="170000"/>
              </a:lnSpc>
              <a:buNone/>
            </a:pPr>
            <a:endParaRPr lang="tr-TR" sz="1900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70000"/>
              </a:lnSpc>
              <a:buNone/>
            </a:pPr>
            <a:r>
              <a:rPr lang="tr-TR" sz="19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tr-TR" sz="1900" dirty="0">
              <a:solidFill>
                <a:prstClr val="black"/>
              </a:solidFill>
            </a:endParaRPr>
          </a:p>
          <a:p>
            <a:pPr marL="0" lvl="0" indent="0" algn="just">
              <a:lnSpc>
                <a:spcPct val="170000"/>
              </a:lnSpc>
              <a:buNone/>
            </a:pPr>
            <a:endParaRPr lang="tr-TR" sz="18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tr-TR" sz="1500" dirty="0">
                <a:solidFill>
                  <a:srgbClr val="333333"/>
                </a:solidFill>
                <a:latin typeface="Times New Roman"/>
                <a:ea typeface="Times New Roman"/>
              </a:rPr>
              <a:t/>
            </a:r>
            <a:br>
              <a:rPr lang="tr-TR" sz="1500" dirty="0">
                <a:solidFill>
                  <a:srgbClr val="333333"/>
                </a:solidFill>
                <a:latin typeface="Times New Roman"/>
                <a:ea typeface="Times New Roman"/>
              </a:rPr>
            </a:br>
            <a:endParaRPr lang="tr-TR" sz="1500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1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129614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300" dirty="0" smtClean="0">
                <a:latin typeface="Times New Roman"/>
                <a:ea typeface="Calibri"/>
                <a:cs typeface="Times New Roman"/>
              </a:rPr>
              <a:t>Laboratuvar </a:t>
            </a:r>
            <a:r>
              <a:rPr lang="tr-TR" sz="2300" dirty="0">
                <a:latin typeface="Times New Roman"/>
                <a:ea typeface="Calibri"/>
                <a:cs typeface="Times New Roman"/>
              </a:rPr>
              <a:t>malzemelerinin çoğu camdır. </a:t>
            </a:r>
            <a:r>
              <a:rPr lang="tr-TR" sz="2300" dirty="0" smtClean="0">
                <a:latin typeface="Times New Roman"/>
                <a:ea typeface="Calibri"/>
                <a:cs typeface="Times New Roman"/>
              </a:rPr>
              <a:t>Camın üstün </a:t>
            </a:r>
            <a:r>
              <a:rPr lang="tr-TR" sz="2300" dirty="0">
                <a:latin typeface="Times New Roman"/>
                <a:ea typeface="Calibri"/>
                <a:cs typeface="Times New Roman"/>
              </a:rPr>
              <a:t>nitelikleri yanında kırılma gibi </a:t>
            </a:r>
            <a:r>
              <a:rPr lang="tr-TR" sz="2300" dirty="0" smtClean="0">
                <a:latin typeface="Times New Roman"/>
                <a:ea typeface="Calibri"/>
                <a:cs typeface="Times New Roman"/>
              </a:rPr>
              <a:t>dezavantajları da </a:t>
            </a:r>
            <a:r>
              <a:rPr lang="tr-TR" sz="2300" dirty="0">
                <a:latin typeface="Times New Roman"/>
                <a:ea typeface="Calibri"/>
                <a:cs typeface="Times New Roman"/>
              </a:rPr>
              <a:t>vardır. Laboratuvar kazalarının çoğu </a:t>
            </a:r>
            <a:r>
              <a:rPr lang="tr-TR" sz="2300" dirty="0" smtClean="0">
                <a:latin typeface="Times New Roman"/>
                <a:ea typeface="Calibri"/>
                <a:cs typeface="Times New Roman"/>
              </a:rPr>
              <a:t>cam malzemelerin neden </a:t>
            </a:r>
            <a:r>
              <a:rPr lang="tr-TR" sz="2300" dirty="0">
                <a:latin typeface="Times New Roman"/>
                <a:ea typeface="Calibri"/>
                <a:cs typeface="Times New Roman"/>
              </a:rPr>
              <a:t>olduğu kazalardır. </a:t>
            </a:r>
            <a:endParaRPr lang="tr-TR" sz="2300" dirty="0" smtClean="0">
              <a:latin typeface="Times New Roman"/>
              <a:ea typeface="Calibri"/>
              <a:cs typeface="Times New Roman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tr-TR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46856" y="62068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sz="3100" b="1" dirty="0">
                <a:solidFill>
                  <a:srgbClr val="00B0F0"/>
                </a:solidFill>
                <a:latin typeface="Times New Roman"/>
                <a:ea typeface="Calibri"/>
                <a:cs typeface="Times New Roman"/>
              </a:rPr>
              <a:t>CAM MALZEMELER VE GÜVENLİK</a:t>
            </a:r>
            <a:r>
              <a:rPr lang="tr-TR" dirty="0">
                <a:solidFill>
                  <a:srgbClr val="FF0000"/>
                </a:solidFill>
                <a:ea typeface="Calibri"/>
                <a:cs typeface="Times New Roman"/>
              </a:rPr>
              <a:t/>
            </a:r>
            <a:br>
              <a:rPr lang="tr-TR" dirty="0">
                <a:solidFill>
                  <a:srgbClr val="FF0000"/>
                </a:solidFill>
                <a:ea typeface="Calibri"/>
                <a:cs typeface="Times New Roman"/>
              </a:rPr>
            </a:b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2708920"/>
            <a:ext cx="4210198" cy="2806799"/>
          </a:xfrm>
          <a:prstGeom prst="rect">
            <a:avLst/>
          </a:prstGeom>
        </p:spPr>
      </p:pic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456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412776"/>
            <a:ext cx="8352928" cy="504056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300" dirty="0" smtClean="0">
                <a:latin typeface="Times New Roman"/>
                <a:ea typeface="Calibri"/>
                <a:cs typeface="Times New Roman"/>
              </a:rPr>
              <a:t>Cam malzeme kullanırken </a:t>
            </a:r>
            <a:r>
              <a:rPr lang="tr-TR" sz="2300" dirty="0">
                <a:latin typeface="Times New Roman"/>
                <a:ea typeface="Calibri"/>
                <a:cs typeface="Times New Roman"/>
              </a:rPr>
              <a:t>dikkat edilmesi gereken </a:t>
            </a:r>
            <a:r>
              <a:rPr lang="tr-TR" sz="2300" dirty="0" smtClean="0">
                <a:latin typeface="Times New Roman"/>
                <a:ea typeface="Calibri"/>
                <a:cs typeface="Times New Roman"/>
              </a:rPr>
              <a:t>hususlar:</a:t>
            </a:r>
            <a:endParaRPr lang="tr-TR" sz="2300" dirty="0">
              <a:ea typeface="Calibri"/>
              <a:cs typeface="Times New Roman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2300" dirty="0" smtClean="0">
                <a:latin typeface="Times New Roman"/>
                <a:ea typeface="Calibri"/>
                <a:cs typeface="Times New Roman"/>
              </a:rPr>
              <a:t>Laboratuvarda kullanılan </a:t>
            </a:r>
            <a:r>
              <a:rPr lang="tr-TR" sz="2300" dirty="0">
                <a:latin typeface="Times New Roman"/>
                <a:ea typeface="Calibri"/>
                <a:cs typeface="Times New Roman"/>
              </a:rPr>
              <a:t>cam </a:t>
            </a:r>
            <a:r>
              <a:rPr lang="tr-TR" sz="2300" dirty="0" smtClean="0">
                <a:latin typeface="Times New Roman"/>
                <a:ea typeface="Calibri"/>
                <a:cs typeface="Times New Roman"/>
              </a:rPr>
              <a:t>malzemelerin, </a:t>
            </a:r>
            <a:r>
              <a:rPr lang="tr-TR" sz="2300" dirty="0">
                <a:latin typeface="Times New Roman"/>
                <a:ea typeface="Calibri"/>
                <a:cs typeface="Times New Roman"/>
              </a:rPr>
              <a:t>oldukça ince ve kırılmaya </a:t>
            </a:r>
            <a:r>
              <a:rPr lang="tr-TR" sz="2300" dirty="0" smtClean="0">
                <a:latin typeface="Times New Roman"/>
                <a:ea typeface="Calibri"/>
                <a:cs typeface="Times New Roman"/>
              </a:rPr>
              <a:t>hassas malzemeler olduğu değerlendirilirse, kesinlikle elde gelişigüzel kuvvet uygulayıp </a:t>
            </a:r>
            <a:r>
              <a:rPr lang="tr-TR" sz="2300" dirty="0">
                <a:latin typeface="Times New Roman"/>
                <a:ea typeface="Calibri"/>
                <a:cs typeface="Times New Roman"/>
              </a:rPr>
              <a:t>cam malzemelerin kırılmasına sebep </a:t>
            </a:r>
            <a:r>
              <a:rPr lang="tr-TR" sz="2300" dirty="0" smtClean="0">
                <a:latin typeface="Times New Roman"/>
                <a:ea typeface="Calibri"/>
                <a:cs typeface="Times New Roman"/>
              </a:rPr>
              <a:t>olunmamalıdır.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Times New Roman"/>
                <a:ea typeface="Calibri"/>
                <a:cs typeface="Times New Roman"/>
              </a:rPr>
              <a:t>Cam </a:t>
            </a:r>
            <a:r>
              <a:rPr lang="tr-TR" sz="2400" dirty="0">
                <a:latin typeface="Times New Roman"/>
                <a:ea typeface="Calibri"/>
                <a:cs typeface="Times New Roman"/>
              </a:rPr>
              <a:t>malzemeler laboratuvarda eğik yüzeylere konulmamalı ve cam malzemenin konulduğu masa üzerinde kum tanesi gibi ince partiküller </a:t>
            </a:r>
            <a:r>
              <a:rPr lang="tr-TR" sz="2400" dirty="0" smtClean="0">
                <a:latin typeface="Times New Roman"/>
                <a:ea typeface="Calibri"/>
                <a:cs typeface="Times New Roman"/>
              </a:rPr>
              <a:t>bulunmamalıdır.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2400" dirty="0">
                <a:latin typeface="Times New Roman"/>
                <a:ea typeface="Calibri"/>
                <a:cs typeface="Times New Roman"/>
              </a:rPr>
              <a:t>C</a:t>
            </a:r>
            <a:r>
              <a:rPr lang="tr-TR" sz="2400" dirty="0" smtClean="0">
                <a:latin typeface="Times New Roman"/>
                <a:ea typeface="Calibri"/>
                <a:cs typeface="Times New Roman"/>
              </a:rPr>
              <a:t>am </a:t>
            </a:r>
            <a:r>
              <a:rPr lang="tr-TR" sz="2400" dirty="0">
                <a:latin typeface="Times New Roman"/>
                <a:ea typeface="Calibri"/>
                <a:cs typeface="Times New Roman"/>
              </a:rPr>
              <a:t>malzemelerin kırık uçları yaralanmaya neden olacağından kırık </a:t>
            </a:r>
            <a:r>
              <a:rPr lang="tr-TR" sz="2400" dirty="0" smtClean="0">
                <a:latin typeface="Times New Roman"/>
                <a:ea typeface="Calibri"/>
                <a:cs typeface="Times New Roman"/>
              </a:rPr>
              <a:t>malzemeler </a:t>
            </a:r>
            <a:r>
              <a:rPr lang="tr-TR" sz="2400" dirty="0">
                <a:latin typeface="Times New Roman"/>
                <a:ea typeface="Calibri"/>
                <a:cs typeface="Times New Roman"/>
              </a:rPr>
              <a:t>laboratuvar çalışmaları sırasında </a:t>
            </a:r>
            <a:r>
              <a:rPr lang="tr-TR" sz="2400" dirty="0" smtClean="0">
                <a:latin typeface="Times New Roman"/>
                <a:ea typeface="Calibri"/>
                <a:cs typeface="Times New Roman"/>
              </a:rPr>
              <a:t>kullanılmamalıdır</a:t>
            </a:r>
            <a:r>
              <a:rPr lang="tr-TR" sz="2400" dirty="0">
                <a:latin typeface="Times New Roman"/>
                <a:ea typeface="Calibri"/>
                <a:cs typeface="Times New Roman"/>
              </a:rPr>
              <a:t>.</a:t>
            </a:r>
            <a:endParaRPr lang="tr-TR" sz="2400" dirty="0">
              <a:ea typeface="Calibri"/>
              <a:cs typeface="Times New Roman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90"/>
              </a:spcAft>
              <a:buFont typeface="Wingdings" panose="05000000000000000000" pitchFamily="2" charset="2"/>
              <a:buChar char="Ø"/>
            </a:pPr>
            <a:endParaRPr lang="tr-TR" sz="2300" dirty="0">
              <a:ea typeface="Calibri"/>
              <a:cs typeface="Times New Roman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endParaRPr lang="tr-TR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sz="3100" b="1" dirty="0">
                <a:solidFill>
                  <a:srgbClr val="00B0F0"/>
                </a:solidFill>
                <a:latin typeface="Times New Roman"/>
                <a:ea typeface="Calibri"/>
                <a:cs typeface="Times New Roman"/>
              </a:rPr>
              <a:t>CAM MALZEMELER VE GÜVENLİK</a:t>
            </a:r>
            <a:r>
              <a:rPr lang="tr-TR" dirty="0">
                <a:solidFill>
                  <a:srgbClr val="FF0000"/>
                </a:solidFill>
                <a:ea typeface="Calibri"/>
                <a:cs typeface="Times New Roman"/>
              </a:rPr>
              <a:t/>
            </a:r>
            <a:br>
              <a:rPr lang="tr-TR" dirty="0">
                <a:solidFill>
                  <a:srgbClr val="FF0000"/>
                </a:solidFill>
                <a:ea typeface="Calibri"/>
                <a:cs typeface="Times New Roman"/>
              </a:rPr>
            </a:b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04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875853"/>
            <a:ext cx="8373616" cy="55774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latin typeface="Times New Roman"/>
                <a:ea typeface="Calibri"/>
                <a:cs typeface="Times New Roman"/>
              </a:rPr>
              <a:t>Cam malzemelerin temizlenmesi sırasında </a:t>
            </a:r>
            <a:r>
              <a:rPr lang="tr-TR" sz="1800" dirty="0">
                <a:latin typeface="Times New Roman"/>
                <a:ea typeface="Calibri"/>
                <a:cs typeface="Times New Roman"/>
              </a:rPr>
              <a:t>eldiven ve gözlük takılmalı, camın kırılıp yaralanmaya sebep olmamasına dikkat </a:t>
            </a:r>
            <a:r>
              <a:rPr lang="tr-TR" sz="1800" dirty="0" smtClean="0">
                <a:latin typeface="Times New Roman"/>
                <a:ea typeface="Calibri"/>
                <a:cs typeface="Times New Roman"/>
              </a:rPr>
              <a:t>edilmelidir.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latin typeface="Times New Roman"/>
                <a:ea typeface="Calibri"/>
                <a:cs typeface="Times New Roman"/>
              </a:rPr>
              <a:t>Cam </a:t>
            </a:r>
            <a:r>
              <a:rPr lang="tr-TR" sz="1800" dirty="0">
                <a:latin typeface="Times New Roman"/>
                <a:ea typeface="Calibri"/>
                <a:cs typeface="Times New Roman"/>
              </a:rPr>
              <a:t>kaplarda bekletilen kimyasal artıkları </a:t>
            </a:r>
            <a:r>
              <a:rPr lang="tr-TR" sz="1800" dirty="0" err="1">
                <a:latin typeface="Times New Roman"/>
                <a:ea typeface="Calibri"/>
                <a:cs typeface="Times New Roman"/>
              </a:rPr>
              <a:t>toksik</a:t>
            </a:r>
            <a:r>
              <a:rPr lang="tr-TR" sz="1800" dirty="0">
                <a:latin typeface="Times New Roman"/>
                <a:ea typeface="Calibri"/>
                <a:cs typeface="Times New Roman"/>
              </a:rPr>
              <a:t> olmayan çözücülerle (örneğin; aseton, etanol) çalkalanıp alınmalı ve yıkama çözeltisi uygun atık madde şişelerine </a:t>
            </a:r>
            <a:r>
              <a:rPr lang="tr-TR" sz="1800" dirty="0" smtClean="0">
                <a:latin typeface="Times New Roman"/>
                <a:ea typeface="Calibri"/>
                <a:cs typeface="Times New Roman"/>
              </a:rPr>
              <a:t>dökülmelidir.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latin typeface="Times New Roman"/>
                <a:ea typeface="Calibri"/>
                <a:cs typeface="Times New Roman"/>
              </a:rPr>
              <a:t>Çözücüler </a:t>
            </a:r>
            <a:r>
              <a:rPr lang="tr-TR" sz="1800" dirty="0">
                <a:latin typeface="Times New Roman"/>
                <a:ea typeface="Calibri"/>
                <a:cs typeface="Times New Roman"/>
              </a:rPr>
              <a:t>ile yıkanan malzemeler, patlama tehlikesi nedeniyle, kurutulmak üzere etüv içine </a:t>
            </a:r>
            <a:r>
              <a:rPr lang="tr-TR" sz="1800" dirty="0" smtClean="0">
                <a:latin typeface="Times New Roman"/>
                <a:ea typeface="Calibri"/>
                <a:cs typeface="Times New Roman"/>
              </a:rPr>
              <a:t>konulmamalıdır.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latin typeface="Times New Roman"/>
                <a:ea typeface="Calibri"/>
                <a:cs typeface="Times New Roman"/>
              </a:rPr>
              <a:t>Cam </a:t>
            </a:r>
            <a:r>
              <a:rPr lang="tr-TR" sz="1800" dirty="0">
                <a:latin typeface="Times New Roman"/>
                <a:ea typeface="Calibri"/>
                <a:cs typeface="Times New Roman"/>
              </a:rPr>
              <a:t>malzemeler niteliği bilinen veya bilinmeyen kimyasal maddelerle kirlenebilir. Daha sonra kullanan kişinin güvenliği açısından kirlenmiş kaplar ve malzemeler hemen temizlenmeli ve içerisinde kimyasal madde bırakılmamalıdır.</a:t>
            </a:r>
            <a:endParaRPr lang="tr-TR" sz="1800" dirty="0"/>
          </a:p>
          <a:p>
            <a:pPr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tr-TR" sz="1800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sz="3100" b="1" dirty="0">
                <a:solidFill>
                  <a:srgbClr val="00B0F0"/>
                </a:solidFill>
                <a:latin typeface="Times New Roman"/>
                <a:ea typeface="Calibri"/>
                <a:cs typeface="Times New Roman"/>
              </a:rPr>
              <a:t>CAM MALZEMELER VE GÜVENLİK</a:t>
            </a:r>
            <a:r>
              <a:rPr lang="tr-TR" dirty="0">
                <a:solidFill>
                  <a:srgbClr val="FF0000"/>
                </a:solidFill>
                <a:ea typeface="Calibri"/>
                <a:cs typeface="Times New Roman"/>
              </a:rPr>
              <a:t/>
            </a:r>
            <a:br>
              <a:rPr lang="tr-TR" dirty="0">
                <a:solidFill>
                  <a:srgbClr val="FF0000"/>
                </a:solidFill>
                <a:ea typeface="Calibri"/>
                <a:cs typeface="Times New Roman"/>
              </a:rPr>
            </a:b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1907704" y="6592050"/>
            <a:ext cx="565571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Kaynak: Laboratuvar Güvenliği, Prof. Dr. Feyyaz Onur, 2016, Yayın No: 114, ISBN: 978-605-136-243-4.</a:t>
            </a: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10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2880320"/>
          </a:xfrm>
        </p:spPr>
        <p:txBody>
          <a:bodyPr>
            <a:normAutofit lnSpcReduction="10000"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54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GungsuhChe"/>
                <a:cs typeface="Times New Roman" panose="02020603050405020304" pitchFamily="18" charset="0"/>
              </a:rPr>
              <a:t>LABORATUVARDA GÜVENLİ  ÇALIŞMA  KURALLARI</a:t>
            </a:r>
            <a:endParaRPr lang="tr-TR" sz="5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08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484784"/>
            <a:ext cx="8496944" cy="464137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Laboratuvarda gereksiz </a:t>
            </a:r>
            <a: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yere acele </a:t>
            </a: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edilmemelidir.</a:t>
            </a:r>
          </a:p>
          <a:p>
            <a:pPr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İskelelerin</a:t>
            </a:r>
            <a: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,  tezgahların vs</a:t>
            </a: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. üzerine çıkılmamalıdır; eğer gerekliyse merdiven kullanılmalıdır.</a:t>
            </a:r>
          </a:p>
          <a:p>
            <a:pPr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Gerektiğinden </a:t>
            </a:r>
            <a: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fazla </a:t>
            </a: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yüksek raflara uzanılmamalıdır.</a:t>
            </a:r>
          </a:p>
          <a:p>
            <a:pPr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Önlük </a:t>
            </a:r>
            <a: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ve pantolon ceplerinde kesici ve batıcı aletler </a:t>
            </a: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taşınmamalıdır.</a:t>
            </a:r>
          </a:p>
          <a:p>
            <a:pPr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Bedensel şakalar ve </a:t>
            </a:r>
            <a: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el şakaları </a:t>
            </a: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yapılmamalıdır.</a:t>
            </a:r>
          </a:p>
          <a:p>
            <a:pPr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Yanıcı </a:t>
            </a:r>
            <a: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gazlar kullanılırken </a:t>
            </a: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çalışılan bölge </a:t>
            </a:r>
            <a: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asla terk </a:t>
            </a: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edilmemelidir.</a:t>
            </a:r>
          </a:p>
          <a:p>
            <a:pPr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Güvenlik için laboratuvarın </a:t>
            </a:r>
            <a: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sürekli </a:t>
            </a: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temiz </a:t>
            </a:r>
            <a: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ve düzenli </a:t>
            </a:r>
            <a:r>
              <a:rPr lang="tr-TR" sz="1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tutulması sağlanmalıdır.</a:t>
            </a:r>
            <a: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tr-TR" sz="1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</a:br>
            <a:r>
              <a:rPr lang="tr-TR" sz="1800" b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tr-TR" sz="1800" dirty="0" smtClean="0">
              <a:solidFill>
                <a:srgbClr val="333333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tr-TR" sz="1800" b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tr-TR" sz="1500" dirty="0">
              <a:ea typeface="Calibri"/>
              <a:cs typeface="Times New Roman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tr-TR" sz="1400" b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tr-TR" sz="1400" dirty="0">
              <a:ea typeface="Calibri"/>
              <a:cs typeface="Times New Roman"/>
            </a:endParaRPr>
          </a:p>
        </p:txBody>
      </p:sp>
      <p:pic>
        <p:nvPicPr>
          <p:cNvPr id="2050" name="Picture 2" descr="http://labakademi.com/wp-content/uploads/2017/04/laboratuvar_guvenligi_labakademi-e149148404818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153" y="5112121"/>
            <a:ext cx="2928983" cy="162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06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00808"/>
            <a:ext cx="5688632" cy="4032448"/>
          </a:xfrm>
        </p:spPr>
        <p:txBody>
          <a:bodyPr>
            <a:normAutofit/>
          </a:bodyPr>
          <a:lstStyle/>
          <a:p>
            <a:pPr lvl="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Personelin </a:t>
            </a:r>
            <a:r>
              <a:rPr lang="tr-TR" sz="1800" dirty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iş güvenliği için uygun giysi ve donanım kullanması sağlanmalıdır. Laboratuvarda mutlaka laboratuvar önlüğü ile çalışılmalıdır. Laboratuvar önlüğü </a:t>
            </a:r>
            <a:r>
              <a:rPr lang="tr-TR" sz="1800" dirty="0" smtClean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yanmayan </a:t>
            </a:r>
            <a:r>
              <a:rPr lang="tr-TR" sz="1800" dirty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kumaştan, normal uzunlukta ve uygun bedende olmalıdır.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Kimya Laboratuvarlarına, özel koruma gözlüğü ve laboratuvar önlüğü olmadan girilmemeli ve sürekli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olarak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kullanılmalıdır.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Tehlikeli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deneyler için de ayrıca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maske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kullanılmalıdır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marL="0" lvl="0" indent="0" algn="just">
              <a:lnSpc>
                <a:spcPct val="150000"/>
              </a:lnSpc>
              <a:spcAft>
                <a:spcPts val="90"/>
              </a:spcAft>
              <a:buNone/>
            </a:pPr>
            <a:endParaRPr lang="tr-TR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buNone/>
            </a:pPr>
            <a:endParaRPr lang="tr-TR" sz="1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1026" name="Picture 2" descr="Image result for laboratuvar gÃ¼venliÄi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611"/>
          <a:stretch/>
        </p:blipFill>
        <p:spPr bwMode="auto">
          <a:xfrm>
            <a:off x="6156176" y="1494630"/>
            <a:ext cx="2544217" cy="423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323528" y="591679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756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595933"/>
            <a:ext cx="8280920" cy="3993307"/>
          </a:xfrm>
        </p:spPr>
        <p:txBody>
          <a:bodyPr/>
          <a:lstStyle/>
          <a:p>
            <a:pPr lvl="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Laboratuvarda çalışırken uzun </a:t>
            </a:r>
            <a:r>
              <a:rPr lang="tr-TR" sz="1800" dirty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saçlar </a:t>
            </a:r>
            <a:r>
              <a:rPr lang="tr-TR" sz="1800" dirty="0" smtClean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toplanmalı veya </a:t>
            </a:r>
            <a:r>
              <a:rPr lang="tr-TR" sz="1800" dirty="0">
                <a:solidFill>
                  <a:srgbClr val="1C1C1C"/>
                </a:solidFill>
                <a:latin typeface="Times New Roman"/>
                <a:ea typeface="Times New Roman"/>
                <a:cs typeface="Times New Roman"/>
              </a:rPr>
              <a:t>yanmaz bone içine alınmalıdır. Ayakkabılar laboratuvarda çalışmaya uygun olmalı, burnu açık ayakkabı giyilmemelidir.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Laboratuvara giren öğrenciler makyajsız olmalı,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kimyasal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madde kalıntısı biriktirecek olan tırnaklar kesilmiş olmalı, kimyasal çözücü buharlarının etkisinden dolayı </a:t>
            </a:r>
            <a:r>
              <a:rPr lang="tr-TR" sz="1800" b="1" i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Lens</a:t>
            </a:r>
            <a:r>
              <a:rPr lang="tr-TR" sz="18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takılmamalıdır.</a:t>
            </a:r>
          </a:p>
          <a:p>
            <a:pPr lvl="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1800" dirty="0" smtClean="0">
                <a:latin typeface="Times New Roman"/>
                <a:ea typeface="Calibri"/>
                <a:cs typeface="Times New Roman"/>
              </a:rPr>
              <a:t>Çalışma </a:t>
            </a:r>
            <a:r>
              <a:rPr lang="tr-TR" sz="1800" dirty="0">
                <a:latin typeface="Times New Roman"/>
                <a:ea typeface="Calibri"/>
                <a:cs typeface="Times New Roman"/>
              </a:rPr>
              <a:t>sonunda dağınıklıkları toparlamak, atıkları atmak ve temizlik yapmak için vakit </a:t>
            </a:r>
            <a:r>
              <a:rPr lang="tr-TR" sz="1800" dirty="0" smtClean="0">
                <a:latin typeface="Times New Roman"/>
                <a:ea typeface="Calibri"/>
                <a:cs typeface="Times New Roman"/>
              </a:rPr>
              <a:t>ayırılmalıdır.</a:t>
            </a:r>
            <a:r>
              <a:rPr lang="tr-TR" sz="1800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1800" dirty="0" smtClean="0">
                <a:latin typeface="Times New Roman"/>
                <a:ea typeface="Times New Roman"/>
                <a:cs typeface="Times New Roman"/>
              </a:rPr>
              <a:t>T</a:t>
            </a:r>
            <a:r>
              <a:rPr lang="tr-TR" sz="1800" dirty="0" smtClean="0">
                <a:latin typeface="Times New Roman"/>
                <a:ea typeface="Calibri"/>
                <a:cs typeface="Times New Roman"/>
              </a:rPr>
              <a:t>emiz </a:t>
            </a:r>
            <a:r>
              <a:rPr lang="tr-TR" sz="1800" dirty="0">
                <a:latin typeface="Times New Roman"/>
                <a:ea typeface="Calibri"/>
                <a:cs typeface="Times New Roman"/>
              </a:rPr>
              <a:t>ve düzenli bir işyerinde çalışanların moral düzeyi yükselir, verim artar, kaza riskleri ve yangın zararları azalır.</a:t>
            </a:r>
            <a:endParaRPr lang="tr-TR" sz="1600" dirty="0">
              <a:ea typeface="Calibri"/>
              <a:cs typeface="Times New Roman"/>
            </a:endParaRPr>
          </a:p>
          <a:p>
            <a:pPr marL="0" lvl="0" indent="0" algn="just">
              <a:lnSpc>
                <a:spcPct val="170000"/>
              </a:lnSpc>
              <a:buNone/>
            </a:pPr>
            <a:endParaRPr lang="tr-TR" sz="18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70000"/>
              </a:lnSpc>
              <a:buNone/>
            </a:pPr>
            <a:endParaRPr lang="tr-TR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30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628800"/>
            <a:ext cx="8208912" cy="5904656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9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Kimyasalların </a:t>
            </a:r>
            <a:r>
              <a:rPr lang="tr-TR" sz="19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deri ile temas süresini arttıracağından, </a:t>
            </a:r>
            <a:r>
              <a:rPr lang="tr-TR" sz="19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yüzük</a:t>
            </a:r>
            <a:r>
              <a:rPr lang="tr-TR" sz="19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künye, kolye, bilezik gibi </a:t>
            </a:r>
            <a:r>
              <a:rPr lang="tr-TR" sz="19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takılar laboratuvarda çalışmaya başlamadan </a:t>
            </a:r>
            <a:r>
              <a:rPr lang="tr-TR" sz="19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önce çıkarmalıdır. </a:t>
            </a:r>
            <a:endParaRPr lang="tr-TR" sz="19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9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Ellerde </a:t>
            </a:r>
            <a:r>
              <a:rPr lang="tr-TR" sz="19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açık yara, kesik, çatlak vs. varsa çalışmaya başlamadan önce mutlaka bandajla kapatılmalı ve yapılacak işe uygun eldiven </a:t>
            </a:r>
            <a:r>
              <a:rPr lang="tr-TR" sz="19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giyilmelidir.</a:t>
            </a:r>
          </a:p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9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Laboratuvardan </a:t>
            </a:r>
            <a:r>
              <a:rPr lang="tr-TR" sz="19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çıkınca eller mutlaka yıkanmalıdır. </a:t>
            </a:r>
            <a:endParaRPr lang="tr-TR" sz="19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9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Laboratuvarda </a:t>
            </a:r>
            <a:r>
              <a:rPr lang="tr-TR" sz="19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bulunan hiçbir malzeme deney dışı amaçlar </a:t>
            </a:r>
            <a:r>
              <a:rPr lang="tr-TR" sz="19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için kullanılmamalıdır.</a:t>
            </a:r>
          </a:p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9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Laboratuvarda </a:t>
            </a:r>
            <a:r>
              <a:rPr lang="tr-TR" sz="19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asla </a:t>
            </a:r>
            <a:r>
              <a:rPr lang="tr-TR" sz="19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cep </a:t>
            </a:r>
            <a:r>
              <a:rPr lang="tr-TR" sz="19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telefonu kullanılmamalıdır. </a:t>
            </a:r>
            <a:endParaRPr lang="tr-TR" sz="19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Laboratuvarda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başkalarının dikkatini 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dağıtıcı 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hareketler 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yapılmamalı ve oyun oynanmamalıdır</a:t>
            </a:r>
            <a:r>
              <a:rPr lang="tr-TR" sz="2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 </a:t>
            </a:r>
          </a:p>
          <a:p>
            <a:pPr lvl="0"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endParaRPr lang="tr-TR" sz="19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70000"/>
              </a:lnSpc>
              <a:buNone/>
            </a:pPr>
            <a:endParaRPr lang="tr-TR" sz="1800" b="1" dirty="0" smtClean="0">
              <a:solidFill>
                <a:srgbClr val="333333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>
              <a:lnSpc>
                <a:spcPct val="170000"/>
              </a:lnSpc>
              <a:buNone/>
            </a:pPr>
            <a:endParaRPr lang="tr-TR" sz="1900" b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70000"/>
              </a:lnSpc>
              <a:buNone/>
            </a:pPr>
            <a:r>
              <a:rPr lang="tr-TR" sz="15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tr-TR" sz="1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72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628800"/>
            <a:ext cx="8085584" cy="4176464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Kimyasalın/çözeltinin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alındığı şişenin kapağı derhal üzerine yerleştirilip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kapatılmalıdır.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Kimyasal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maddelerinde kapaklarının açık kalmamasına özen gösterilmeli ve kapaklar asla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karıştırılmamalıdır.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Şişe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kapakları hiçbir zaman alt tarafları ile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bankonun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üzerine konulmamalıdır. Konulduğu takdirde,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kapak yabancı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maddelerle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kirlenebilecek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ve tekrar şişeye yerleştirilmeleri durumunda, bu yabancı maddelerin şişe içindeki saf madde veya çözelti ile temas edeceği ve saflığını bozacağı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göz önüne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alınmalıdır. </a:t>
            </a:r>
          </a:p>
          <a:p>
            <a:pPr marL="0" lvl="0" indent="0">
              <a:lnSpc>
                <a:spcPct val="170000"/>
              </a:lnSpc>
              <a:buNone/>
            </a:pPr>
            <a:endParaRPr lang="tr-TR" sz="1100" b="1" dirty="0" smtClean="0">
              <a:solidFill>
                <a:srgbClr val="333333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>
              <a:lnSpc>
                <a:spcPct val="170000"/>
              </a:lnSpc>
              <a:buNone/>
            </a:pPr>
            <a:endParaRPr lang="tr-TR" sz="1100" b="1" dirty="0">
              <a:solidFill>
                <a:srgbClr val="333333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Aft>
                <a:spcPts val="90"/>
              </a:spcAft>
              <a:buNone/>
            </a:pPr>
            <a:endParaRPr lang="tr-TR" sz="16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buNone/>
            </a:pPr>
            <a:endParaRPr lang="tr-TR" sz="1800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buNone/>
            </a:pPr>
            <a:endParaRPr lang="tr-TR" sz="18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70000"/>
              </a:lnSpc>
              <a:spcAft>
                <a:spcPts val="90"/>
              </a:spcAft>
              <a:buNone/>
            </a:pPr>
            <a:endParaRPr lang="tr-TR" sz="15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60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484784"/>
            <a:ext cx="7992888" cy="4464496"/>
          </a:xfrm>
        </p:spPr>
        <p:txBody>
          <a:bodyPr>
            <a:normAutofit fontScale="32500" lnSpcReduction="20000"/>
          </a:bodyPr>
          <a:lstStyle/>
          <a:p>
            <a:pPr lvl="0" algn="just">
              <a:lnSpc>
                <a:spcPct val="170000"/>
              </a:lnSpc>
              <a:spcBef>
                <a:spcPts val="430"/>
              </a:spcBef>
              <a:buFont typeface="Wingdings" panose="05000000000000000000" pitchFamily="2" charset="2"/>
              <a:buChar char="Ø"/>
            </a:pPr>
            <a:r>
              <a:rPr lang="tr-TR" sz="55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Bütün kimyasal malzemeler belirli saflıkta üretilir. Deney yaparken tehlike ve kazalara sebep olmamak için kimyasallar </a:t>
            </a:r>
            <a:r>
              <a:rPr lang="tr-TR" sz="55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içinde bulunduğu </a:t>
            </a:r>
            <a:r>
              <a:rPr lang="tr-TR" sz="55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ambalaj ya da şişelerin için aktarılırken temiz </a:t>
            </a:r>
            <a:r>
              <a:rPr lang="tr-TR" sz="5500" dirty="0" err="1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spatül</a:t>
            </a:r>
            <a:r>
              <a:rPr lang="tr-TR" sz="55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veya pipet kullanılmalıdır</a:t>
            </a:r>
            <a:r>
              <a:rPr lang="tr-TR" sz="55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 Aynı </a:t>
            </a:r>
            <a:r>
              <a:rPr lang="tr-TR" sz="55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spatula</a:t>
            </a:r>
            <a:r>
              <a:rPr lang="tr-TR" sz="55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</a:t>
            </a:r>
            <a:r>
              <a:rPr lang="tr-TR" sz="55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veya </a:t>
            </a:r>
            <a:r>
              <a:rPr lang="tr-TR" sz="55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pipet temizlenmeden başka bir </a:t>
            </a:r>
            <a:r>
              <a:rPr lang="tr-TR" sz="55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kimyasal </a:t>
            </a:r>
            <a:r>
              <a:rPr lang="tr-TR" sz="55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için </a:t>
            </a:r>
            <a:r>
              <a:rPr lang="tr-TR" sz="55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kullanılmamalıdır.</a:t>
            </a:r>
          </a:p>
          <a:p>
            <a:pPr lvl="0" algn="just">
              <a:lnSpc>
                <a:spcPct val="170000"/>
              </a:lnSpc>
              <a:spcBef>
                <a:spcPts val="430"/>
              </a:spcBef>
              <a:buFont typeface="Wingdings" panose="05000000000000000000" pitchFamily="2" charset="2"/>
              <a:buChar char="Ø"/>
            </a:pPr>
            <a:r>
              <a:rPr lang="tr-TR" sz="55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Laboratuvarda </a:t>
            </a:r>
            <a:r>
              <a:rPr lang="tr-TR" sz="55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hassas </a:t>
            </a:r>
            <a:r>
              <a:rPr lang="tr-TR" sz="55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deneylerde </a:t>
            </a:r>
            <a:r>
              <a:rPr lang="tr-TR" sz="55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kullanılan, kalibrasyonları </a:t>
            </a:r>
            <a:r>
              <a:rPr lang="tr-TR" sz="55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üretim aşamasında </a:t>
            </a:r>
            <a:r>
              <a:rPr lang="tr-TR" sz="55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yapılmış </a:t>
            </a:r>
            <a:r>
              <a:rPr lang="tr-TR" sz="55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ölçekli cam </a:t>
            </a:r>
            <a:r>
              <a:rPr lang="tr-TR" sz="55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malzemeler hiçbir </a:t>
            </a:r>
            <a:r>
              <a:rPr lang="tr-TR" sz="55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zaman etüvde </a:t>
            </a:r>
            <a:r>
              <a:rPr lang="tr-TR" sz="55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kurutulmamalıdır ve yüksek </a:t>
            </a:r>
            <a:r>
              <a:rPr lang="tr-TR" sz="55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sıcaklığa ısıtılmamalıdır. Sıcaklık </a:t>
            </a:r>
            <a:r>
              <a:rPr lang="tr-TR" sz="55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cam </a:t>
            </a:r>
            <a:r>
              <a:rPr lang="tr-TR" sz="55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malzemelerin </a:t>
            </a:r>
            <a:r>
              <a:rPr lang="tr-TR" sz="55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genleşerek </a:t>
            </a:r>
            <a:r>
              <a:rPr lang="tr-TR" sz="55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kalibrasyonunun </a:t>
            </a:r>
            <a:r>
              <a:rPr lang="tr-TR" sz="55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bozulmasına sebep olur.</a:t>
            </a:r>
            <a:endParaRPr lang="tr-TR" sz="55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>
              <a:lnSpc>
                <a:spcPct val="170000"/>
              </a:lnSpc>
              <a:buNone/>
            </a:pPr>
            <a:r>
              <a:rPr lang="tr-TR" sz="4500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tr-TR" sz="900" b="1" dirty="0" smtClean="0">
              <a:solidFill>
                <a:srgbClr val="333333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Aft>
                <a:spcPts val="90"/>
              </a:spcAft>
              <a:buNone/>
            </a:pPr>
            <a:endParaRPr lang="tr-TR" sz="15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indent="0" algn="just">
              <a:lnSpc>
                <a:spcPct val="170000"/>
              </a:lnSpc>
              <a:spcAft>
                <a:spcPts val="90"/>
              </a:spcAft>
              <a:buNone/>
            </a:pPr>
            <a:endParaRPr lang="tr-TR" sz="1400" dirty="0"/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96" y="4437111"/>
            <a:ext cx="1296144" cy="2407501"/>
          </a:xfrm>
          <a:prstGeom prst="rect">
            <a:avLst/>
          </a:prstGeom>
        </p:spPr>
      </p:pic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93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523925"/>
            <a:ext cx="8496944" cy="456937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Kimyasal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maddeler asla koklanmamalı ve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tadına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bakılmamalıdır.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Kimyasal maddelere kesinlikle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çıplak elle dokunulmamalı,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tartma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ve aktarma işlemlerinde uygun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malzemeler kullanılmalıdır.</a:t>
            </a:r>
          </a:p>
          <a:p>
            <a:pPr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Laboratuvarda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teknisyen ve/veya ilgili/sorumlu gözetimi olmadan hiçbir şekilde kimyasal malzemelerin yeri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değiştirilmemelidir.</a:t>
            </a:r>
          </a:p>
          <a:p>
            <a:pPr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Uçucu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(düşük kaynama noktasına sahip maddeler; eter, aseton, alkol vs.) ve yanabilen maddeler açık aleve yakın tutulmamalıdır. Bu gibi yanıcı maddelerin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buharlarının alev </a:t>
            </a:r>
            <a:r>
              <a:rPr lang="tr-TR" sz="18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kaynağına ulaşıp yangına sebep olabileceği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göz önünde bulundurulmalıdır.</a:t>
            </a:r>
          </a:p>
          <a:p>
            <a:pPr algn="just">
              <a:lnSpc>
                <a:spcPct val="150000"/>
              </a:lnSpc>
              <a:spcAft>
                <a:spcPts val="90"/>
              </a:spcAft>
              <a:buFont typeface="Wingdings" panose="05000000000000000000" pitchFamily="2" charset="2"/>
              <a:buChar char="Ø"/>
            </a:pPr>
            <a:r>
              <a:rPr lang="tr-TR" sz="1800" dirty="0" smtClean="0">
                <a:latin typeface="Times New Roman"/>
                <a:ea typeface="Calibri"/>
                <a:cs typeface="Times New Roman"/>
              </a:rPr>
              <a:t>Katı </a:t>
            </a:r>
            <a:r>
              <a:rPr lang="tr-TR" sz="1800" dirty="0">
                <a:latin typeface="Times New Roman"/>
                <a:ea typeface="Calibri"/>
                <a:cs typeface="Times New Roman"/>
              </a:rPr>
              <a:t>ve sıvı atıklar kesinlikle lavabolara dökülmemeli, etiketlerle belirlenmiş ve laboratuvar görevlilerinin gösterdiği uygun </a:t>
            </a:r>
            <a:r>
              <a:rPr lang="tr-TR" sz="1800" b="1" dirty="0">
                <a:latin typeface="Times New Roman"/>
                <a:ea typeface="Calibri"/>
                <a:cs typeface="Times New Roman"/>
              </a:rPr>
              <a:t>atık kaplarına</a:t>
            </a:r>
            <a:r>
              <a:rPr lang="tr-TR" sz="1800" dirty="0">
                <a:latin typeface="Times New Roman"/>
                <a:ea typeface="Calibri"/>
                <a:cs typeface="Times New Roman"/>
              </a:rPr>
              <a:t> atılmalıdır. </a:t>
            </a:r>
            <a:r>
              <a:rPr lang="tr-TR" sz="1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tr-TR" sz="1800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395536" y="63467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r-TR" sz="3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tr-TR" sz="3200" b="1" dirty="0" smtClean="0">
                <a:latin typeface="Times New Roman"/>
                <a:ea typeface="Times New Roman"/>
                <a:cs typeface="Times New Roman"/>
              </a:rPr>
            </a:br>
            <a:r>
              <a:rPr lang="tr-TR" b="1" u="sng" dirty="0" smtClean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İŞ </a:t>
            </a:r>
            <a:r>
              <a:rPr lang="tr-TR" b="1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GÜVENLİĞİ</a:t>
            </a:r>
            <a:r>
              <a:rPr lang="tr-TR" sz="2000" dirty="0">
                <a:ea typeface="Calibri"/>
                <a:cs typeface="Times New Roman"/>
              </a:rPr>
              <a:t/>
            </a:r>
            <a:br>
              <a:rPr lang="tr-TR" sz="2000" dirty="0"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ECZ297-Laboratuvar Güvenliği-3. Hafta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0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8833</TotalTime>
  <Words>1314</Words>
  <Application>Microsoft Office PowerPoint</Application>
  <PresentationFormat>Ekran Gösterisi (4:3)</PresentationFormat>
  <Paragraphs>120</Paragraphs>
  <Slides>18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6" baseType="lpstr">
      <vt:lpstr>Andalus</vt:lpstr>
      <vt:lpstr>Arial</vt:lpstr>
      <vt:lpstr>Calibri</vt:lpstr>
      <vt:lpstr>GungsuhChe</vt:lpstr>
      <vt:lpstr>Tahoma</vt:lpstr>
      <vt:lpstr>Times New Roman</vt:lpstr>
      <vt:lpstr>Wingdings</vt:lpstr>
      <vt:lpstr>Ofis Teması</vt:lpstr>
      <vt:lpstr>PowerPoint Sunusu</vt:lpstr>
      <vt:lpstr>PowerPoint Sunusu</vt:lpstr>
      <vt:lpstr>  İŞ GÜVENLİĞİ </vt:lpstr>
      <vt:lpstr>  İŞ GÜVENLİĞİ </vt:lpstr>
      <vt:lpstr>  İŞ GÜVENLİĞİ </vt:lpstr>
      <vt:lpstr>  İŞ GÜVENLİĞİ </vt:lpstr>
      <vt:lpstr>  İŞ GÜVENLİĞİ </vt:lpstr>
      <vt:lpstr>  İŞ GÜVENLİĞİ </vt:lpstr>
      <vt:lpstr>  İŞ GÜVENLİĞİ </vt:lpstr>
      <vt:lpstr>  İŞ GÜVENLİĞİ </vt:lpstr>
      <vt:lpstr>  İŞ GÜVENLİĞİ </vt:lpstr>
      <vt:lpstr>  İŞ GÜVENLİĞİ </vt:lpstr>
      <vt:lpstr>  İŞ GÜVENLİĞİ </vt:lpstr>
      <vt:lpstr>  İŞ GÜVENLİĞİ </vt:lpstr>
      <vt:lpstr>  İŞ GÜVENLİĞİ </vt:lpstr>
      <vt:lpstr>  CAM MALZEMELER VE GÜVENLİK  </vt:lpstr>
      <vt:lpstr>  CAM MALZEMELER VE GÜVENLİK  </vt:lpstr>
      <vt:lpstr>  CAM MALZEMELER VE GÜVENLİK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feyyaz onur</dc:creator>
  <cp:lastModifiedBy>Burçin</cp:lastModifiedBy>
  <cp:revision>484</cp:revision>
  <cp:lastPrinted>2015-06-03T11:28:29Z</cp:lastPrinted>
  <dcterms:created xsi:type="dcterms:W3CDTF">2015-05-12T13:25:10Z</dcterms:created>
  <dcterms:modified xsi:type="dcterms:W3CDTF">2018-04-04T13:42:51Z</dcterms:modified>
</cp:coreProperties>
</file>