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9" r:id="rId4"/>
    <p:sldId id="263" r:id="rId5"/>
    <p:sldId id="262" r:id="rId6"/>
    <p:sldId id="261" r:id="rId7"/>
    <p:sldId id="260" r:id="rId8"/>
    <p:sldId id="258"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067F32-F018-41D7-B713-EE562AC36375}" type="datetimeFigureOut">
              <a:rPr lang="tr-TR" smtClean="0"/>
              <a:t>09.01.2018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C417CC-C57C-4690-AD12-4199B7C1BA03}" type="slidenum">
              <a:rPr lang="tr-TR" smtClean="0"/>
              <a:t>‹#›</a:t>
            </a:fld>
            <a:endParaRPr lang="tr-TR"/>
          </a:p>
        </p:txBody>
      </p:sp>
    </p:spTree>
    <p:extLst>
      <p:ext uri="{BB962C8B-B14F-4D97-AF65-F5344CB8AC3E}">
        <p14:creationId xmlns:p14="http://schemas.microsoft.com/office/powerpoint/2010/main" val="886078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76A659D-B296-4CF5-B6FE-5EF955631405}"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B5BDDBF-ABA4-40D7-8C9D-785C147C8BE6}"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BCBA6F5-3D94-408F-A72F-9CBE610A3C8B}"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DB61430-F46B-4B7A-B024-133386CC0DEE}"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6CCAFA4-47C3-41CE-823A-E0D74BCA73BF}" type="datetime1">
              <a:rPr lang="tr-TR" smtClean="0"/>
              <a:t>09.01.2018</a:t>
            </a:fld>
            <a:endParaRPr lang="tr-TR"/>
          </a:p>
        </p:txBody>
      </p:sp>
      <p:sp>
        <p:nvSpPr>
          <p:cNvPr id="5" name="4 Altbilgi Yer Tutucusu"/>
          <p:cNvSpPr>
            <a:spLocks noGrp="1"/>
          </p:cNvSpPr>
          <p:nvPr>
            <p:ph type="ftr" sz="quarter" idx="11"/>
          </p:nvPr>
        </p:nvSpPr>
        <p:spPr/>
        <p:txBody>
          <a:bodyPr/>
          <a:lstStyle/>
          <a:p>
            <a:r>
              <a:rPr lang="tr-TR" smtClean="0"/>
              <a:t>Film Türleri / Prof.Dr. S. Ruken Öztürk</a:t>
            </a:r>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6196D2C-1EEA-4709-8F97-1DF8ACE1BA78}"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FF56466-CBC0-4C94-9AEB-DE7A7B3EB68E}" type="datetime1">
              <a:rPr lang="tr-TR" smtClean="0"/>
              <a:t>09.01.2018</a:t>
            </a:fld>
            <a:endParaRPr lang="tr-TR"/>
          </a:p>
        </p:txBody>
      </p:sp>
      <p:sp>
        <p:nvSpPr>
          <p:cNvPr id="8" name="7 Altbilgi Yer Tutucusu"/>
          <p:cNvSpPr>
            <a:spLocks noGrp="1"/>
          </p:cNvSpPr>
          <p:nvPr>
            <p:ph type="ftr" sz="quarter" idx="11"/>
          </p:nvPr>
        </p:nvSpPr>
        <p:spPr/>
        <p:txBody>
          <a:bodyPr/>
          <a:lstStyle/>
          <a:p>
            <a:r>
              <a:rPr lang="tr-TR" smtClean="0"/>
              <a:t>Film Türleri / Prof.Dr. S. Ruken Öztürk</a:t>
            </a:r>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53FE83C5-2BEE-46E6-94C1-6ECB3F0535AC}" type="datetime1">
              <a:rPr lang="tr-TR" smtClean="0"/>
              <a:t>09.01.2018</a:t>
            </a:fld>
            <a:endParaRPr lang="tr-TR"/>
          </a:p>
        </p:txBody>
      </p:sp>
      <p:sp>
        <p:nvSpPr>
          <p:cNvPr id="4" name="3 Altbilgi Yer Tutucusu"/>
          <p:cNvSpPr>
            <a:spLocks noGrp="1"/>
          </p:cNvSpPr>
          <p:nvPr>
            <p:ph type="ftr" sz="quarter" idx="11"/>
          </p:nvPr>
        </p:nvSpPr>
        <p:spPr/>
        <p:txBody>
          <a:bodyPr/>
          <a:lstStyle/>
          <a:p>
            <a:r>
              <a:rPr lang="tr-TR" smtClean="0"/>
              <a:t>Film Türleri / Prof.Dr. S. Ruken Öztürk</a:t>
            </a:r>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E997895-5114-48FF-BE00-99373DA8B277}" type="datetime1">
              <a:rPr lang="tr-TR" smtClean="0"/>
              <a:t>09.01.2018</a:t>
            </a:fld>
            <a:endParaRPr lang="tr-TR"/>
          </a:p>
        </p:txBody>
      </p:sp>
      <p:sp>
        <p:nvSpPr>
          <p:cNvPr id="3" name="2 Altbilgi Yer Tutucusu"/>
          <p:cNvSpPr>
            <a:spLocks noGrp="1"/>
          </p:cNvSpPr>
          <p:nvPr>
            <p:ph type="ftr" sz="quarter" idx="11"/>
          </p:nvPr>
        </p:nvSpPr>
        <p:spPr/>
        <p:txBody>
          <a:bodyPr/>
          <a:lstStyle/>
          <a:p>
            <a:r>
              <a:rPr lang="tr-TR" smtClean="0"/>
              <a:t>Film Türleri / Prof.Dr. S. Ruken Öztürk</a:t>
            </a:r>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CD1AD3F-3BD5-473D-8C87-0762EBD7C7AE}"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C10FE38-62A8-49A1-B457-A679BC89A3A3}" type="datetime1">
              <a:rPr lang="tr-TR" smtClean="0"/>
              <a:t>09.01.2018</a:t>
            </a:fld>
            <a:endParaRPr lang="tr-TR"/>
          </a:p>
        </p:txBody>
      </p:sp>
      <p:sp>
        <p:nvSpPr>
          <p:cNvPr id="6" name="5 Altbilgi Yer Tutucusu"/>
          <p:cNvSpPr>
            <a:spLocks noGrp="1"/>
          </p:cNvSpPr>
          <p:nvPr>
            <p:ph type="ftr" sz="quarter" idx="11"/>
          </p:nvPr>
        </p:nvSpPr>
        <p:spPr/>
        <p:txBody>
          <a:bodyPr/>
          <a:lstStyle/>
          <a:p>
            <a:r>
              <a:rPr lang="tr-TR" smtClean="0"/>
              <a:t>Film Türleri / Prof.Dr. S. Ruken Öztürk</a:t>
            </a:r>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27C99-01B8-4A4F-B4CB-42C455BBFA17}" type="datetime1">
              <a:rPr lang="tr-TR" smtClean="0"/>
              <a:t>09.01.2018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Film Türleri / Prof.Dr. S. Ruken Öztürk</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QA03pv09bwQ" TargetMode="External"/><Relationship Id="rId2" Type="http://schemas.openxmlformats.org/officeDocument/2006/relationships/hyperlink" Target="https://www.youtube.com/watch?v=cgng-Lkd8Yc"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60649"/>
            <a:ext cx="7772400" cy="1368151"/>
          </a:xfrm>
        </p:spPr>
        <p:txBody>
          <a:bodyPr>
            <a:normAutofit/>
          </a:bodyPr>
          <a:lstStyle/>
          <a:p>
            <a:r>
              <a:rPr lang="tr-TR" sz="2800" b="1" dirty="0" smtClean="0">
                <a:latin typeface="Arial Black" panose="020B0A04020102020204" pitchFamily="34" charset="0"/>
                <a:cs typeface="Times New Roman" panose="02020603050405020304" pitchFamily="18" charset="0"/>
              </a:rPr>
              <a:t>Yerli korkular</a:t>
            </a:r>
            <a:endParaRPr lang="tr-TR" sz="2800" b="1" dirty="0">
              <a:latin typeface="Arial Black" panose="020B0A04020102020204" pitchFamily="34" charset="0"/>
              <a:cs typeface="Times New Roman" panose="02020603050405020304" pitchFamily="18" charset="0"/>
            </a:endParaRPr>
          </a:p>
        </p:txBody>
      </p:sp>
      <p:sp>
        <p:nvSpPr>
          <p:cNvPr id="3" name="Alt Başlık 2"/>
          <p:cNvSpPr>
            <a:spLocks noGrp="1"/>
          </p:cNvSpPr>
          <p:nvPr>
            <p:ph type="subTitle" idx="1"/>
          </p:nvPr>
        </p:nvSpPr>
        <p:spPr>
          <a:xfrm>
            <a:off x="1115616" y="1484784"/>
            <a:ext cx="7056784" cy="4154016"/>
          </a:xfrm>
        </p:spPr>
        <p:txBody>
          <a:bodyPr>
            <a:normAutofit lnSpcReduction="10000"/>
          </a:bodyPr>
          <a:lstStyle/>
          <a:p>
            <a:pPr algn="just"/>
            <a:r>
              <a:rPr lang="tr-TR" sz="2600" dirty="0">
                <a:solidFill>
                  <a:schemeClr val="tx1"/>
                </a:solidFill>
                <a:latin typeface="Times New Roman" panose="02020603050405020304" pitchFamily="18" charset="0"/>
                <a:cs typeface="Times New Roman" panose="02020603050405020304" pitchFamily="18" charset="0"/>
              </a:rPr>
              <a:t>Tarihsel bir sınıflandırma yaparak Türk korku filmlerini kabaca iki döneme ayırmamız mümkün: 2000’ler öncesi ve sonrası.</a:t>
            </a:r>
          </a:p>
          <a:p>
            <a:pPr algn="just"/>
            <a:r>
              <a:rPr lang="tr-TR" sz="2600" dirty="0">
                <a:solidFill>
                  <a:schemeClr val="tx1"/>
                </a:solidFill>
                <a:latin typeface="Times New Roman" panose="02020603050405020304" pitchFamily="18" charset="0"/>
                <a:cs typeface="Times New Roman" panose="02020603050405020304" pitchFamily="18" charset="0"/>
              </a:rPr>
              <a:t>2000’li yıllardan önce tek tek korku filmi örneklerine rastlanırken, 2000’li yıllarla birlikte korku, Türk sineması içerisinde istikrarlı bir tür haline gelmiş, bu tarihten itibaren üretim, dağıtım ve gösterim pazarına sahip ve “Türk korku sineması” olarak adlandırılabilecek bir korku-gerilim mecrasının varlığından bahsedilmeye başlanmıştır.</a:t>
            </a:r>
          </a:p>
          <a:p>
            <a:endParaRPr lang="tr-TR" dirty="0"/>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Prof.Dr. S. Ruken Öztürk</a:t>
            </a:r>
            <a:endParaRPr lang="tr-TR" sz="1800" dirty="0"/>
          </a:p>
        </p:txBody>
      </p:sp>
    </p:spTree>
    <p:extLst>
      <p:ext uri="{BB962C8B-B14F-4D97-AF65-F5344CB8AC3E}">
        <p14:creationId xmlns:p14="http://schemas.microsoft.com/office/powerpoint/2010/main" val="428558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11560" y="476672"/>
            <a:ext cx="7772400" cy="1470025"/>
          </a:xfrm>
        </p:spPr>
        <p:txBody>
          <a:bodyPr>
            <a:normAutofit/>
          </a:bodyPr>
          <a:lstStyle/>
          <a:p>
            <a:r>
              <a:rPr lang="tr-TR" sz="2400" dirty="0">
                <a:latin typeface="Arial Narrow" panose="020B0606020202030204" pitchFamily="34" charset="0"/>
                <a:cs typeface="Times New Roman" panose="02020603050405020304" pitchFamily="18" charset="0"/>
              </a:rPr>
              <a:t>2000 Öncesi </a:t>
            </a:r>
            <a:r>
              <a:rPr lang="tr-TR" sz="2400" dirty="0" smtClean="0">
                <a:latin typeface="Arial Narrow" panose="020B0606020202030204" pitchFamily="34" charset="0"/>
                <a:cs typeface="Times New Roman" panose="02020603050405020304" pitchFamily="18" charset="0"/>
              </a:rPr>
              <a:t>Yerli Korku Filmleri</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1371600" y="2204864"/>
            <a:ext cx="6400800" cy="3433936"/>
          </a:xfrm>
        </p:spPr>
        <p:txBody>
          <a:bodyPr>
            <a:normAutofit/>
          </a:bodyPr>
          <a:lstStyle/>
          <a:p>
            <a:pPr marL="457200" indent="-457200" algn="l">
              <a:buFont typeface="Arial" panose="020B0604020202020204" pitchFamily="34" charset="0"/>
              <a:buChar char="•"/>
            </a:pPr>
            <a:r>
              <a:rPr lang="tr-TR" sz="2400" i="1" dirty="0">
                <a:solidFill>
                  <a:schemeClr val="tx1"/>
                </a:solidFill>
                <a:latin typeface="Times New Roman" panose="02020603050405020304" pitchFamily="18" charset="0"/>
                <a:cs typeface="Times New Roman" panose="02020603050405020304" pitchFamily="18" charset="0"/>
              </a:rPr>
              <a:t>Çığlık</a:t>
            </a:r>
            <a:r>
              <a:rPr lang="tr-TR" sz="2400" dirty="0">
                <a:solidFill>
                  <a:schemeClr val="tx1"/>
                </a:solidFill>
                <a:latin typeface="Times New Roman" panose="02020603050405020304" pitchFamily="18" charset="0"/>
                <a:cs typeface="Times New Roman" panose="02020603050405020304" pitchFamily="18" charset="0"/>
              </a:rPr>
              <a:t> (Aydın </a:t>
            </a:r>
            <a:r>
              <a:rPr lang="tr-TR" sz="2400" dirty="0" err="1">
                <a:solidFill>
                  <a:schemeClr val="tx1"/>
                </a:solidFill>
                <a:latin typeface="Times New Roman" panose="02020603050405020304" pitchFamily="18" charset="0"/>
                <a:cs typeface="Times New Roman" panose="02020603050405020304" pitchFamily="18" charset="0"/>
              </a:rPr>
              <a:t>Arakon</a:t>
            </a:r>
            <a:r>
              <a:rPr lang="tr-TR" sz="2400" dirty="0">
                <a:solidFill>
                  <a:schemeClr val="tx1"/>
                </a:solidFill>
                <a:latin typeface="Times New Roman" panose="02020603050405020304" pitchFamily="18" charset="0"/>
                <a:cs typeface="Times New Roman" panose="02020603050405020304" pitchFamily="18" charset="0"/>
              </a:rPr>
              <a:t>, 1949)</a:t>
            </a:r>
          </a:p>
          <a:p>
            <a:pPr marL="457200" indent="-457200" algn="l">
              <a:buFont typeface="Arial" panose="020B0604020202020204" pitchFamily="34" charset="0"/>
              <a:buChar char="•"/>
            </a:pPr>
            <a:r>
              <a:rPr lang="tr-TR" sz="2400" i="1" dirty="0">
                <a:solidFill>
                  <a:schemeClr val="tx1"/>
                </a:solidFill>
                <a:latin typeface="Times New Roman" panose="02020603050405020304" pitchFamily="18" charset="0"/>
                <a:cs typeface="Times New Roman" panose="02020603050405020304" pitchFamily="18" charset="0"/>
              </a:rPr>
              <a:t>Drakula</a:t>
            </a:r>
            <a:r>
              <a:rPr lang="tr-TR" sz="2400" dirty="0">
                <a:solidFill>
                  <a:schemeClr val="tx1"/>
                </a:solidFill>
                <a:latin typeface="Times New Roman" panose="02020603050405020304" pitchFamily="18" charset="0"/>
                <a:cs typeface="Times New Roman" panose="02020603050405020304" pitchFamily="18" charset="0"/>
              </a:rPr>
              <a:t> İstanbul’da (Mehmet Muhtar, 1953)</a:t>
            </a:r>
          </a:p>
          <a:p>
            <a:pPr marL="457200" indent="-457200" algn="l">
              <a:buFont typeface="Arial" panose="020B0604020202020204" pitchFamily="34" charset="0"/>
              <a:buChar char="•"/>
            </a:pPr>
            <a:r>
              <a:rPr lang="fi-FI" sz="2400" i="1" dirty="0">
                <a:solidFill>
                  <a:schemeClr val="tx1"/>
                </a:solidFill>
                <a:latin typeface="Times New Roman" panose="02020603050405020304" pitchFamily="18" charset="0"/>
                <a:cs typeface="Times New Roman" panose="02020603050405020304" pitchFamily="18" charset="0"/>
              </a:rPr>
              <a:t>Ölüm Saati </a:t>
            </a:r>
            <a:r>
              <a:rPr lang="fi-FI" sz="2400" dirty="0">
                <a:solidFill>
                  <a:schemeClr val="tx1"/>
                </a:solidFill>
                <a:latin typeface="Times New Roman" panose="02020603050405020304" pitchFamily="18" charset="0"/>
                <a:cs typeface="Times New Roman" panose="02020603050405020304" pitchFamily="18" charset="0"/>
              </a:rPr>
              <a:t>(Orhan Erçin, 1954) </a:t>
            </a:r>
            <a:endParaRPr lang="tr-TR" sz="2400" dirty="0">
              <a:solidFill>
                <a:schemeClr val="tx1"/>
              </a:solidFill>
              <a:latin typeface="Times New Roman" panose="02020603050405020304" pitchFamily="18" charset="0"/>
              <a:cs typeface="Times New Roman" panose="02020603050405020304" pitchFamily="18" charset="0"/>
            </a:endParaRPr>
          </a:p>
          <a:p>
            <a:pPr marL="457200" indent="-457200" algn="l">
              <a:buFont typeface="Arial" panose="020B0604020202020204" pitchFamily="34" charset="0"/>
              <a:buChar char="•"/>
            </a:pPr>
            <a:r>
              <a:rPr lang="tr-TR" sz="2400" i="1" dirty="0">
                <a:solidFill>
                  <a:schemeClr val="tx1"/>
                </a:solidFill>
                <a:latin typeface="Times New Roman" panose="02020603050405020304" pitchFamily="18" charset="0"/>
                <a:cs typeface="Times New Roman" panose="02020603050405020304" pitchFamily="18" charset="0"/>
              </a:rPr>
              <a:t>Kötü Tohum</a:t>
            </a:r>
            <a:r>
              <a:rPr lang="tr-TR" sz="2400" dirty="0">
                <a:solidFill>
                  <a:schemeClr val="tx1"/>
                </a:solidFill>
                <a:latin typeface="Times New Roman" panose="02020603050405020304" pitchFamily="18" charset="0"/>
                <a:cs typeface="Times New Roman" panose="02020603050405020304" pitchFamily="18" charset="0"/>
              </a:rPr>
              <a:t> (Nevzat </a:t>
            </a:r>
            <a:r>
              <a:rPr lang="tr-TR" sz="2400" dirty="0" err="1">
                <a:solidFill>
                  <a:schemeClr val="tx1"/>
                </a:solidFill>
                <a:latin typeface="Times New Roman" panose="02020603050405020304" pitchFamily="18" charset="0"/>
                <a:cs typeface="Times New Roman" panose="02020603050405020304" pitchFamily="18" charset="0"/>
              </a:rPr>
              <a:t>Pesen</a:t>
            </a:r>
            <a:r>
              <a:rPr lang="tr-TR" sz="2400" dirty="0">
                <a:solidFill>
                  <a:schemeClr val="tx1"/>
                </a:solidFill>
                <a:latin typeface="Times New Roman" panose="02020603050405020304" pitchFamily="18" charset="0"/>
                <a:cs typeface="Times New Roman" panose="02020603050405020304" pitchFamily="18" charset="0"/>
              </a:rPr>
              <a:t>, 1963)</a:t>
            </a:r>
          </a:p>
          <a:p>
            <a:pPr marL="457200" indent="-457200" algn="l">
              <a:buFont typeface="Arial" panose="020B0604020202020204" pitchFamily="34" charset="0"/>
              <a:buChar char="•"/>
            </a:pPr>
            <a:r>
              <a:rPr lang="tr-TR" sz="2400" i="1" dirty="0" smtClean="0">
                <a:solidFill>
                  <a:schemeClr val="tx1"/>
                </a:solidFill>
                <a:latin typeface="Times New Roman" panose="02020603050405020304" pitchFamily="18" charset="0"/>
                <a:cs typeface="Times New Roman" panose="02020603050405020304" pitchFamily="18" charset="0"/>
              </a:rPr>
              <a:t>Ölüler </a:t>
            </a:r>
            <a:r>
              <a:rPr lang="tr-TR" sz="2400" i="1" dirty="0">
                <a:solidFill>
                  <a:schemeClr val="tx1"/>
                </a:solidFill>
                <a:latin typeface="Times New Roman" panose="02020603050405020304" pitchFamily="18" charset="0"/>
                <a:cs typeface="Times New Roman" panose="02020603050405020304" pitchFamily="18" charset="0"/>
              </a:rPr>
              <a:t>Konuşmaz Ki</a:t>
            </a:r>
            <a:r>
              <a:rPr lang="tr-TR" sz="2400" dirty="0">
                <a:solidFill>
                  <a:schemeClr val="tx1"/>
                </a:solidFill>
                <a:latin typeface="Times New Roman" panose="02020603050405020304" pitchFamily="18" charset="0"/>
                <a:cs typeface="Times New Roman" panose="02020603050405020304" pitchFamily="18" charset="0"/>
              </a:rPr>
              <a:t> (Yavuz Yalınkılıç, 1970) </a:t>
            </a:r>
            <a:endParaRPr lang="tr-TR" sz="2400" dirty="0" smtClean="0">
              <a:solidFill>
                <a:schemeClr val="tx1"/>
              </a:solidFill>
              <a:latin typeface="Times New Roman" panose="02020603050405020304" pitchFamily="18" charset="0"/>
              <a:cs typeface="Times New Roman" panose="02020603050405020304" pitchFamily="18" charset="0"/>
            </a:endParaRPr>
          </a:p>
          <a:p>
            <a:pPr marL="457200" indent="-457200" algn="l">
              <a:buFont typeface="Arial" panose="020B0604020202020204" pitchFamily="34" charset="0"/>
              <a:buChar char="•"/>
            </a:pPr>
            <a:r>
              <a:rPr lang="tr-TR" sz="2400" i="1" dirty="0">
                <a:solidFill>
                  <a:schemeClr val="tx1"/>
                </a:solidFill>
                <a:latin typeface="Times New Roman" panose="02020603050405020304" pitchFamily="18" charset="0"/>
                <a:cs typeface="Times New Roman" panose="02020603050405020304" pitchFamily="18" charset="0"/>
              </a:rPr>
              <a:t>Şeytan</a:t>
            </a:r>
            <a:r>
              <a:rPr lang="tr-TR" sz="2400" dirty="0">
                <a:solidFill>
                  <a:schemeClr val="tx1"/>
                </a:solidFill>
                <a:latin typeface="Times New Roman" panose="02020603050405020304" pitchFamily="18" charset="0"/>
                <a:cs typeface="Times New Roman" panose="02020603050405020304" pitchFamily="18" charset="0"/>
              </a:rPr>
              <a:t> (Metin Erksan, 1974)</a:t>
            </a:r>
          </a:p>
          <a:p>
            <a:pPr marL="457200" indent="-457200" algn="l">
              <a:buFont typeface="Arial" panose="020B0604020202020204" pitchFamily="34" charset="0"/>
              <a:buChar char="•"/>
            </a:pPr>
            <a:r>
              <a:rPr lang="tr-TR" sz="2400" i="1" dirty="0" smtClean="0">
                <a:solidFill>
                  <a:schemeClr val="tx1"/>
                </a:solidFill>
                <a:latin typeface="Times New Roman" panose="02020603050405020304" pitchFamily="18" charset="0"/>
                <a:cs typeface="Times New Roman" panose="02020603050405020304" pitchFamily="18" charset="0"/>
              </a:rPr>
              <a:t>Karanlık </a:t>
            </a:r>
            <a:r>
              <a:rPr lang="tr-TR" sz="2400" i="1" dirty="0">
                <a:solidFill>
                  <a:schemeClr val="tx1"/>
                </a:solidFill>
                <a:latin typeface="Times New Roman" panose="02020603050405020304" pitchFamily="18" charset="0"/>
                <a:cs typeface="Times New Roman" panose="02020603050405020304" pitchFamily="18" charset="0"/>
              </a:rPr>
              <a:t>Sular </a:t>
            </a:r>
            <a:r>
              <a:rPr lang="tr-TR" sz="2400" dirty="0">
                <a:solidFill>
                  <a:schemeClr val="tx1"/>
                </a:solidFill>
                <a:latin typeface="Times New Roman" panose="02020603050405020304" pitchFamily="18" charset="0"/>
                <a:cs typeface="Times New Roman" panose="02020603050405020304" pitchFamily="18" charset="0"/>
              </a:rPr>
              <a:t>(</a:t>
            </a:r>
            <a:r>
              <a:rPr lang="tr-TR" sz="2400" dirty="0" err="1">
                <a:solidFill>
                  <a:schemeClr val="tx1"/>
                </a:solidFill>
                <a:latin typeface="Times New Roman" panose="02020603050405020304" pitchFamily="18" charset="0"/>
                <a:cs typeface="Times New Roman" panose="02020603050405020304" pitchFamily="18" charset="0"/>
              </a:rPr>
              <a:t>Kutluğ</a:t>
            </a:r>
            <a:r>
              <a:rPr lang="tr-TR" sz="2400" dirty="0">
                <a:solidFill>
                  <a:schemeClr val="tx1"/>
                </a:solidFill>
                <a:latin typeface="Times New Roman" panose="02020603050405020304" pitchFamily="18" charset="0"/>
                <a:cs typeface="Times New Roman" panose="02020603050405020304" pitchFamily="18" charset="0"/>
              </a:rPr>
              <a:t> Ataman, 1993)</a:t>
            </a:r>
          </a:p>
          <a:p>
            <a:endParaRPr lang="tr-TR" sz="2400" dirty="0">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Prof.Dr. S. Ruken Öztürk</a:t>
            </a:r>
            <a:endParaRPr lang="tr-TR" sz="1800" dirty="0"/>
          </a:p>
        </p:txBody>
      </p:sp>
    </p:spTree>
    <p:extLst>
      <p:ext uri="{BB962C8B-B14F-4D97-AF65-F5344CB8AC3E}">
        <p14:creationId xmlns:p14="http://schemas.microsoft.com/office/powerpoint/2010/main" val="2055790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899592" y="404664"/>
            <a:ext cx="7772400" cy="1080121"/>
          </a:xfrm>
        </p:spPr>
        <p:txBody>
          <a:bodyPr>
            <a:normAutofit/>
          </a:bodyPr>
          <a:lstStyle/>
          <a:p>
            <a:r>
              <a:rPr lang="tr-TR" sz="2400" dirty="0" smtClean="0">
                <a:latin typeface="Arial Narrow" panose="020B0606020202030204" pitchFamily="34" charset="0"/>
                <a:cs typeface="Times New Roman" panose="02020603050405020304" pitchFamily="18" charset="0"/>
              </a:rPr>
              <a:t>2000 Sonrası yerli korku filmleri</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1371600" y="1844824"/>
            <a:ext cx="6872808" cy="3793976"/>
          </a:xfrm>
        </p:spPr>
        <p:txBody>
          <a:bodyPr>
            <a:normAutofit fontScale="55000" lnSpcReduction="20000"/>
          </a:bodyPr>
          <a:lstStyle/>
          <a:p>
            <a:pPr algn="just"/>
            <a:r>
              <a:rPr lang="tr-TR" sz="3400" dirty="0">
                <a:solidFill>
                  <a:schemeClr val="tx1"/>
                </a:solidFill>
                <a:latin typeface="Times New Roman" panose="02020603050405020304" pitchFamily="18" charset="0"/>
                <a:cs typeface="Times New Roman" panose="02020603050405020304" pitchFamily="18" charset="0"/>
              </a:rPr>
              <a:t>Bahsedilen bu yedi filmin ardından, Türk sinemasında korku filmlerine dair üretimlere 2000’li yıllara gelinceye kadar rastlanmamıştır. </a:t>
            </a:r>
          </a:p>
          <a:p>
            <a:pPr algn="just"/>
            <a:endParaRPr lang="tr-TR" sz="3400" dirty="0">
              <a:solidFill>
                <a:schemeClr val="tx1"/>
              </a:solidFill>
              <a:latin typeface="Times New Roman" panose="02020603050405020304" pitchFamily="18" charset="0"/>
              <a:cs typeface="Times New Roman" panose="02020603050405020304" pitchFamily="18" charset="0"/>
            </a:endParaRPr>
          </a:p>
          <a:p>
            <a:pPr algn="just"/>
            <a:r>
              <a:rPr lang="tr-TR" sz="3400" dirty="0">
                <a:solidFill>
                  <a:schemeClr val="tx1"/>
                </a:solidFill>
                <a:latin typeface="Times New Roman" panose="02020603050405020304" pitchFamily="18" charset="0"/>
                <a:cs typeface="Times New Roman" panose="02020603050405020304" pitchFamily="18" charset="0"/>
              </a:rPr>
              <a:t>2004 yılında, Yağmur ve Durul Taylan’ın Doğu Yücel’in </a:t>
            </a:r>
            <a:r>
              <a:rPr lang="tr-TR" sz="3400" i="1" dirty="0">
                <a:solidFill>
                  <a:schemeClr val="tx1"/>
                </a:solidFill>
                <a:latin typeface="Times New Roman" panose="02020603050405020304" pitchFamily="18" charset="0"/>
                <a:cs typeface="Times New Roman" panose="02020603050405020304" pitchFamily="18" charset="0"/>
              </a:rPr>
              <a:t>Hayalet Kitap </a:t>
            </a:r>
            <a:r>
              <a:rPr lang="tr-TR" sz="3400" dirty="0">
                <a:solidFill>
                  <a:schemeClr val="tx1"/>
                </a:solidFill>
                <a:latin typeface="Times New Roman" panose="02020603050405020304" pitchFamily="18" charset="0"/>
                <a:cs typeface="Times New Roman" panose="02020603050405020304" pitchFamily="18" charset="0"/>
              </a:rPr>
              <a:t>adlı romanından uyarlayarak çektiği </a:t>
            </a:r>
            <a:r>
              <a:rPr lang="tr-TR" sz="3400" i="1" dirty="0">
                <a:solidFill>
                  <a:schemeClr val="tx1"/>
                </a:solidFill>
                <a:latin typeface="Times New Roman" panose="02020603050405020304" pitchFamily="18" charset="0"/>
                <a:cs typeface="Times New Roman" panose="02020603050405020304" pitchFamily="18" charset="0"/>
              </a:rPr>
              <a:t>Okul</a:t>
            </a:r>
            <a:r>
              <a:rPr lang="tr-TR" sz="3400" dirty="0">
                <a:solidFill>
                  <a:schemeClr val="tx1"/>
                </a:solidFill>
                <a:latin typeface="Times New Roman" panose="02020603050405020304" pitchFamily="18" charset="0"/>
                <a:cs typeface="Times New Roman" panose="02020603050405020304" pitchFamily="18" charset="0"/>
              </a:rPr>
              <a:t> </a:t>
            </a:r>
            <a:r>
              <a:rPr lang="tr-TR" sz="3400" dirty="0" smtClean="0">
                <a:solidFill>
                  <a:schemeClr val="tx1"/>
                </a:solidFill>
                <a:latin typeface="Times New Roman" panose="02020603050405020304" pitchFamily="18" charset="0"/>
                <a:cs typeface="Times New Roman" panose="02020603050405020304" pitchFamily="18" charset="0"/>
              </a:rPr>
              <a:t>filminin </a:t>
            </a:r>
            <a:r>
              <a:rPr lang="tr-TR" sz="3400" dirty="0">
                <a:solidFill>
                  <a:schemeClr val="tx1"/>
                </a:solidFill>
                <a:latin typeface="Times New Roman" panose="02020603050405020304" pitchFamily="18" charset="0"/>
                <a:cs typeface="Times New Roman" panose="02020603050405020304" pitchFamily="18" charset="0"/>
              </a:rPr>
              <a:t>gösterime girdiğini görüyoruz. </a:t>
            </a:r>
            <a:r>
              <a:rPr lang="tr-TR" sz="3400" i="1" dirty="0">
                <a:solidFill>
                  <a:schemeClr val="tx1"/>
                </a:solidFill>
                <a:latin typeface="Times New Roman" panose="02020603050405020304" pitchFamily="18" charset="0"/>
                <a:cs typeface="Times New Roman" panose="02020603050405020304" pitchFamily="18" charset="0"/>
              </a:rPr>
              <a:t>Okul</a:t>
            </a:r>
            <a:r>
              <a:rPr lang="tr-TR" sz="3400" dirty="0">
                <a:solidFill>
                  <a:schemeClr val="tx1"/>
                </a:solidFill>
                <a:latin typeface="Times New Roman" panose="02020603050405020304" pitchFamily="18" charset="0"/>
                <a:cs typeface="Times New Roman" panose="02020603050405020304" pitchFamily="18" charset="0"/>
              </a:rPr>
              <a:t> vasatın </a:t>
            </a:r>
            <a:r>
              <a:rPr lang="tr-TR" sz="3400" dirty="0" smtClean="0">
                <a:solidFill>
                  <a:schemeClr val="tx1"/>
                </a:solidFill>
                <a:latin typeface="Times New Roman" panose="02020603050405020304" pitchFamily="18" charset="0"/>
                <a:cs typeface="Times New Roman" panose="02020603050405020304" pitchFamily="18" charset="0"/>
              </a:rPr>
              <a:t>altında </a:t>
            </a:r>
            <a:r>
              <a:rPr lang="tr-TR" sz="3400" dirty="0">
                <a:solidFill>
                  <a:schemeClr val="tx1"/>
                </a:solidFill>
                <a:latin typeface="Times New Roman" panose="02020603050405020304" pitchFamily="18" charset="0"/>
                <a:cs typeface="Times New Roman" panose="02020603050405020304" pitchFamily="18" charset="0"/>
              </a:rPr>
              <a:t>kalan bir korku filmi olarak olumlu eleştiriler almasa da, gişede yapımcıların öngörmediği, beklenmedik bir ticari başarı yakalayarak korku filmlerine yönelik ilginin artmasının ve diğer korku projelerinin de hızla hayata geçirilmesinin önünü açar (Kızılca, 2014, s. 17</a:t>
            </a:r>
            <a:r>
              <a:rPr lang="tr-TR" sz="3400" dirty="0" smtClean="0">
                <a:solidFill>
                  <a:schemeClr val="tx1"/>
                </a:solidFill>
                <a:latin typeface="Times New Roman" panose="02020603050405020304" pitchFamily="18" charset="0"/>
                <a:cs typeface="Times New Roman" panose="02020603050405020304" pitchFamily="18" charset="0"/>
              </a:rPr>
              <a:t>)</a:t>
            </a:r>
            <a:r>
              <a:rPr lang="tr-TR" sz="3400" dirty="0" smtClean="0">
                <a:solidFill>
                  <a:schemeClr val="tx1"/>
                </a:solidFill>
                <a:latin typeface="Times New Roman" panose="02020603050405020304" pitchFamily="18" charset="0"/>
                <a:cs typeface="Times New Roman" panose="02020603050405020304" pitchFamily="18" charset="0"/>
                <a:sym typeface="Symbol"/>
              </a:rPr>
              <a:t></a:t>
            </a:r>
            <a:r>
              <a:rPr lang="tr-TR" sz="3400" dirty="0" smtClean="0">
                <a:solidFill>
                  <a:schemeClr val="tx1"/>
                </a:solidFill>
                <a:latin typeface="Times New Roman" panose="02020603050405020304" pitchFamily="18" charset="0"/>
                <a:cs typeface="Times New Roman" panose="02020603050405020304" pitchFamily="18" charset="0"/>
              </a:rPr>
              <a:t>. </a:t>
            </a:r>
          </a:p>
          <a:p>
            <a:pPr algn="l"/>
            <a:endParaRPr lang="tr-TR" sz="3600" dirty="0" smtClean="0">
              <a:solidFill>
                <a:schemeClr val="tx1"/>
              </a:solidFill>
            </a:endParaRPr>
          </a:p>
          <a:p>
            <a:pPr algn="just"/>
            <a:r>
              <a:rPr lang="tr-TR" sz="3300" dirty="0" smtClean="0">
                <a:solidFill>
                  <a:schemeClr val="tx1"/>
                </a:solidFill>
                <a:latin typeface="Times New Roman" panose="02020603050405020304" pitchFamily="18" charset="0"/>
                <a:cs typeface="Times New Roman" panose="02020603050405020304" pitchFamily="18" charset="0"/>
              </a:rPr>
              <a:t>*</a:t>
            </a:r>
            <a:r>
              <a:rPr lang="tr-TR" sz="3300" dirty="0">
                <a:solidFill>
                  <a:schemeClr val="tx1"/>
                </a:solidFill>
                <a:latin typeface="Times New Roman" panose="02020603050405020304" pitchFamily="18" charset="0"/>
                <a:cs typeface="Times New Roman" panose="02020603050405020304" pitchFamily="18" charset="0"/>
              </a:rPr>
              <a:t>Kızılca, M. (2014, Aralık). Türk Korku Sinemasına Genel Bir Bakış. </a:t>
            </a:r>
            <a:r>
              <a:rPr lang="tr-TR" sz="3300" i="1" dirty="0">
                <a:solidFill>
                  <a:schemeClr val="tx1"/>
                </a:solidFill>
                <a:latin typeface="Times New Roman" panose="02020603050405020304" pitchFamily="18" charset="0"/>
                <a:cs typeface="Times New Roman" panose="02020603050405020304" pitchFamily="18" charset="0"/>
              </a:rPr>
              <a:t>Film Arası</a:t>
            </a:r>
            <a:r>
              <a:rPr lang="tr-TR" sz="3300" dirty="0">
                <a:solidFill>
                  <a:schemeClr val="tx1"/>
                </a:solidFill>
                <a:latin typeface="Times New Roman" panose="02020603050405020304" pitchFamily="18" charset="0"/>
                <a:cs typeface="Times New Roman" panose="02020603050405020304" pitchFamily="18" charset="0"/>
              </a:rPr>
              <a:t>, </a:t>
            </a:r>
            <a:r>
              <a:rPr lang="tr-TR" sz="3300" dirty="0" smtClean="0">
                <a:solidFill>
                  <a:schemeClr val="tx1"/>
                </a:solidFill>
                <a:latin typeface="Times New Roman" panose="02020603050405020304" pitchFamily="18" charset="0"/>
                <a:cs typeface="Times New Roman" panose="02020603050405020304" pitchFamily="18" charset="0"/>
              </a:rPr>
              <a:t>16-17</a:t>
            </a:r>
            <a:r>
              <a:rPr lang="tr-TR" sz="3300" dirty="0">
                <a:solidFill>
                  <a:schemeClr val="tx1"/>
                </a:solidFill>
                <a:latin typeface="Times New Roman" panose="02020603050405020304" pitchFamily="18" charset="0"/>
                <a:cs typeface="Times New Roman" panose="02020603050405020304" pitchFamily="18" charset="0"/>
              </a:rPr>
              <a:t>.</a:t>
            </a:r>
          </a:p>
          <a:p>
            <a:pPr algn="just"/>
            <a:endParaRPr lang="tr-TR" sz="3400" dirty="0">
              <a:solidFill>
                <a:schemeClr val="tx1"/>
              </a:solidFill>
              <a:latin typeface="Times New Roman" panose="02020603050405020304" pitchFamily="18" charset="0"/>
              <a:cs typeface="Times New Roman" panose="02020603050405020304" pitchFamily="18" charset="0"/>
            </a:endParaRPr>
          </a:p>
          <a:p>
            <a:endParaRPr lang="tr-TR" dirty="0">
              <a:solidFill>
                <a:schemeClr val="tx1"/>
              </a:solidFill>
            </a:endParaRPr>
          </a:p>
          <a:p>
            <a:endParaRPr lang="tr-TR" dirty="0">
              <a:solidFill>
                <a:schemeClr val="tx1"/>
              </a:solidFill>
            </a:endParaRPr>
          </a:p>
          <a:p>
            <a:endParaRPr lang="tr-TR" dirty="0"/>
          </a:p>
        </p:txBody>
      </p:sp>
      <p:sp>
        <p:nvSpPr>
          <p:cNvPr id="4" name="Altbilgi Yer Tutucusu 3"/>
          <p:cNvSpPr>
            <a:spLocks noGrp="1"/>
          </p:cNvSpPr>
          <p:nvPr>
            <p:ph type="ftr" sz="quarter" idx="11"/>
          </p:nvPr>
        </p:nvSpPr>
        <p:spPr>
          <a:xfrm>
            <a:off x="3124200" y="6356350"/>
            <a:ext cx="4040088" cy="365125"/>
          </a:xfrm>
        </p:spPr>
        <p:txBody>
          <a:bodyPr/>
          <a:lstStyle/>
          <a:p>
            <a:r>
              <a:rPr lang="tr-TR" sz="1800" dirty="0" smtClean="0"/>
              <a:t>Film Türleri / Prof.Dr. S. Ruken Öztürk</a:t>
            </a:r>
            <a:endParaRPr lang="tr-TR" sz="1800" dirty="0"/>
          </a:p>
        </p:txBody>
      </p:sp>
    </p:spTree>
    <p:extLst>
      <p:ext uri="{BB962C8B-B14F-4D97-AF65-F5344CB8AC3E}">
        <p14:creationId xmlns:p14="http://schemas.microsoft.com/office/powerpoint/2010/main" val="3147218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11560" y="260649"/>
            <a:ext cx="7772400" cy="864096"/>
          </a:xfrm>
        </p:spPr>
        <p:txBody>
          <a:bodyPr/>
          <a:lstStyle/>
          <a:p>
            <a:endParaRPr lang="tr-TR" dirty="0"/>
          </a:p>
        </p:txBody>
      </p:sp>
      <p:sp>
        <p:nvSpPr>
          <p:cNvPr id="3" name="Alt Başlık 2"/>
          <p:cNvSpPr>
            <a:spLocks noGrp="1"/>
          </p:cNvSpPr>
          <p:nvPr>
            <p:ph type="subTitle" idx="1"/>
          </p:nvPr>
        </p:nvSpPr>
        <p:spPr>
          <a:xfrm>
            <a:off x="755576" y="1484784"/>
            <a:ext cx="7704856" cy="4200872"/>
          </a:xfrm>
        </p:spPr>
        <p:txBody>
          <a:bodyPr>
            <a:normAutofit/>
          </a:bodyPr>
          <a:lstStyle/>
          <a:p>
            <a:pPr algn="just"/>
            <a:r>
              <a:rPr lang="tr-TR" sz="2400" dirty="0" smtClean="0">
                <a:solidFill>
                  <a:schemeClr val="tx1"/>
                </a:solidFill>
                <a:latin typeface="Times New Roman" panose="02020603050405020304" pitchFamily="18" charset="0"/>
                <a:cs typeface="Times New Roman" panose="02020603050405020304" pitchFamily="18" charset="0"/>
              </a:rPr>
              <a:t>Ardından </a:t>
            </a:r>
            <a:r>
              <a:rPr lang="tr-TR" sz="2400" dirty="0">
                <a:solidFill>
                  <a:schemeClr val="tx1"/>
                </a:solidFill>
                <a:latin typeface="Times New Roman" panose="02020603050405020304" pitchFamily="18" charset="0"/>
                <a:cs typeface="Times New Roman" panose="02020603050405020304" pitchFamily="18" charset="0"/>
              </a:rPr>
              <a:t>gelen </a:t>
            </a:r>
            <a:r>
              <a:rPr lang="tr-TR" sz="2400" i="1" dirty="0">
                <a:solidFill>
                  <a:schemeClr val="tx1"/>
                </a:solidFill>
                <a:latin typeface="Times New Roman" panose="02020603050405020304" pitchFamily="18" charset="0"/>
                <a:cs typeface="Times New Roman" panose="02020603050405020304" pitchFamily="18" charset="0"/>
              </a:rPr>
              <a:t>Büyü</a:t>
            </a:r>
            <a:r>
              <a:rPr lang="tr-TR" sz="2400" dirty="0">
                <a:solidFill>
                  <a:schemeClr val="tx1"/>
                </a:solidFill>
                <a:latin typeface="Times New Roman" panose="02020603050405020304" pitchFamily="18" charset="0"/>
                <a:cs typeface="Times New Roman" panose="02020603050405020304" pitchFamily="18" charset="0"/>
              </a:rPr>
              <a:t> (Orhan Oğuz, 2004) ise, yönü metafizik kanadına çeviren yapım olarak 2000 sonrası Türk korku filmlerine hâkim olan doğaüstü mefhumunun altını çizer (Yürür, 2014, s. 29). En nihayetinde, bugün Türk korku sineması söz konusu olduğunda gösterilecek ilk isimlerden biri olan Hasan Karacadağ’ın </a:t>
            </a:r>
            <a:r>
              <a:rPr lang="tr-TR" sz="2400" i="1" dirty="0" err="1">
                <a:solidFill>
                  <a:schemeClr val="tx1"/>
                </a:solidFill>
                <a:latin typeface="Times New Roman" panose="02020603050405020304" pitchFamily="18" charset="0"/>
                <a:cs typeface="Times New Roman" panose="02020603050405020304" pitchFamily="18" charset="0"/>
              </a:rPr>
              <a:t>Dabbe</a:t>
            </a:r>
            <a:r>
              <a:rPr lang="tr-TR" sz="2400" dirty="0">
                <a:solidFill>
                  <a:schemeClr val="tx1"/>
                </a:solidFill>
                <a:latin typeface="Times New Roman" panose="02020603050405020304" pitchFamily="18" charset="0"/>
                <a:cs typeface="Times New Roman" panose="02020603050405020304" pitchFamily="18" charset="0"/>
              </a:rPr>
              <a:t> (2006) adlı filmi, “İslami korku filmleri” olarak anılan sinemasal yaklaşımın öncüsü olur (Yürür, 2014, s. 29</a:t>
            </a:r>
            <a:r>
              <a:rPr lang="tr-TR" sz="2400" dirty="0" smtClean="0">
                <a:solidFill>
                  <a:schemeClr val="tx1"/>
                </a:solidFill>
                <a:latin typeface="Times New Roman" panose="02020603050405020304" pitchFamily="18" charset="0"/>
                <a:cs typeface="Times New Roman" panose="02020603050405020304" pitchFamily="18" charset="0"/>
              </a:rPr>
              <a:t>).</a:t>
            </a:r>
            <a:r>
              <a:rPr lang="tr-TR" sz="2400" dirty="0" smtClean="0">
                <a:solidFill>
                  <a:schemeClr val="tx1"/>
                </a:solidFill>
                <a:latin typeface="Times New Roman" panose="02020603050405020304" pitchFamily="18" charset="0"/>
                <a:cs typeface="Times New Roman" panose="02020603050405020304" pitchFamily="18" charset="0"/>
                <a:sym typeface="Symbol"/>
              </a:rPr>
              <a:t></a:t>
            </a:r>
          </a:p>
          <a:p>
            <a:pPr algn="just"/>
            <a:endParaRPr lang="tr-TR" sz="2400" dirty="0">
              <a:solidFill>
                <a:schemeClr val="tx1"/>
              </a:solidFill>
              <a:latin typeface="Times New Roman" panose="02020603050405020304" pitchFamily="18" charset="0"/>
              <a:cs typeface="Times New Roman" panose="02020603050405020304" pitchFamily="18" charset="0"/>
            </a:endParaRPr>
          </a:p>
          <a:p>
            <a:pPr algn="l"/>
            <a:r>
              <a:rPr lang="tr-TR" sz="1800" dirty="0">
                <a:solidFill>
                  <a:schemeClr val="tx1"/>
                </a:solidFill>
                <a:latin typeface="Times New Roman" panose="02020603050405020304" pitchFamily="18" charset="0"/>
                <a:cs typeface="Times New Roman" panose="02020603050405020304" pitchFamily="18" charset="0"/>
              </a:rPr>
              <a:t>*Yürür, F. (2014, Aralık). Yerli Korku Sinemasının Metafizikle İmtihanı. </a:t>
            </a:r>
            <a:r>
              <a:rPr lang="tr-TR" sz="1800" i="1" dirty="0">
                <a:solidFill>
                  <a:schemeClr val="tx1"/>
                </a:solidFill>
                <a:latin typeface="Times New Roman" panose="02020603050405020304" pitchFamily="18" charset="0"/>
                <a:cs typeface="Times New Roman" panose="02020603050405020304" pitchFamily="18" charset="0"/>
              </a:rPr>
              <a:t>Film </a:t>
            </a:r>
            <a:r>
              <a:rPr lang="tr-TR" sz="1800" i="1" dirty="0" smtClean="0">
                <a:solidFill>
                  <a:schemeClr val="tx1"/>
                </a:solidFill>
                <a:latin typeface="Times New Roman" panose="02020603050405020304" pitchFamily="18" charset="0"/>
                <a:cs typeface="Times New Roman" panose="02020603050405020304" pitchFamily="18" charset="0"/>
              </a:rPr>
              <a:t>Arası</a:t>
            </a:r>
            <a:r>
              <a:rPr lang="tr-TR" sz="1800" dirty="0" smtClean="0">
                <a:solidFill>
                  <a:schemeClr val="tx1"/>
                </a:solidFill>
                <a:latin typeface="Times New Roman" panose="02020603050405020304" pitchFamily="18" charset="0"/>
                <a:cs typeface="Times New Roman" panose="02020603050405020304" pitchFamily="18" charset="0"/>
              </a:rPr>
              <a:t>, 28-30</a:t>
            </a:r>
            <a:r>
              <a:rPr lang="tr-TR" sz="1800" dirty="0">
                <a:solidFill>
                  <a:schemeClr val="tx1"/>
                </a:solidFill>
                <a:latin typeface="Times New Roman" panose="02020603050405020304" pitchFamily="18" charset="0"/>
                <a:cs typeface="Times New Roman" panose="02020603050405020304" pitchFamily="18" charset="0"/>
              </a:rPr>
              <a:t>.</a:t>
            </a:r>
          </a:p>
          <a:p>
            <a:endParaRPr lang="tr-TR" dirty="0"/>
          </a:p>
        </p:txBody>
      </p:sp>
      <p:sp>
        <p:nvSpPr>
          <p:cNvPr id="4" name="Altbilgi Yer Tutucusu 3"/>
          <p:cNvSpPr>
            <a:spLocks noGrp="1"/>
          </p:cNvSpPr>
          <p:nvPr>
            <p:ph type="ftr" sz="quarter" idx="11"/>
          </p:nvPr>
        </p:nvSpPr>
        <p:spPr>
          <a:xfrm>
            <a:off x="3124200" y="6356350"/>
            <a:ext cx="3680048" cy="365125"/>
          </a:xfrm>
        </p:spPr>
        <p:txBody>
          <a:bodyPr/>
          <a:lstStyle/>
          <a:p>
            <a:r>
              <a:rPr lang="tr-TR" sz="1800" dirty="0" smtClean="0"/>
              <a:t>Film Türleri / Prof.Dr. S. Ruken Öztürk</a:t>
            </a:r>
            <a:endParaRPr lang="tr-TR" sz="1800" dirty="0"/>
          </a:p>
        </p:txBody>
      </p:sp>
    </p:spTree>
    <p:extLst>
      <p:ext uri="{BB962C8B-B14F-4D97-AF65-F5344CB8AC3E}">
        <p14:creationId xmlns:p14="http://schemas.microsoft.com/office/powerpoint/2010/main" val="2143535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332657"/>
            <a:ext cx="7772400" cy="576063"/>
          </a:xfrm>
        </p:spPr>
        <p:txBody>
          <a:bodyPr>
            <a:normAutofit fontScale="90000"/>
          </a:bodyPr>
          <a:lstStyle/>
          <a:p>
            <a:endParaRPr lang="tr-TR" dirty="0"/>
          </a:p>
        </p:txBody>
      </p:sp>
      <p:sp>
        <p:nvSpPr>
          <p:cNvPr id="3" name="Alt Başlık 2"/>
          <p:cNvSpPr>
            <a:spLocks noGrp="1"/>
          </p:cNvSpPr>
          <p:nvPr>
            <p:ph type="subTitle" idx="1"/>
          </p:nvPr>
        </p:nvSpPr>
        <p:spPr>
          <a:xfrm>
            <a:off x="1371600" y="1484784"/>
            <a:ext cx="6400800" cy="4154016"/>
          </a:xfrm>
        </p:spPr>
        <p:txBody>
          <a:bodyPr/>
          <a:lstStyle/>
          <a:p>
            <a:pPr algn="just"/>
            <a:r>
              <a:rPr lang="tr-TR" sz="2400" dirty="0">
                <a:solidFill>
                  <a:schemeClr val="tx1"/>
                </a:solidFill>
                <a:latin typeface="Times New Roman" panose="02020603050405020304" pitchFamily="18" charset="0"/>
                <a:cs typeface="Times New Roman" panose="02020603050405020304" pitchFamily="18" charset="0"/>
              </a:rPr>
              <a:t>Türkiye’de 2004’ten 2014 yılına kadar toplam 37 korku filmi gösterime girmiştir</a:t>
            </a:r>
            <a:r>
              <a:rPr lang="tr-TR" sz="2400" dirty="0" smtClean="0">
                <a:solidFill>
                  <a:schemeClr val="tx1"/>
                </a:solidFill>
                <a:latin typeface="Times New Roman" panose="02020603050405020304" pitchFamily="18" charset="0"/>
                <a:cs typeface="Times New Roman" panose="02020603050405020304" pitchFamily="18" charset="0"/>
              </a:rPr>
              <a:t>.</a:t>
            </a:r>
          </a:p>
          <a:p>
            <a:pPr algn="just"/>
            <a:endParaRPr lang="tr-TR" sz="2400" dirty="0">
              <a:solidFill>
                <a:schemeClr val="tx1"/>
              </a:solidFill>
              <a:latin typeface="Times New Roman" panose="02020603050405020304" pitchFamily="18" charset="0"/>
              <a:cs typeface="Times New Roman" panose="02020603050405020304" pitchFamily="18" charset="0"/>
            </a:endParaRPr>
          </a:p>
          <a:p>
            <a:pPr algn="just"/>
            <a:r>
              <a:rPr lang="tr-TR" sz="2400" dirty="0">
                <a:solidFill>
                  <a:schemeClr val="tx1"/>
                </a:solidFill>
                <a:latin typeface="Times New Roman" panose="02020603050405020304" pitchFamily="18" charset="0"/>
                <a:cs typeface="Times New Roman" panose="02020603050405020304" pitchFamily="18" charset="0"/>
              </a:rPr>
              <a:t>Bu tabloya 2015 yılında 23, </a:t>
            </a:r>
          </a:p>
          <a:p>
            <a:pPr algn="just"/>
            <a:r>
              <a:rPr lang="tr-TR" sz="2400" dirty="0">
                <a:solidFill>
                  <a:schemeClr val="tx1"/>
                </a:solidFill>
                <a:latin typeface="Times New Roman" panose="02020603050405020304" pitchFamily="18" charset="0"/>
                <a:cs typeface="Times New Roman" panose="02020603050405020304" pitchFamily="18" charset="0"/>
              </a:rPr>
              <a:t>2016 yılında ise 28 korku filmi daha eklenir. </a:t>
            </a:r>
          </a:p>
          <a:p>
            <a:endParaRPr lang="tr-TR" dirty="0"/>
          </a:p>
        </p:txBody>
      </p:sp>
      <p:sp>
        <p:nvSpPr>
          <p:cNvPr id="4" name="Altbilgi Yer Tutucusu 3"/>
          <p:cNvSpPr>
            <a:spLocks noGrp="1"/>
          </p:cNvSpPr>
          <p:nvPr>
            <p:ph type="ftr" sz="quarter" idx="11"/>
          </p:nvPr>
        </p:nvSpPr>
        <p:spPr>
          <a:xfrm>
            <a:off x="3124200" y="6356350"/>
            <a:ext cx="4040088" cy="365125"/>
          </a:xfrm>
        </p:spPr>
        <p:txBody>
          <a:bodyPr/>
          <a:lstStyle/>
          <a:p>
            <a:r>
              <a:rPr lang="tr-TR" sz="1800" dirty="0" smtClean="0"/>
              <a:t>Film Türleri / Prof.Dr. S. Ruken Öztürk</a:t>
            </a:r>
            <a:endParaRPr lang="tr-TR" sz="1800" dirty="0"/>
          </a:p>
        </p:txBody>
      </p:sp>
    </p:spTree>
    <p:extLst>
      <p:ext uri="{BB962C8B-B14F-4D97-AF65-F5344CB8AC3E}">
        <p14:creationId xmlns:p14="http://schemas.microsoft.com/office/powerpoint/2010/main" val="2689530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60649"/>
            <a:ext cx="7772400" cy="792087"/>
          </a:xfrm>
        </p:spPr>
        <p:txBody>
          <a:bodyPr>
            <a:noAutofit/>
          </a:bodyPr>
          <a:lstStyle/>
          <a:p>
            <a:r>
              <a:rPr lang="tr-TR" sz="2400" dirty="0">
                <a:latin typeface="Arial Narrow" panose="020B0606020202030204" pitchFamily="34" charset="0"/>
                <a:cs typeface="Times New Roman" panose="02020603050405020304" pitchFamily="18" charset="0"/>
              </a:rPr>
              <a:t>2000 sonrası oluşan Türk korku sinemasının genel özelliklerine </a:t>
            </a:r>
            <a:r>
              <a:rPr lang="tr-TR" sz="2400" dirty="0" smtClean="0">
                <a:latin typeface="Arial Narrow" panose="020B0606020202030204" pitchFamily="34" charset="0"/>
                <a:cs typeface="Times New Roman" panose="02020603050405020304" pitchFamily="18" charset="0"/>
              </a:rPr>
              <a:t>baktığımızda</a:t>
            </a:r>
            <a:r>
              <a:rPr lang="tr-TR" sz="2400" dirty="0">
                <a:latin typeface="Arial Narrow" panose="020B0606020202030204" pitchFamily="34" charset="0"/>
                <a:cs typeface="Times New Roman" panose="02020603050405020304" pitchFamily="18" charset="0"/>
              </a:rPr>
              <a:t>:</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1043608" y="1340768"/>
            <a:ext cx="7272808" cy="4298032"/>
          </a:xfrm>
        </p:spPr>
        <p:txBody>
          <a:bodyPr>
            <a:normAutofit fontScale="32500" lnSpcReduction="20000"/>
          </a:bodyPr>
          <a:lstStyle/>
          <a:p>
            <a:pPr algn="just"/>
            <a:r>
              <a:rPr lang="tr-TR" sz="5500" dirty="0">
                <a:solidFill>
                  <a:schemeClr val="tx1"/>
                </a:solidFill>
                <a:latin typeface="Times New Roman" panose="02020603050405020304" pitchFamily="18" charset="0"/>
                <a:cs typeface="Times New Roman" panose="02020603050405020304" pitchFamily="18" charset="0"/>
              </a:rPr>
              <a:t>Cin ya da şeytan mevzusunu merkezine alan, </a:t>
            </a:r>
            <a:r>
              <a:rPr lang="tr-TR" sz="5500" dirty="0" smtClean="0">
                <a:solidFill>
                  <a:schemeClr val="tx1"/>
                </a:solidFill>
                <a:latin typeface="Times New Roman" panose="02020603050405020304" pitchFamily="18" charset="0"/>
                <a:cs typeface="Times New Roman" panose="02020603050405020304" pitchFamily="18" charset="0"/>
              </a:rPr>
              <a:t>İslami motiflere </a:t>
            </a:r>
            <a:r>
              <a:rPr lang="tr-TR" sz="5500" dirty="0">
                <a:solidFill>
                  <a:schemeClr val="tx1"/>
                </a:solidFill>
                <a:latin typeface="Times New Roman" panose="02020603050405020304" pitchFamily="18" charset="0"/>
                <a:cs typeface="Times New Roman" panose="02020603050405020304" pitchFamily="18" charset="0"/>
              </a:rPr>
              <a:t>ağırlık veren ve dinsel içerikli korku filmlerinin çoğunlukta olduğu görülmektedir. </a:t>
            </a:r>
          </a:p>
          <a:p>
            <a:pPr algn="just"/>
            <a:endParaRPr lang="tr-TR" sz="5500" dirty="0">
              <a:solidFill>
                <a:schemeClr val="tx1"/>
              </a:solidFill>
              <a:latin typeface="Times New Roman" panose="02020603050405020304" pitchFamily="18" charset="0"/>
              <a:cs typeface="Times New Roman" panose="02020603050405020304" pitchFamily="18" charset="0"/>
            </a:endParaRPr>
          </a:p>
          <a:p>
            <a:pPr algn="just"/>
            <a:r>
              <a:rPr lang="tr-TR" sz="5500" dirty="0">
                <a:solidFill>
                  <a:schemeClr val="tx1"/>
                </a:solidFill>
                <a:latin typeface="Times New Roman" panose="02020603050405020304" pitchFamily="18" charset="0"/>
                <a:cs typeface="Times New Roman" panose="02020603050405020304" pitchFamily="18" charset="0"/>
              </a:rPr>
              <a:t>Nitekim 2004-2014 arası gösterime giren 37 filmden 21 tanesi, 2015 yılında gösterime giren 23 filmden 17 tanesi ve 2016 yılında gösterime giren 28 filmden 17 tanesi dinsel motifler taşıyan, cin veya şeytan konulu filmler olmuştur. </a:t>
            </a:r>
          </a:p>
          <a:p>
            <a:pPr algn="just"/>
            <a:endParaRPr lang="tr-TR" sz="5500" dirty="0">
              <a:solidFill>
                <a:schemeClr val="tx1"/>
              </a:solidFill>
              <a:latin typeface="Times New Roman" panose="02020603050405020304" pitchFamily="18" charset="0"/>
              <a:cs typeface="Times New Roman" panose="02020603050405020304" pitchFamily="18" charset="0"/>
            </a:endParaRPr>
          </a:p>
          <a:p>
            <a:pPr algn="just"/>
            <a:r>
              <a:rPr lang="tr-TR" sz="5500" dirty="0">
                <a:solidFill>
                  <a:schemeClr val="tx1"/>
                </a:solidFill>
                <a:latin typeface="Times New Roman" panose="02020603050405020304" pitchFamily="18" charset="0"/>
                <a:cs typeface="Times New Roman" panose="02020603050405020304" pitchFamily="18" charset="0"/>
              </a:rPr>
              <a:t>Cin, cin çarpması ve büyü gibi konuları merkeze almaları, </a:t>
            </a:r>
            <a:r>
              <a:rPr lang="tr-TR" sz="5500" dirty="0" smtClean="0">
                <a:solidFill>
                  <a:schemeClr val="tx1"/>
                </a:solidFill>
                <a:latin typeface="Times New Roman" panose="02020603050405020304" pitchFamily="18" charset="0"/>
                <a:cs typeface="Times New Roman" panose="02020603050405020304" pitchFamily="18" charset="0"/>
              </a:rPr>
              <a:t>kutsal kitabı ve </a:t>
            </a:r>
            <a:r>
              <a:rPr lang="tr-TR" sz="5500" dirty="0">
                <a:solidFill>
                  <a:schemeClr val="tx1"/>
                </a:solidFill>
                <a:latin typeface="Times New Roman" panose="02020603050405020304" pitchFamily="18" charset="0"/>
                <a:cs typeface="Times New Roman" panose="02020603050405020304" pitchFamily="18" charset="0"/>
              </a:rPr>
              <a:t>ayetleri referans olarak kullanmaları, kırsal mekânları tercih etmeleri ve buluntu film formatına sıklıkla başvurmaları bu filmlerin ortak yönleri olarak gösterilebilir</a:t>
            </a:r>
            <a:r>
              <a:rPr lang="tr-TR" sz="5500" dirty="0" smtClean="0">
                <a:solidFill>
                  <a:schemeClr val="tx1"/>
                </a:solidFill>
                <a:latin typeface="Times New Roman" panose="02020603050405020304" pitchFamily="18" charset="0"/>
                <a:cs typeface="Times New Roman" panose="02020603050405020304" pitchFamily="18" charset="0"/>
              </a:rPr>
              <a:t>.</a:t>
            </a:r>
          </a:p>
          <a:p>
            <a:pPr algn="just"/>
            <a:endParaRPr lang="tr-TR" sz="5500" dirty="0">
              <a:solidFill>
                <a:schemeClr val="tx1"/>
              </a:solidFill>
              <a:latin typeface="Times New Roman" panose="02020603050405020304" pitchFamily="18" charset="0"/>
              <a:cs typeface="Times New Roman" panose="02020603050405020304" pitchFamily="18" charset="0"/>
            </a:endParaRPr>
          </a:p>
          <a:p>
            <a:pPr algn="just"/>
            <a:r>
              <a:rPr lang="tr-TR" sz="5500" dirty="0">
                <a:solidFill>
                  <a:schemeClr val="tx1"/>
                </a:solidFill>
                <a:latin typeface="Times New Roman" panose="02020603050405020304" pitchFamily="18" charset="0"/>
                <a:cs typeface="Times New Roman" panose="02020603050405020304" pitchFamily="18" charset="0"/>
              </a:rPr>
              <a:t>En çok korku filmi çeken üç yönetmen olarak Hasan Karacadağ, Alper Mestçi ve Özgür Bakar’ın isimlerini sayabiliriz. </a:t>
            </a:r>
          </a:p>
          <a:p>
            <a:endParaRPr lang="tr-TR" dirty="0"/>
          </a:p>
          <a:p>
            <a:endParaRPr lang="tr-TR" dirty="0"/>
          </a:p>
        </p:txBody>
      </p:sp>
      <p:sp>
        <p:nvSpPr>
          <p:cNvPr id="4" name="Altbilgi Yer Tutucusu 3"/>
          <p:cNvSpPr>
            <a:spLocks noGrp="1"/>
          </p:cNvSpPr>
          <p:nvPr>
            <p:ph type="ftr" sz="quarter" idx="11"/>
          </p:nvPr>
        </p:nvSpPr>
        <p:spPr>
          <a:xfrm>
            <a:off x="3124200" y="6356350"/>
            <a:ext cx="3752056" cy="365125"/>
          </a:xfrm>
        </p:spPr>
        <p:txBody>
          <a:bodyPr/>
          <a:lstStyle/>
          <a:p>
            <a:r>
              <a:rPr lang="tr-TR" sz="1800" dirty="0" smtClean="0"/>
              <a:t>Film Türleri / Prof.Dr. S. Ruken Öztürk</a:t>
            </a:r>
            <a:endParaRPr lang="tr-TR" sz="1800" dirty="0"/>
          </a:p>
        </p:txBody>
      </p:sp>
    </p:spTree>
    <p:extLst>
      <p:ext uri="{BB962C8B-B14F-4D97-AF65-F5344CB8AC3E}">
        <p14:creationId xmlns:p14="http://schemas.microsoft.com/office/powerpoint/2010/main" val="1534189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76673"/>
            <a:ext cx="7772400" cy="1296143"/>
          </a:xfrm>
        </p:spPr>
        <p:txBody>
          <a:bodyPr>
            <a:normAutofit/>
          </a:bodyPr>
          <a:lstStyle/>
          <a:p>
            <a:r>
              <a:rPr lang="tr-TR" sz="2400" dirty="0" smtClean="0">
                <a:latin typeface="Arial Narrow" panose="020B0606020202030204" pitchFamily="34" charset="0"/>
                <a:cs typeface="Times New Roman" panose="02020603050405020304" pitchFamily="18" charset="0"/>
              </a:rPr>
              <a:t>İzlenecek film(</a:t>
            </a:r>
            <a:r>
              <a:rPr lang="tr-TR" sz="2400" dirty="0" err="1" smtClean="0">
                <a:latin typeface="Arial Narrow" panose="020B0606020202030204" pitchFamily="34" charset="0"/>
                <a:cs typeface="Times New Roman" panose="02020603050405020304" pitchFamily="18" charset="0"/>
              </a:rPr>
              <a:t>ler</a:t>
            </a:r>
            <a:r>
              <a:rPr lang="tr-TR" sz="2400" dirty="0" smtClean="0">
                <a:latin typeface="Arial Narrow" panose="020B0606020202030204" pitchFamily="34" charset="0"/>
                <a:cs typeface="Times New Roman" panose="02020603050405020304" pitchFamily="18" charset="0"/>
              </a:rPr>
              <a:t>):</a:t>
            </a:r>
            <a:endParaRPr lang="tr-TR" sz="2400" dirty="0">
              <a:latin typeface="Arial Narrow" panose="020B0606020202030204" pitchFamily="34" charset="0"/>
              <a:cs typeface="Times New Roman" panose="02020603050405020304" pitchFamily="18" charset="0"/>
            </a:endParaRPr>
          </a:p>
        </p:txBody>
      </p:sp>
      <p:sp>
        <p:nvSpPr>
          <p:cNvPr id="3" name="Alt Başlık 2"/>
          <p:cNvSpPr>
            <a:spLocks noGrp="1"/>
          </p:cNvSpPr>
          <p:nvPr>
            <p:ph type="subTitle" idx="1"/>
          </p:nvPr>
        </p:nvSpPr>
        <p:spPr>
          <a:xfrm>
            <a:off x="467544" y="2132856"/>
            <a:ext cx="7848872" cy="3505944"/>
          </a:xfrm>
        </p:spPr>
        <p:txBody>
          <a:bodyPr/>
          <a:lstStyle/>
          <a:p>
            <a:pPr algn="just"/>
            <a:r>
              <a:rPr lang="tr-TR" sz="2800" i="1" dirty="0" smtClean="0">
                <a:solidFill>
                  <a:schemeClr val="tx1"/>
                </a:solidFill>
                <a:latin typeface="Times New Roman" panose="02020603050405020304" pitchFamily="18" charset="0"/>
                <a:cs typeface="Times New Roman" panose="02020603050405020304" pitchFamily="18" charset="0"/>
              </a:rPr>
              <a:t>Küçük </a:t>
            </a:r>
            <a:r>
              <a:rPr lang="tr-TR" sz="2800" i="1" dirty="0">
                <a:solidFill>
                  <a:schemeClr val="tx1"/>
                </a:solidFill>
                <a:latin typeface="Times New Roman" panose="02020603050405020304" pitchFamily="18" charset="0"/>
                <a:cs typeface="Times New Roman" panose="02020603050405020304" pitchFamily="18" charset="0"/>
              </a:rPr>
              <a:t>Kıyamet</a:t>
            </a:r>
            <a:r>
              <a:rPr lang="tr-TR" sz="2800" dirty="0">
                <a:solidFill>
                  <a:schemeClr val="tx1"/>
                </a:solidFill>
                <a:latin typeface="Times New Roman" panose="02020603050405020304" pitchFamily="18" charset="0"/>
                <a:cs typeface="Times New Roman" panose="02020603050405020304" pitchFamily="18" charset="0"/>
              </a:rPr>
              <a:t> (Taylan Biraderler, 2006</a:t>
            </a:r>
            <a:r>
              <a:rPr lang="tr-TR" sz="2800" dirty="0" smtClean="0">
                <a:solidFill>
                  <a:schemeClr val="tx1"/>
                </a:solidFill>
                <a:latin typeface="Times New Roman" panose="02020603050405020304" pitchFamily="18" charset="0"/>
                <a:cs typeface="Times New Roman" panose="02020603050405020304" pitchFamily="18" charset="0"/>
              </a:rPr>
              <a:t>)</a:t>
            </a:r>
          </a:p>
          <a:p>
            <a:pPr algn="just"/>
            <a:r>
              <a:rPr lang="tr-TR" sz="2800" dirty="0">
                <a:solidFill>
                  <a:schemeClr val="tx1"/>
                </a:solidFill>
                <a:latin typeface="Times New Roman" panose="02020603050405020304" pitchFamily="18" charset="0"/>
                <a:cs typeface="Times New Roman" panose="02020603050405020304" pitchFamily="18" charset="0"/>
                <a:hlinkClick r:id="rId2"/>
              </a:rPr>
              <a:t>https://</a:t>
            </a:r>
            <a:r>
              <a:rPr lang="tr-TR" sz="2800" dirty="0" smtClean="0">
                <a:solidFill>
                  <a:schemeClr val="tx1"/>
                </a:solidFill>
                <a:latin typeface="Times New Roman" panose="02020603050405020304" pitchFamily="18" charset="0"/>
                <a:cs typeface="Times New Roman" panose="02020603050405020304" pitchFamily="18" charset="0"/>
                <a:hlinkClick r:id="rId2"/>
              </a:rPr>
              <a:t>www.youtube.com/watch?v=cgng-Lkd8Yc</a:t>
            </a:r>
            <a:endParaRPr lang="tr-TR" sz="2800" dirty="0" smtClean="0">
              <a:solidFill>
                <a:schemeClr val="tx1"/>
              </a:solidFill>
              <a:latin typeface="Times New Roman" panose="02020603050405020304" pitchFamily="18" charset="0"/>
              <a:cs typeface="Times New Roman" panose="02020603050405020304" pitchFamily="18" charset="0"/>
            </a:endParaRPr>
          </a:p>
          <a:p>
            <a:pPr algn="just"/>
            <a:endParaRPr lang="tr-TR" sz="2800" i="1" dirty="0" smtClean="0">
              <a:solidFill>
                <a:schemeClr val="tx1"/>
              </a:solidFill>
              <a:latin typeface="Times New Roman" panose="02020603050405020304" pitchFamily="18" charset="0"/>
              <a:cs typeface="Times New Roman" panose="02020603050405020304" pitchFamily="18" charset="0"/>
            </a:endParaRPr>
          </a:p>
          <a:p>
            <a:pPr algn="just"/>
            <a:r>
              <a:rPr lang="tr-TR" sz="2800" i="1" dirty="0" smtClean="0">
                <a:solidFill>
                  <a:schemeClr val="tx1"/>
                </a:solidFill>
                <a:latin typeface="Times New Roman" panose="02020603050405020304" pitchFamily="18" charset="0"/>
                <a:cs typeface="Times New Roman" panose="02020603050405020304" pitchFamily="18" charset="0"/>
              </a:rPr>
              <a:t>Ses </a:t>
            </a:r>
            <a:r>
              <a:rPr lang="tr-TR" sz="2800" dirty="0">
                <a:solidFill>
                  <a:schemeClr val="tx1"/>
                </a:solidFill>
                <a:latin typeface="Times New Roman" panose="02020603050405020304" pitchFamily="18" charset="0"/>
                <a:cs typeface="Times New Roman" panose="02020603050405020304" pitchFamily="18" charset="0"/>
              </a:rPr>
              <a:t>(Ümit Ünal, 2010</a:t>
            </a:r>
            <a:r>
              <a:rPr lang="tr-TR" sz="2800" dirty="0" smtClean="0">
                <a:solidFill>
                  <a:schemeClr val="tx1"/>
                </a:solidFill>
                <a:latin typeface="Times New Roman" panose="02020603050405020304" pitchFamily="18" charset="0"/>
                <a:cs typeface="Times New Roman" panose="02020603050405020304" pitchFamily="18" charset="0"/>
              </a:rPr>
              <a:t>).</a:t>
            </a:r>
          </a:p>
          <a:p>
            <a:pPr algn="just"/>
            <a:r>
              <a:rPr lang="tr-TR" sz="2800" dirty="0">
                <a:solidFill>
                  <a:schemeClr val="tx1"/>
                </a:solidFill>
                <a:latin typeface="Times New Roman" panose="02020603050405020304" pitchFamily="18" charset="0"/>
                <a:cs typeface="Times New Roman" panose="02020603050405020304" pitchFamily="18" charset="0"/>
                <a:hlinkClick r:id="rId3"/>
              </a:rPr>
              <a:t>https://</a:t>
            </a:r>
            <a:r>
              <a:rPr lang="tr-TR" sz="2800" dirty="0" smtClean="0">
                <a:solidFill>
                  <a:schemeClr val="tx1"/>
                </a:solidFill>
                <a:latin typeface="Times New Roman" panose="02020603050405020304" pitchFamily="18" charset="0"/>
                <a:cs typeface="Times New Roman" panose="02020603050405020304" pitchFamily="18" charset="0"/>
                <a:hlinkClick r:id="rId3"/>
              </a:rPr>
              <a:t>www.youtube.com/watch?v=QA03pv09bwQ</a:t>
            </a:r>
            <a:endParaRPr lang="tr-TR" sz="2800" dirty="0" smtClean="0">
              <a:solidFill>
                <a:schemeClr val="tx1"/>
              </a:solidFill>
              <a:latin typeface="Times New Roman" panose="02020603050405020304" pitchFamily="18" charset="0"/>
              <a:cs typeface="Times New Roman" panose="02020603050405020304" pitchFamily="18" charset="0"/>
            </a:endParaRPr>
          </a:p>
          <a:p>
            <a:pPr algn="just"/>
            <a:endParaRPr lang="tr-TR" sz="2800" dirty="0">
              <a:solidFill>
                <a:schemeClr val="tx1"/>
              </a:solidFill>
              <a:latin typeface="Times New Roman" panose="02020603050405020304" pitchFamily="18" charset="0"/>
              <a:cs typeface="Times New Roman" panose="02020603050405020304" pitchFamily="18" charset="0"/>
            </a:endParaRPr>
          </a:p>
          <a:p>
            <a:endParaRPr lang="tr-TR" dirty="0"/>
          </a:p>
        </p:txBody>
      </p:sp>
      <p:sp>
        <p:nvSpPr>
          <p:cNvPr id="4" name="Altbilgi Yer Tutucusu 3"/>
          <p:cNvSpPr>
            <a:spLocks noGrp="1"/>
          </p:cNvSpPr>
          <p:nvPr>
            <p:ph type="ftr" sz="quarter" idx="11"/>
          </p:nvPr>
        </p:nvSpPr>
        <p:spPr>
          <a:xfrm>
            <a:off x="3124200" y="6356350"/>
            <a:ext cx="3752056" cy="365125"/>
          </a:xfrm>
        </p:spPr>
        <p:txBody>
          <a:bodyPr/>
          <a:lstStyle/>
          <a:p>
            <a:r>
              <a:rPr lang="tr-TR" sz="1800" dirty="0" smtClean="0"/>
              <a:t>Film Türleri / Prof.Dr. S. Ruken Öztürk</a:t>
            </a:r>
            <a:endParaRPr lang="tr-TR" sz="1800" dirty="0"/>
          </a:p>
        </p:txBody>
      </p:sp>
    </p:spTree>
    <p:extLst>
      <p:ext uri="{BB962C8B-B14F-4D97-AF65-F5344CB8AC3E}">
        <p14:creationId xmlns:p14="http://schemas.microsoft.com/office/powerpoint/2010/main" val="6281364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548681"/>
            <a:ext cx="7772400" cy="1656183"/>
          </a:xfrm>
        </p:spPr>
        <p:txBody>
          <a:bodyPr>
            <a:normAutofit/>
          </a:bodyPr>
          <a:lstStyle/>
          <a:p>
            <a:r>
              <a:rPr lang="tr-TR" sz="2400" u="sng" dirty="0">
                <a:latin typeface="Arial Narrow" panose="020B0606020202030204" pitchFamily="34" charset="0"/>
                <a:cs typeface="Times New Roman" panose="02020603050405020304" pitchFamily="18" charset="0"/>
              </a:rPr>
              <a:t>Bu ders için okunacak kaynaklar (kaynakların tam künyesi ilk dersin içinde bulunmaktadır):</a:t>
            </a:r>
            <a:endParaRPr lang="tr-TR" sz="2400" dirty="0">
              <a:latin typeface="Arial Narrow" panose="020B0606020202030204" pitchFamily="34" charset="0"/>
            </a:endParaRPr>
          </a:p>
        </p:txBody>
      </p:sp>
      <p:sp>
        <p:nvSpPr>
          <p:cNvPr id="3" name="Alt Başlık 2"/>
          <p:cNvSpPr>
            <a:spLocks noGrp="1"/>
          </p:cNvSpPr>
          <p:nvPr>
            <p:ph type="subTitle" idx="1"/>
          </p:nvPr>
        </p:nvSpPr>
        <p:spPr>
          <a:xfrm>
            <a:off x="1331640" y="2924944"/>
            <a:ext cx="6400800" cy="2448272"/>
          </a:xfrm>
        </p:spPr>
        <p:txBody>
          <a:bodyPr>
            <a:normAutofit/>
          </a:bodyPr>
          <a:lstStyle/>
          <a:p>
            <a:pPr algn="just"/>
            <a:r>
              <a:rPr lang="tr-TR" sz="2800" dirty="0" smtClean="0">
                <a:solidFill>
                  <a:schemeClr val="tx1"/>
                </a:solidFill>
                <a:latin typeface="Times New Roman" panose="02020603050405020304" pitchFamily="18" charset="0"/>
                <a:cs typeface="Times New Roman" panose="02020603050405020304" pitchFamily="18" charset="0"/>
              </a:rPr>
              <a:t>Agah Özgüç</a:t>
            </a:r>
            <a:r>
              <a:rPr lang="tr-TR" sz="2800" dirty="0">
                <a:solidFill>
                  <a:schemeClr val="tx1"/>
                </a:solidFill>
                <a:latin typeface="Times New Roman" panose="02020603050405020304" pitchFamily="18" charset="0"/>
                <a:cs typeface="Times New Roman" panose="02020603050405020304" pitchFamily="18" charset="0"/>
              </a:rPr>
              <a:t>, </a:t>
            </a:r>
            <a:r>
              <a:rPr lang="tr-TR" sz="2800" i="1" dirty="0">
                <a:solidFill>
                  <a:schemeClr val="tx1"/>
                </a:solidFill>
                <a:latin typeface="Times New Roman" panose="02020603050405020304" pitchFamily="18" charset="0"/>
                <a:cs typeface="Times New Roman" panose="02020603050405020304" pitchFamily="18" charset="0"/>
              </a:rPr>
              <a:t>Türlerle Türk Sineması</a:t>
            </a:r>
            <a:r>
              <a:rPr lang="tr-TR" sz="2800" i="1" dirty="0" smtClean="0">
                <a:solidFill>
                  <a:schemeClr val="tx1"/>
                </a:solidFill>
                <a:latin typeface="Times New Roman" panose="02020603050405020304" pitchFamily="18" charset="0"/>
                <a:cs typeface="Times New Roman" panose="02020603050405020304" pitchFamily="18" charset="0"/>
              </a:rPr>
              <a:t>.</a:t>
            </a:r>
          </a:p>
          <a:p>
            <a:pPr algn="just"/>
            <a:endParaRPr lang="tr-TR" sz="2800" dirty="0">
              <a:solidFill>
                <a:schemeClr val="tx1"/>
              </a:solidFill>
              <a:latin typeface="Times New Roman" panose="02020603050405020304" pitchFamily="18" charset="0"/>
              <a:cs typeface="Times New Roman" panose="02020603050405020304" pitchFamily="18" charset="0"/>
            </a:endParaRPr>
          </a:p>
          <a:p>
            <a:pPr algn="just"/>
            <a:endParaRPr lang="tr-TR" sz="2800" dirty="0">
              <a:solidFill>
                <a:schemeClr val="tx1"/>
              </a:solidFill>
              <a:latin typeface="Times New Roman" panose="02020603050405020304" pitchFamily="18" charset="0"/>
              <a:cs typeface="Times New Roman" panose="02020603050405020304" pitchFamily="18" charset="0"/>
            </a:endParaRPr>
          </a:p>
          <a:p>
            <a:endParaRPr lang="tr-TR" dirty="0"/>
          </a:p>
        </p:txBody>
      </p:sp>
      <p:sp>
        <p:nvSpPr>
          <p:cNvPr id="4" name="Altbilgi Yer Tutucusu 3"/>
          <p:cNvSpPr>
            <a:spLocks noGrp="1"/>
          </p:cNvSpPr>
          <p:nvPr>
            <p:ph type="ftr" sz="quarter" idx="11"/>
          </p:nvPr>
        </p:nvSpPr>
        <p:spPr>
          <a:xfrm>
            <a:off x="3124200" y="6356350"/>
            <a:ext cx="3968080" cy="365125"/>
          </a:xfrm>
        </p:spPr>
        <p:txBody>
          <a:bodyPr/>
          <a:lstStyle/>
          <a:p>
            <a:r>
              <a:rPr lang="tr-TR" sz="1800" dirty="0" smtClean="0"/>
              <a:t>Film Türleri / Prof.Dr. S. Ruken Öztürk</a:t>
            </a:r>
            <a:endParaRPr lang="tr-TR" sz="1800" dirty="0"/>
          </a:p>
        </p:txBody>
      </p:sp>
    </p:spTree>
    <p:extLst>
      <p:ext uri="{BB962C8B-B14F-4D97-AF65-F5344CB8AC3E}">
        <p14:creationId xmlns:p14="http://schemas.microsoft.com/office/powerpoint/2010/main" val="598123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614</Words>
  <Application>Microsoft Office PowerPoint</Application>
  <PresentationFormat>Ekran Gösterisi (4:3)</PresentationFormat>
  <Paragraphs>51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Yerli korkular</vt:lpstr>
      <vt:lpstr>2000 Öncesi Yerli Korku Filmleri</vt:lpstr>
      <vt:lpstr>2000 Sonrası yerli korku filmleri</vt:lpstr>
      <vt:lpstr>PowerPoint Sunusu</vt:lpstr>
      <vt:lpstr>PowerPoint Sunusu</vt:lpstr>
      <vt:lpstr>2000 sonrası oluşan Türk korku sinemasının genel özelliklerine baktığımızda:</vt:lpstr>
      <vt:lpstr>İzlenecek film(ler):</vt:lpstr>
      <vt:lpstr>Bu ders için okunacak kaynaklar (kaynakların tam künyesi ilk dersin içinde bulunmaktadır):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Saniye</dc:creator>
  <cp:lastModifiedBy>Reviewer</cp:lastModifiedBy>
  <cp:revision>8</cp:revision>
  <dcterms:created xsi:type="dcterms:W3CDTF">2018-01-03T12:38:16Z</dcterms:created>
  <dcterms:modified xsi:type="dcterms:W3CDTF">2018-01-09T14:19:56Z</dcterms:modified>
</cp:coreProperties>
</file>