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38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33.xml" ContentType="application/vnd.openxmlformats-officedocument.presentationml.slide+xml"/>
  <Override PartName="/ppt/tableStyles.xml" ContentType="application/vnd.openxmlformats-officedocument.presentationml.tableStyles+xml"/>
  <Override PartName="/ppt/slides/slide36.xml" ContentType="application/vnd.openxmlformats-officedocument.presentationml.slide+xml"/>
  <Override PartName="/ppt/slides/slide39.xml" ContentType="application/vnd.openxmlformats-officedocument.presentationml.slide+xml"/>
  <Override PartName="/ppt/viewProps.xml" ContentType="application/vnd.openxmlformats-officedocument.presentationml.viewProps+xml"/>
  <Override PartName="/ppt/slides/slide34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40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38.xml" Id="rId39" /><Relationship Type="http://schemas.openxmlformats.org/officeDocument/2006/relationships/slide" Target="/ppt/slides/slide33.xml" Id="rId34" /><Relationship Type="http://schemas.openxmlformats.org/officeDocument/2006/relationships/tableStyles" Target="/ppt/tableStyles.xml" Id="rId63" /><Relationship Type="http://schemas.openxmlformats.org/officeDocument/2006/relationships/slide" Target="/ppt/slides/slide36.xml" Id="rId37" /><Relationship Type="http://schemas.openxmlformats.org/officeDocument/2006/relationships/slide" Target="/ppt/slides/slide39.xml" Id="rId40" /><Relationship Type="http://schemas.openxmlformats.org/officeDocument/2006/relationships/viewProps" Target="/ppt/viewProps.xml" Id="rId61" /><Relationship Type="http://schemas.openxmlformats.org/officeDocument/2006/relationships/slide" Target="/ppt/slides/slide34.xml" Id="rId35" /><Relationship Type="http://schemas.openxmlformats.org/officeDocument/2006/relationships/slide" Target="/ppt/slides/slide37.xml" Id="rId38" /><Relationship Type="http://schemas.openxmlformats.org/officeDocument/2006/relationships/notesMaster" Target="/ppt/notesMasters/notesMaster1.xml" Id="rId59" /><Relationship Type="http://schemas.openxmlformats.org/officeDocument/2006/relationships/slide" Target="/ppt/slides/slide40.xml" Id="rId41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5.xml" Id="rId36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image" Target="/ppt/media/image2.jpeg" Id="rId2" /><Relationship Type="http://schemas.openxmlformats.org/officeDocument/2006/relationships/slideLayout" Target="/ppt/slideLayouts/slideLayout2.xml" Id="rId1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image" Target="/ppt/media/image3.jpeg" Id="rId2" /><Relationship Type="http://schemas.openxmlformats.org/officeDocument/2006/relationships/slideLayout" Target="/ppt/slideLayouts/slideLayout2.xml" Id="rId1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image" Target="/ppt/media/image5.jpeg" Id="rId3" /><Relationship Type="http://schemas.openxmlformats.org/officeDocument/2006/relationships/image" Target="/ppt/media/image4.png" Id="rId2" /><Relationship Type="http://schemas.openxmlformats.org/officeDocument/2006/relationships/slideLayout" Target="/ppt/slideLayouts/slideLayout2.xml" Id="rId1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preservation</a:t>
            </a:r>
            <a:endParaRPr lang="tr-TR" dirty="0"/>
          </a:p>
          <a:p>
            <a:pPr>
              <a:buNone/>
            </a:pPr>
            <a:r>
              <a:rPr lang="tr-TR" dirty="0" err="1"/>
              <a:t>Fresh</a:t>
            </a:r>
            <a:r>
              <a:rPr lang="tr-TR" dirty="0"/>
              <a:t> semen: 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immediately</a:t>
            </a:r>
            <a:endParaRPr lang="tr-TR" dirty="0"/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a </a:t>
            </a:r>
            <a:r>
              <a:rPr lang="tr-TR" dirty="0" err="1"/>
              <a:t>buck</a:t>
            </a:r>
            <a:r>
              <a:rPr lang="tr-TR" dirty="0"/>
              <a:t> is </a:t>
            </a:r>
            <a:r>
              <a:rPr lang="tr-TR" dirty="0" err="1"/>
              <a:t>present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herd</a:t>
            </a:r>
            <a:endParaRPr lang="tr-TR" dirty="0"/>
          </a:p>
          <a:p>
            <a:pPr>
              <a:buFontTx/>
              <a:buChar char="-"/>
            </a:pPr>
            <a:r>
              <a:rPr lang="tr-TR" dirty="0"/>
              <a:t>can be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season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30952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preservation</a:t>
            </a:r>
            <a:endParaRPr lang="tr-TR" dirty="0"/>
          </a:p>
          <a:p>
            <a:pPr>
              <a:buNone/>
            </a:pPr>
            <a:r>
              <a:rPr lang="tr-TR" dirty="0" err="1"/>
              <a:t>Chilled</a:t>
            </a:r>
            <a:r>
              <a:rPr lang="tr-TR" dirty="0"/>
              <a:t> (</a:t>
            </a:r>
            <a:r>
              <a:rPr lang="tr-TR" dirty="0" err="1"/>
              <a:t>Refrigerated</a:t>
            </a:r>
            <a:r>
              <a:rPr lang="tr-TR" dirty="0"/>
              <a:t>) semen: </a:t>
            </a:r>
          </a:p>
          <a:p>
            <a:pPr>
              <a:buFontTx/>
              <a:buChar char="-"/>
            </a:pPr>
            <a:r>
              <a:rPr lang="tr-TR" dirty="0"/>
              <a:t>can be </a:t>
            </a:r>
            <a:r>
              <a:rPr lang="tr-TR" dirty="0" err="1"/>
              <a:t>stored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24 h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a </a:t>
            </a:r>
            <a:r>
              <a:rPr lang="tr-TR" dirty="0" err="1"/>
              <a:t>buck</a:t>
            </a:r>
            <a:r>
              <a:rPr lang="tr-TR" dirty="0"/>
              <a:t> is </a:t>
            </a:r>
            <a:r>
              <a:rPr lang="tr-TR" dirty="0" err="1"/>
              <a:t>present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restricted</a:t>
            </a:r>
            <a:r>
              <a:rPr lang="tr-TR" dirty="0"/>
              <a:t> </a:t>
            </a:r>
            <a:r>
              <a:rPr lang="tr-TR" dirty="0" err="1"/>
              <a:t>area</a:t>
            </a:r>
            <a:endParaRPr lang="tr-TR" dirty="0"/>
          </a:p>
          <a:p>
            <a:pPr>
              <a:buFontTx/>
              <a:buChar char="-"/>
            </a:pPr>
            <a:r>
              <a:rPr lang="tr-TR" dirty="0"/>
              <a:t>can be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season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807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preservation</a:t>
            </a:r>
            <a:endParaRPr lang="tr-TR" dirty="0"/>
          </a:p>
          <a:p>
            <a:pPr>
              <a:buNone/>
            </a:pPr>
            <a:r>
              <a:rPr lang="tr-TR" dirty="0" err="1"/>
              <a:t>Frozen</a:t>
            </a:r>
            <a:r>
              <a:rPr lang="tr-TR" dirty="0"/>
              <a:t> semen: </a:t>
            </a:r>
          </a:p>
          <a:p>
            <a:pPr>
              <a:buFontTx/>
              <a:buChar char="-"/>
            </a:pPr>
            <a:r>
              <a:rPr lang="tr-TR" dirty="0"/>
              <a:t>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anytime</a:t>
            </a:r>
            <a:r>
              <a:rPr lang="tr-TR" dirty="0"/>
              <a:t>, </a:t>
            </a:r>
            <a:r>
              <a:rPr lang="tr-TR" dirty="0" err="1"/>
              <a:t>anywhere</a:t>
            </a:r>
            <a:r>
              <a:rPr lang="tr-TR" dirty="0"/>
              <a:t> </a:t>
            </a:r>
          </a:p>
          <a:p>
            <a:pPr>
              <a:buFontTx/>
              <a:buChar char="-"/>
            </a:pPr>
            <a:r>
              <a:rPr lang="tr-TR" dirty="0"/>
              <a:t>do not </a:t>
            </a:r>
            <a:r>
              <a:rPr lang="tr-TR" dirty="0" err="1"/>
              <a:t>need</a:t>
            </a:r>
            <a:r>
              <a:rPr lang="tr-TR" dirty="0"/>
              <a:t> a </a:t>
            </a:r>
            <a:r>
              <a:rPr lang="tr-TR" dirty="0" err="1"/>
              <a:t>buck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herd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near</a:t>
            </a:r>
            <a:endParaRPr lang="tr-TR" dirty="0"/>
          </a:p>
          <a:p>
            <a:pPr>
              <a:buFontTx/>
              <a:buChar char="-"/>
            </a:pPr>
            <a:r>
              <a:rPr lang="tr-TR" dirty="0" err="1"/>
              <a:t>provide</a:t>
            </a:r>
            <a:r>
              <a:rPr lang="tr-TR" dirty="0"/>
              <a:t> an </a:t>
            </a:r>
            <a:r>
              <a:rPr lang="tr-TR" dirty="0" err="1"/>
              <a:t>option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in </a:t>
            </a:r>
            <a:r>
              <a:rPr lang="tr-TR" dirty="0" err="1"/>
              <a:t>non</a:t>
            </a:r>
            <a:r>
              <a:rPr lang="tr-TR" dirty="0"/>
              <a:t>-</a:t>
            </a:r>
            <a:r>
              <a:rPr lang="tr-TR" dirty="0" err="1"/>
              <a:t>breeding</a:t>
            </a:r>
            <a:r>
              <a:rPr lang="tr-TR" dirty="0"/>
              <a:t> </a:t>
            </a:r>
            <a:r>
              <a:rPr lang="tr-TR" dirty="0" err="1"/>
              <a:t>season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93646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deposition</a:t>
            </a:r>
            <a:endParaRPr lang="tr-TR" dirty="0"/>
          </a:p>
          <a:p>
            <a:pPr>
              <a:buNone/>
            </a:pPr>
            <a:r>
              <a:rPr lang="tr-TR" dirty="0" err="1"/>
              <a:t>Vaginal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r>
              <a:rPr lang="tr-TR" dirty="0"/>
              <a:t>: 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instruments</a:t>
            </a:r>
            <a:r>
              <a:rPr lang="tr-TR" dirty="0"/>
              <a:t> (a </a:t>
            </a:r>
            <a:r>
              <a:rPr lang="tr-TR" dirty="0" err="1"/>
              <a:t>catheter</a:t>
            </a:r>
            <a:r>
              <a:rPr lang="tr-TR" dirty="0"/>
              <a:t>)</a:t>
            </a:r>
          </a:p>
          <a:p>
            <a:pPr>
              <a:buFontTx/>
              <a:buChar char="-"/>
            </a:pPr>
            <a:r>
              <a:rPr lang="tr-TR" dirty="0" err="1"/>
              <a:t>suitable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fresh</a:t>
            </a:r>
            <a:r>
              <a:rPr lang="tr-TR" dirty="0"/>
              <a:t> semen</a:t>
            </a:r>
          </a:p>
          <a:p>
            <a:pPr>
              <a:buFontTx/>
              <a:buChar char="-"/>
            </a:pPr>
            <a:r>
              <a:rPr lang="tr-TR" dirty="0" err="1"/>
              <a:t>success</a:t>
            </a:r>
            <a:r>
              <a:rPr lang="tr-TR" dirty="0"/>
              <a:t> </a:t>
            </a:r>
            <a:r>
              <a:rPr lang="tr-TR" sz="2400" dirty="0"/>
              <a:t>~</a:t>
            </a:r>
            <a:r>
              <a:rPr lang="tr-TR" dirty="0"/>
              <a:t>50%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Win7\Desktop\Sunum\8855.jpg"/>
          <p:cNvPicPr>
            <a:picLocks noChangeAspect="1" noChangeArrowheads="1"/>
          </p:cNvPicPr>
          <p:nvPr/>
        </p:nvPicPr>
        <p:blipFill>
          <a:blip r:embed="rId2"/>
          <a:srcRect t="34220" r="1099" b="34576"/>
          <a:stretch>
            <a:fillRect/>
          </a:stretch>
        </p:blipFill>
        <p:spPr bwMode="auto">
          <a:xfrm>
            <a:off x="5738810" y="4000504"/>
            <a:ext cx="4710140" cy="26432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6330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58204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deposition</a:t>
            </a:r>
            <a:endParaRPr lang="tr-TR" dirty="0"/>
          </a:p>
          <a:p>
            <a:pPr>
              <a:buNone/>
            </a:pPr>
            <a:r>
              <a:rPr lang="tr-TR" dirty="0" err="1"/>
              <a:t>Cervical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r>
              <a:rPr lang="tr-TR" dirty="0"/>
              <a:t>: 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basic</a:t>
            </a:r>
            <a:r>
              <a:rPr lang="tr-TR" dirty="0"/>
              <a:t> </a:t>
            </a:r>
            <a:r>
              <a:rPr lang="tr-TR" dirty="0" err="1"/>
              <a:t>instruments</a:t>
            </a:r>
            <a:r>
              <a:rPr lang="tr-TR" dirty="0"/>
              <a:t> (a </a:t>
            </a:r>
            <a:r>
              <a:rPr lang="tr-TR" dirty="0" err="1"/>
              <a:t>catheter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speculum</a:t>
            </a:r>
            <a:r>
              <a:rPr lang="tr-TR" dirty="0"/>
              <a:t>)</a:t>
            </a:r>
          </a:p>
          <a:p>
            <a:pPr>
              <a:buFontTx/>
              <a:buChar char="-"/>
            </a:pPr>
            <a:r>
              <a:rPr lang="tr-TR" dirty="0" err="1"/>
              <a:t>suitable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fresh</a:t>
            </a:r>
            <a:r>
              <a:rPr lang="tr-TR" dirty="0"/>
              <a:t>, </a:t>
            </a:r>
            <a:r>
              <a:rPr lang="tr-TR" dirty="0" err="1"/>
              <a:t>chilled</a:t>
            </a:r>
            <a:r>
              <a:rPr lang="tr-TR" dirty="0"/>
              <a:t> </a:t>
            </a:r>
            <a:r>
              <a:rPr lang="tr-TR" dirty="0" err="1"/>
              <a:t>and</a:t>
            </a:r>
            <a:endParaRPr lang="tr-TR" dirty="0"/>
          </a:p>
          <a:p>
            <a:pPr>
              <a:buNone/>
            </a:pPr>
            <a:r>
              <a:rPr lang="tr-TR" dirty="0" err="1"/>
              <a:t>frozen</a:t>
            </a:r>
            <a:r>
              <a:rPr lang="tr-TR" dirty="0"/>
              <a:t> semen</a:t>
            </a:r>
          </a:p>
          <a:p>
            <a:pPr>
              <a:buFontTx/>
              <a:buChar char="-"/>
            </a:pPr>
            <a:r>
              <a:rPr lang="tr-TR" dirty="0" err="1"/>
              <a:t>success</a:t>
            </a:r>
            <a:r>
              <a:rPr lang="tr-TR" dirty="0"/>
              <a:t> 50-70%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images-17.jpg" descr="images-17.jpg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268176" y="3429001"/>
            <a:ext cx="3293144" cy="2998415"/>
          </a:xfrm>
          <a:prstGeom prst="rect">
            <a:avLst/>
          </a:prstGeom>
          <a:ln w="889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556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deposition</a:t>
            </a:r>
            <a:endParaRPr lang="tr-TR" dirty="0"/>
          </a:p>
          <a:p>
            <a:pPr>
              <a:buNone/>
            </a:pPr>
            <a:r>
              <a:rPr lang="tr-TR" dirty="0"/>
              <a:t>Trans-</a:t>
            </a:r>
            <a:r>
              <a:rPr lang="tr-TR" dirty="0" err="1"/>
              <a:t>cervical</a:t>
            </a:r>
            <a:r>
              <a:rPr lang="tr-TR" dirty="0"/>
              <a:t> </a:t>
            </a:r>
            <a:r>
              <a:rPr lang="tr-TR" dirty="0" err="1"/>
              <a:t>Intrauterin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r>
              <a:rPr lang="tr-TR" dirty="0"/>
              <a:t>: 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complicated</a:t>
            </a:r>
            <a:r>
              <a:rPr lang="tr-TR" dirty="0"/>
              <a:t> </a:t>
            </a:r>
            <a:r>
              <a:rPr lang="tr-TR" dirty="0" err="1"/>
              <a:t>instruments</a:t>
            </a:r>
            <a:r>
              <a:rPr lang="tr-TR" dirty="0"/>
              <a:t> (</a:t>
            </a:r>
            <a:r>
              <a:rPr lang="tr-TR" dirty="0" err="1"/>
              <a:t>catheter</a:t>
            </a:r>
            <a:r>
              <a:rPr lang="tr-TR" dirty="0"/>
              <a:t>, </a:t>
            </a:r>
            <a:r>
              <a:rPr lang="tr-TR" dirty="0" err="1"/>
              <a:t>speculum</a:t>
            </a:r>
            <a:r>
              <a:rPr lang="tr-TR" dirty="0"/>
              <a:t>, </a:t>
            </a:r>
            <a:r>
              <a:rPr lang="tr-TR" dirty="0" err="1"/>
              <a:t>forceps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an </a:t>
            </a:r>
            <a:r>
              <a:rPr lang="tr-TR" dirty="0" err="1"/>
              <a:t>experienced</a:t>
            </a:r>
            <a:r>
              <a:rPr lang="tr-TR" dirty="0"/>
              <a:t> </a:t>
            </a:r>
            <a:r>
              <a:rPr lang="tr-TR" dirty="0" err="1"/>
              <a:t>technician</a:t>
            </a:r>
            <a:r>
              <a:rPr lang="tr-TR" dirty="0"/>
              <a:t>)</a:t>
            </a:r>
          </a:p>
          <a:p>
            <a:pPr>
              <a:buFontTx/>
              <a:buChar char="-"/>
            </a:pPr>
            <a:r>
              <a:rPr lang="tr-TR" dirty="0" err="1"/>
              <a:t>suitable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fresh</a:t>
            </a:r>
            <a:r>
              <a:rPr lang="tr-TR" dirty="0"/>
              <a:t>, </a:t>
            </a:r>
            <a:r>
              <a:rPr lang="tr-TR" dirty="0" err="1"/>
              <a:t>chilled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frozen</a:t>
            </a:r>
            <a:r>
              <a:rPr lang="tr-TR" dirty="0"/>
              <a:t> semen</a:t>
            </a:r>
          </a:p>
          <a:p>
            <a:pPr>
              <a:buFontTx/>
              <a:buChar char="-"/>
            </a:pPr>
            <a:r>
              <a:rPr lang="tr-TR" dirty="0" err="1"/>
              <a:t>success</a:t>
            </a:r>
            <a:r>
              <a:rPr lang="tr-TR" dirty="0"/>
              <a:t> 70-80%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77683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38414" y="1000108"/>
            <a:ext cx="7043758" cy="582594"/>
          </a:xfrm>
        </p:spPr>
        <p:txBody>
          <a:bodyPr>
            <a:normAutofit/>
          </a:bodyPr>
          <a:lstStyle/>
          <a:p>
            <a:r>
              <a:rPr lang="tr-TR" sz="3200" dirty="0"/>
              <a:t>Trans-</a:t>
            </a:r>
            <a:r>
              <a:rPr lang="tr-TR" sz="3200" dirty="0" err="1"/>
              <a:t>cervial</a:t>
            </a:r>
            <a:r>
              <a:rPr lang="tr-TR" sz="3200" dirty="0"/>
              <a:t> </a:t>
            </a:r>
            <a:r>
              <a:rPr lang="tr-TR" sz="3200" dirty="0" err="1"/>
              <a:t>Intrauterin</a:t>
            </a:r>
            <a:r>
              <a:rPr lang="tr-TR" sz="3200" dirty="0"/>
              <a:t> </a:t>
            </a:r>
            <a:r>
              <a:rPr lang="tr-TR" sz="3200" dirty="0" err="1"/>
              <a:t>Insemination</a:t>
            </a:r>
            <a:endParaRPr lang="tr-TR" sz="3200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2000240"/>
            <a:ext cx="5014383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 descr="Nonsurgical embryo recovery and transfer in sheep and goats - ScienceDire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56016" y="1643050"/>
            <a:ext cx="4911985" cy="40719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98369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Semen </a:t>
            </a:r>
            <a:r>
              <a:rPr lang="tr-TR" dirty="0" err="1"/>
              <a:t>deposition</a:t>
            </a:r>
            <a:endParaRPr lang="tr-TR" dirty="0"/>
          </a:p>
          <a:p>
            <a:pPr>
              <a:buNone/>
            </a:pPr>
            <a:r>
              <a:rPr lang="tr-TR" dirty="0" err="1"/>
              <a:t>Laparoscopic</a:t>
            </a:r>
            <a:r>
              <a:rPr lang="tr-TR" dirty="0"/>
              <a:t>-</a:t>
            </a:r>
            <a:r>
              <a:rPr lang="tr-TR" dirty="0" err="1"/>
              <a:t>Intrauterin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r>
              <a:rPr lang="tr-TR" dirty="0"/>
              <a:t>: </a:t>
            </a:r>
          </a:p>
          <a:p>
            <a:pPr>
              <a:buFontTx/>
              <a:buChar char="-"/>
            </a:pP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complicated</a:t>
            </a:r>
            <a:r>
              <a:rPr lang="tr-TR" dirty="0"/>
              <a:t> </a:t>
            </a:r>
            <a:r>
              <a:rPr lang="tr-TR" dirty="0" err="1"/>
              <a:t>instruments</a:t>
            </a:r>
            <a:r>
              <a:rPr lang="tr-TR" dirty="0"/>
              <a:t> (</a:t>
            </a:r>
            <a:r>
              <a:rPr lang="tr-TR" dirty="0" err="1"/>
              <a:t>anaesthesia</a:t>
            </a:r>
            <a:r>
              <a:rPr lang="tr-TR" dirty="0"/>
              <a:t>-</a:t>
            </a:r>
            <a:r>
              <a:rPr lang="tr-TR" dirty="0" err="1"/>
              <a:t>analgesia</a:t>
            </a:r>
            <a:r>
              <a:rPr lang="tr-TR" dirty="0"/>
              <a:t>, </a:t>
            </a:r>
            <a:r>
              <a:rPr lang="tr-TR" dirty="0" err="1"/>
              <a:t>laparoscopy</a:t>
            </a:r>
            <a:r>
              <a:rPr lang="tr-TR" dirty="0"/>
              <a:t> </a:t>
            </a:r>
            <a:r>
              <a:rPr lang="tr-TR" dirty="0" err="1"/>
              <a:t>equipment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an </a:t>
            </a:r>
            <a:r>
              <a:rPr lang="tr-TR" dirty="0" err="1"/>
              <a:t>experienced</a:t>
            </a:r>
            <a:r>
              <a:rPr lang="tr-TR" dirty="0"/>
              <a:t> </a:t>
            </a:r>
            <a:r>
              <a:rPr lang="tr-TR" dirty="0" err="1"/>
              <a:t>technician</a:t>
            </a:r>
            <a:r>
              <a:rPr lang="tr-TR" dirty="0"/>
              <a:t>)</a:t>
            </a:r>
          </a:p>
          <a:p>
            <a:pPr>
              <a:buFontTx/>
              <a:buChar char="-"/>
            </a:pPr>
            <a:r>
              <a:rPr lang="tr-TR" dirty="0" err="1"/>
              <a:t>suitable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fresh</a:t>
            </a:r>
            <a:r>
              <a:rPr lang="tr-TR" dirty="0"/>
              <a:t>, </a:t>
            </a:r>
            <a:r>
              <a:rPr lang="tr-TR" dirty="0" err="1"/>
              <a:t>chilled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frozen</a:t>
            </a:r>
            <a:r>
              <a:rPr lang="tr-TR" dirty="0"/>
              <a:t> semen</a:t>
            </a:r>
          </a:p>
          <a:p>
            <a:pPr>
              <a:buFontTx/>
              <a:buChar char="-"/>
            </a:pPr>
            <a:r>
              <a:rPr lang="tr-TR" dirty="0" err="1"/>
              <a:t>success</a:t>
            </a:r>
            <a:r>
              <a:rPr lang="tr-TR" dirty="0"/>
              <a:t> &gt;80%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0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