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1: Introduction </a:t>
            </a:r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core can be considered as a mesh of interconnected routers.</a:t>
            </a:r>
          </a:p>
          <a:p>
            <a:r>
              <a:rPr lang="tr-TR" b="1" dirty="0" smtClean="0"/>
              <a:t>Sending host breaks applicaiton layer data into packets.</a:t>
            </a:r>
          </a:p>
          <a:p>
            <a:r>
              <a:rPr lang="tr-TR" b="1" dirty="0" smtClean="0"/>
              <a:t>Those packets are transmitted. On network core, each packet is forwarded from one router to the next one based on the path (packet switching).</a:t>
            </a:r>
          </a:p>
          <a:p>
            <a:r>
              <a:rPr lang="tr-TR" b="1" dirty="0" smtClean="0"/>
              <a:t>The full link capacity is used for individual link capacity.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84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Store and Forward</a:t>
            </a:r>
          </a:p>
          <a:p>
            <a:pPr lvl="1"/>
            <a:r>
              <a:rPr lang="tr-TR" b="1" dirty="0" smtClean="0"/>
              <a:t>All the bits in a packet must be arrived at a router in order to be transmitted to next link.</a:t>
            </a:r>
          </a:p>
          <a:p>
            <a:pPr lvl="1"/>
            <a:r>
              <a:rPr lang="tr-TR" b="1" dirty="0" smtClean="0"/>
              <a:t>It takes L / R seconds to push out all the bits  of L-bit packet into link at R bps.</a:t>
            </a:r>
          </a:p>
          <a:p>
            <a:pPr lvl="1"/>
            <a:r>
              <a:rPr lang="tr-TR" b="1" dirty="0" smtClean="0"/>
              <a:t>Example: L =7.5 Mbits R=1.5 Mbps </a:t>
            </a:r>
          </a:p>
          <a:p>
            <a:pPr marL="365760" lvl="1" indent="0">
              <a:buNone/>
            </a:pPr>
            <a:r>
              <a:rPr lang="tr-TR" b="1" dirty="0"/>
              <a:t> </a:t>
            </a:r>
            <a:r>
              <a:rPr lang="tr-TR" b="1" dirty="0" smtClean="0"/>
              <a:t>One hoop tranmission delay is 5 seconds.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96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Queueing delay, loss</a:t>
            </a:r>
          </a:p>
          <a:p>
            <a:pPr lvl="1"/>
            <a:r>
              <a:rPr lang="tr-TR" b="1" dirty="0" smtClean="0"/>
              <a:t>If the arrival rate of packets in a router much more than the transmission rate of link for a while, packets will need to be placed in a queue in buffer.</a:t>
            </a:r>
          </a:p>
          <a:p>
            <a:pPr lvl="1"/>
            <a:r>
              <a:rPr lang="tr-TR" b="1" dirty="0" smtClean="0"/>
              <a:t>They need to wait to be transmitted.</a:t>
            </a:r>
          </a:p>
          <a:p>
            <a:pPr lvl="1"/>
            <a:r>
              <a:rPr lang="tr-TR" b="1" dirty="0" smtClean="0"/>
              <a:t>If buffer fills up, some of the coming packets may be dropped.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7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There are two key functions in network-core</a:t>
            </a:r>
          </a:p>
          <a:p>
            <a:pPr lvl="1"/>
            <a:r>
              <a:rPr lang="tr-TR" b="1" dirty="0" smtClean="0"/>
              <a:t>Routing</a:t>
            </a:r>
          </a:p>
          <a:p>
            <a:pPr lvl="1"/>
            <a:r>
              <a:rPr lang="tr-TR" b="1" dirty="0" smtClean="0"/>
              <a:t>Forwarding</a:t>
            </a:r>
          </a:p>
          <a:p>
            <a:r>
              <a:rPr lang="tr-TR" b="1" dirty="0" smtClean="0"/>
              <a:t>Routing is the process of finding the path between source and destination using routing algorithms.</a:t>
            </a:r>
          </a:p>
          <a:p>
            <a:r>
              <a:rPr lang="tr-TR" b="1" dirty="0" smtClean="0"/>
              <a:t>Forwarding is the process of moving packets from one input interface to one output interface.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66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Circuit switching is another approach for network core.</a:t>
            </a:r>
          </a:p>
          <a:p>
            <a:r>
              <a:rPr lang="tr-TR" b="1" dirty="0" smtClean="0"/>
              <a:t>End to end resources are reserved for the communicaiton between source and destination.</a:t>
            </a:r>
          </a:p>
          <a:p>
            <a:r>
              <a:rPr lang="tr-TR" b="1" dirty="0" smtClean="0"/>
              <a:t>With this approach, there is guaranteed performance with dedicated resources.</a:t>
            </a:r>
          </a:p>
          <a:p>
            <a:r>
              <a:rPr lang="tr-TR" b="1" dirty="0" smtClean="0"/>
              <a:t>Used in traditional telephone networks.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2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Core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Packet switching vs circuit switching</a:t>
            </a:r>
          </a:p>
          <a:p>
            <a:pPr lvl="1"/>
            <a:r>
              <a:rPr lang="tr-TR" b="1" dirty="0" smtClean="0"/>
              <a:t>Packet switching allows more users to use network.</a:t>
            </a:r>
          </a:p>
          <a:p>
            <a:pPr lvl="1"/>
            <a:r>
              <a:rPr lang="tr-TR" b="1" dirty="0" smtClean="0"/>
              <a:t>It is great for bursty data. </a:t>
            </a:r>
          </a:p>
          <a:p>
            <a:pPr lvl="1"/>
            <a:r>
              <a:rPr lang="tr-TR" b="1" dirty="0" smtClean="0"/>
              <a:t>Call setup is not needed.</a:t>
            </a:r>
          </a:p>
          <a:p>
            <a:pPr lvl="1"/>
            <a:r>
              <a:rPr lang="tr-TR" b="1" dirty="0" smtClean="0"/>
              <a:t>Packet delay and packet loss may take place therefore we need reliable data transfer protocols.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7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What is the Internet?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Network Edge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Network Core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can be considered as network of networks</a:t>
            </a:r>
          </a:p>
          <a:p>
            <a:r>
              <a:rPr lang="tr-TR" b="1" dirty="0" smtClean="0"/>
              <a:t>There are millions of connected devices in the Internet. </a:t>
            </a:r>
          </a:p>
          <a:p>
            <a:r>
              <a:rPr lang="tr-TR" b="1" dirty="0" smtClean="0"/>
              <a:t>Those devices can be named as end systems or hosts.</a:t>
            </a:r>
          </a:p>
          <a:p>
            <a:r>
              <a:rPr lang="tr-TR" b="1" dirty="0" smtClean="0"/>
              <a:t>They run network applicaitons.</a:t>
            </a:r>
            <a:endParaRPr lang="tr-TR" b="1" dirty="0"/>
          </a:p>
          <a:p>
            <a:r>
              <a:rPr lang="tr-TR" b="1" dirty="0" smtClean="0"/>
              <a:t>There are many types of communicaiton links.</a:t>
            </a:r>
          </a:p>
          <a:p>
            <a:pPr lvl="1"/>
            <a:r>
              <a:rPr lang="tr-TR" b="1" dirty="0" smtClean="0"/>
              <a:t>Fiber, copper, radio, satellite</a:t>
            </a:r>
          </a:p>
          <a:p>
            <a:pPr lvl="1"/>
            <a:r>
              <a:rPr lang="tr-TR" b="1" dirty="0" smtClean="0"/>
              <a:t>All have different transmission rates.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One of important concepts of Internet is packet switches</a:t>
            </a:r>
          </a:p>
          <a:p>
            <a:r>
              <a:rPr lang="tr-TR" b="1" dirty="0" smtClean="0"/>
              <a:t>They forward packets coming from one input interface to a specified output interface.</a:t>
            </a:r>
          </a:p>
          <a:p>
            <a:r>
              <a:rPr lang="tr-TR" b="1" dirty="0" smtClean="0"/>
              <a:t>There are actually two types of packet switches</a:t>
            </a:r>
          </a:p>
          <a:p>
            <a:pPr lvl="1"/>
            <a:r>
              <a:rPr lang="tr-TR" b="1" dirty="0" smtClean="0"/>
              <a:t>Routers</a:t>
            </a:r>
          </a:p>
          <a:p>
            <a:pPr lvl="1"/>
            <a:r>
              <a:rPr lang="tr-TR" b="1" dirty="0" smtClean="0"/>
              <a:t>Switches</a:t>
            </a:r>
            <a:endParaRPr lang="tr-TR" b="1" dirty="0"/>
          </a:p>
          <a:p>
            <a:r>
              <a:rPr lang="tr-TR" b="1" dirty="0" smtClean="0"/>
              <a:t>Another valuable concept  here is protocols.</a:t>
            </a:r>
          </a:p>
          <a:p>
            <a:r>
              <a:rPr lang="tr-TR" b="1" dirty="0" smtClean="0"/>
              <a:t>They define and control packet sending and receiving process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58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can also be defined as an infrastructure that provides services to network applications</a:t>
            </a:r>
          </a:p>
          <a:p>
            <a:r>
              <a:rPr lang="tr-TR" b="1" dirty="0" smtClean="0"/>
              <a:t>Network applications have a broad range: Web, VoIP, email, games, e-commerce, social networks ...</a:t>
            </a:r>
          </a:p>
          <a:p>
            <a:r>
              <a:rPr lang="tr-TR" b="1" dirty="0" smtClean="0"/>
              <a:t>Internet provids programming interface to network applicaitons.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the Internet?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There are many network protocols in Internet.</a:t>
            </a:r>
          </a:p>
          <a:p>
            <a:r>
              <a:rPr lang="tr-TR" b="1" dirty="0" smtClean="0"/>
              <a:t>Protocols define the rules of communicaiton with respect to format, order of messages sent and received among end systems.</a:t>
            </a:r>
          </a:p>
          <a:p>
            <a:r>
              <a:rPr lang="tr-TR" b="1" dirty="0" smtClean="0"/>
              <a:t>They also specify the actions to be taken whenever a new message receipt.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13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Edge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End systems, access networks and communication links are considered as network edge.</a:t>
            </a:r>
          </a:p>
          <a:p>
            <a:r>
              <a:rPr lang="tr-TR" b="1" dirty="0" smtClean="0"/>
              <a:t>End systems (be also called as hosts) can be clients or servers.</a:t>
            </a:r>
          </a:p>
          <a:p>
            <a:r>
              <a:rPr lang="tr-TR" b="1" dirty="0" smtClean="0"/>
              <a:t>Communication links can be wired or wireless.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6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Edge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Access networks are used to connect hosts to edge router.</a:t>
            </a:r>
          </a:p>
          <a:p>
            <a:pPr lvl="1"/>
            <a:r>
              <a:rPr lang="tr-TR" b="1" dirty="0" smtClean="0"/>
              <a:t>Residential access networks</a:t>
            </a:r>
          </a:p>
          <a:p>
            <a:pPr lvl="1"/>
            <a:r>
              <a:rPr lang="tr-TR" b="1" dirty="0" smtClean="0"/>
              <a:t>Institutional access networks (school, company)</a:t>
            </a:r>
          </a:p>
          <a:p>
            <a:pPr lvl="1"/>
            <a:r>
              <a:rPr lang="tr-TR" b="1" dirty="0" smtClean="0"/>
              <a:t>Mobile access networks</a:t>
            </a:r>
          </a:p>
          <a:p>
            <a:r>
              <a:rPr lang="tr-TR" b="1" dirty="0" smtClean="0"/>
              <a:t>There are two concepts in access networks</a:t>
            </a:r>
            <a:endParaRPr lang="tr-TR" b="1" dirty="0"/>
          </a:p>
          <a:p>
            <a:pPr lvl="1"/>
            <a:r>
              <a:rPr lang="tr-TR" b="1" dirty="0" smtClean="0"/>
              <a:t>Bandwidth (bits per second)</a:t>
            </a:r>
          </a:p>
          <a:p>
            <a:pPr lvl="1"/>
            <a:r>
              <a:rPr lang="tr-TR" b="1" dirty="0" smtClean="0"/>
              <a:t>Shared or dedicated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17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Network Edge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Hosts send packets of data to receiver.</a:t>
            </a:r>
          </a:p>
          <a:p>
            <a:r>
              <a:rPr lang="tr-TR" b="1" dirty="0" smtClean="0"/>
              <a:t>Application message is broken into smaller pieces known as packets.</a:t>
            </a:r>
          </a:p>
          <a:p>
            <a:r>
              <a:rPr lang="tr-TR" b="1" dirty="0" smtClean="0"/>
              <a:t>The length of packets is L bits.</a:t>
            </a:r>
          </a:p>
          <a:p>
            <a:r>
              <a:rPr lang="tr-TR" b="1" dirty="0" smtClean="0"/>
              <a:t>The link transmission rate is R.</a:t>
            </a:r>
          </a:p>
          <a:p>
            <a:r>
              <a:rPr lang="tr-TR" b="1" dirty="0" smtClean="0"/>
              <a:t>The packet transmission delay that is the time needed to transmit L bits into link is computed as follows:</a:t>
            </a:r>
          </a:p>
          <a:p>
            <a:pPr marL="68580" indent="0">
              <a:buNone/>
            </a:pPr>
            <a:r>
              <a:rPr lang="tr-TR" b="1" dirty="0"/>
              <a:t>	</a:t>
            </a:r>
            <a:r>
              <a:rPr lang="tr-TR" b="1" dirty="0" smtClean="0"/>
              <a:t>L (bits) / R(bits/sec)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1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8908</TotalTime>
  <Words>726</Words>
  <Application>Microsoft Office PowerPoint</Application>
  <PresentationFormat>On-screen Show (4:3)</PresentationFormat>
  <Paragraphs>112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55490005</vt:lpstr>
      <vt:lpstr>Outline</vt:lpstr>
      <vt:lpstr>What is the Internet?</vt:lpstr>
      <vt:lpstr>What is the Internet?</vt:lpstr>
      <vt:lpstr>What is the Internet?</vt:lpstr>
      <vt:lpstr>What is the Internet?</vt:lpstr>
      <vt:lpstr>Network Edge</vt:lpstr>
      <vt:lpstr>Network Edge</vt:lpstr>
      <vt:lpstr>Network Edge</vt:lpstr>
      <vt:lpstr>Network Core</vt:lpstr>
      <vt:lpstr>Network Core</vt:lpstr>
      <vt:lpstr>Network Core</vt:lpstr>
      <vt:lpstr>Network Core</vt:lpstr>
      <vt:lpstr>Network Core</vt:lpstr>
      <vt:lpstr>Network Core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477</cp:revision>
  <dcterms:created xsi:type="dcterms:W3CDTF">2006-08-16T00:00:00Z</dcterms:created>
  <dcterms:modified xsi:type="dcterms:W3CDTF">2019-12-04T11:40:44Z</dcterms:modified>
</cp:coreProperties>
</file>