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05" r:id="rId2"/>
    <p:sldId id="261" r:id="rId3"/>
    <p:sldId id="263" r:id="rId4"/>
    <p:sldId id="264" r:id="rId5"/>
    <p:sldId id="303" r:id="rId6"/>
    <p:sldId id="30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7B05555-CD67-416C-B0D3-B75263A1E9FD}" type="datetimeFigureOut">
              <a:rPr lang="tr-TR" smtClean="0"/>
              <a:t>3.05.2020</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F096C27-D63E-408F-97CC-1F5B06B7BA81}"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618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B05555-CD67-416C-B0D3-B75263A1E9FD}"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110992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B05555-CD67-416C-B0D3-B75263A1E9FD}"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228562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B05555-CD67-416C-B0D3-B75263A1E9FD}"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096C27-D63E-408F-97CC-1F5B06B7BA81}"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1127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B05555-CD67-416C-B0D3-B75263A1E9FD}"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3192136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57B05555-CD67-416C-B0D3-B75263A1E9FD}"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32109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57B05555-CD67-416C-B0D3-B75263A1E9FD}"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159764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7B05555-CD67-416C-B0D3-B75263A1E9FD}"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94013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7B05555-CD67-416C-B0D3-B75263A1E9FD}"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4209005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7B05555-CD67-416C-B0D3-B75263A1E9FD}"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282250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7B05555-CD67-416C-B0D3-B75263A1E9FD}"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129506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7B05555-CD67-416C-B0D3-B75263A1E9FD}"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120924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7B05555-CD67-416C-B0D3-B75263A1E9FD}"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392756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7B05555-CD67-416C-B0D3-B75263A1E9FD}" type="datetimeFigureOut">
              <a:rPr lang="tr-TR" smtClean="0"/>
              <a:t>3.05.2020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212543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7B05555-CD67-416C-B0D3-B75263A1E9FD}"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419046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05555-CD67-416C-B0D3-B75263A1E9FD}" type="datetimeFigureOut">
              <a:rPr lang="tr-TR" smtClean="0"/>
              <a:t>3.05.2020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316609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B05555-CD67-416C-B0D3-B75263A1E9FD}"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242098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B05555-CD67-416C-B0D3-B75263A1E9FD}"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096C27-D63E-408F-97CC-1F5B06B7BA81}" type="slidenum">
              <a:rPr lang="tr-TR" smtClean="0"/>
              <a:t>‹#›</a:t>
            </a:fld>
            <a:endParaRPr lang="tr-TR"/>
          </a:p>
        </p:txBody>
      </p:sp>
    </p:spTree>
    <p:extLst>
      <p:ext uri="{BB962C8B-B14F-4D97-AF65-F5344CB8AC3E}">
        <p14:creationId xmlns:p14="http://schemas.microsoft.com/office/powerpoint/2010/main" val="314431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7B05555-CD67-416C-B0D3-B75263A1E9FD}" type="datetimeFigureOut">
              <a:rPr lang="tr-TR" smtClean="0"/>
              <a:t>3.05.2020</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F096C27-D63E-408F-97CC-1F5B06B7BA81}" type="slidenum">
              <a:rPr lang="tr-TR" smtClean="0"/>
              <a:t>‹#›</a:t>
            </a:fld>
            <a:endParaRPr lang="tr-TR"/>
          </a:p>
        </p:txBody>
      </p:sp>
    </p:spTree>
    <p:extLst>
      <p:ext uri="{BB962C8B-B14F-4D97-AF65-F5344CB8AC3E}">
        <p14:creationId xmlns:p14="http://schemas.microsoft.com/office/powerpoint/2010/main" val="36480938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8654ED-5CD4-4BDD-877B-5F753609E611}"/>
              </a:ext>
            </a:extLst>
          </p:cNvPr>
          <p:cNvSpPr>
            <a:spLocks noGrp="1"/>
          </p:cNvSpPr>
          <p:nvPr>
            <p:ph type="ctrTitle"/>
          </p:nvPr>
        </p:nvSpPr>
        <p:spPr/>
        <p:txBody>
          <a:bodyPr/>
          <a:lstStyle/>
          <a:p>
            <a:r>
              <a:rPr lang="tr-TR" dirty="0"/>
              <a:t>Büro sistemleri</a:t>
            </a:r>
          </a:p>
        </p:txBody>
      </p:sp>
      <p:sp>
        <p:nvSpPr>
          <p:cNvPr id="3" name="Alt Başlık 2">
            <a:extLst>
              <a:ext uri="{FF2B5EF4-FFF2-40B4-BE49-F238E27FC236}">
                <a16:creationId xmlns:a16="http://schemas.microsoft.com/office/drawing/2014/main" id="{12956539-8D39-427F-B7FC-7677AFBAA059}"/>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43983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20505" y="351693"/>
            <a:ext cx="10930597" cy="5064369"/>
          </a:xfrm>
        </p:spPr>
        <p:txBody>
          <a:bodyPr>
            <a:normAutofit/>
          </a:bodyPr>
          <a:lstStyle/>
          <a:p>
            <a:pPr algn="just"/>
            <a:r>
              <a:rPr lang="tr-TR" b="1" i="1" u="sng" cap="none" dirty="0"/>
              <a:t>Büro Yönetim Sistemleri</a:t>
            </a:r>
            <a:r>
              <a:rPr lang="tr-TR" b="1" dirty="0"/>
              <a:t>: </a:t>
            </a:r>
            <a:r>
              <a:rPr lang="tr-TR" dirty="0"/>
              <a:t>O</a:t>
            </a:r>
            <a:r>
              <a:rPr lang="tr-TR" cap="none" dirty="0"/>
              <a:t>rganizasyonun faaliyet       alanına bağlı olarak bürolarda sıklıkla yerine getirilen muhasebe, raporlama, personel kayıtları, bordro hazırlama gibi farklı uygulamaları modüller halinde içerisinde barındıran bütünleşik sistemlerdir.</a:t>
            </a:r>
          </a:p>
          <a:p>
            <a:pPr algn="just"/>
            <a:r>
              <a:rPr lang="tr-TR" dirty="0"/>
              <a:t>B</a:t>
            </a:r>
            <a:r>
              <a:rPr lang="tr-TR" cap="none" dirty="0"/>
              <a:t>üro (ofis) otomasyon sistemleri iş yaşamının kalitesini geliştirme, çalışanların iş yapma hızını artırma, ofis çalışanlarının görevlerini zamanında tamamlama, yapılan işlerdeki hata oranlarını düşürme ve nihayetinde çalışanlarının motivasyonunu etkileyerek çalışanların bireysel performanslarını artırıcı bir etki yapmaktadır.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15926" y="407963"/>
            <a:ext cx="10410092" cy="5008099"/>
          </a:xfrm>
        </p:spPr>
        <p:txBody>
          <a:bodyPr>
            <a:normAutofit/>
          </a:bodyPr>
          <a:lstStyle/>
          <a:p>
            <a:pPr algn="just"/>
            <a:r>
              <a:rPr lang="tr-TR" sz="2400" b="1" u="sng" cap="none" dirty="0"/>
              <a:t>Büro Otomasyon Sistemleri Kullanımının Çalışanların Bireysel Performansı Üzerindeki Etkileri;</a:t>
            </a:r>
          </a:p>
          <a:p>
            <a:pPr lvl="1" algn="just"/>
            <a:r>
              <a:rPr lang="tr-TR" cap="none" dirty="0"/>
              <a:t>Teknoloji kullanımının işler üzerindeki kontrol gücü,</a:t>
            </a:r>
          </a:p>
          <a:p>
            <a:pPr lvl="1" algn="just"/>
            <a:r>
              <a:rPr lang="tr-TR" cap="none" dirty="0"/>
              <a:t>Zamanı etkin kullanma,</a:t>
            </a:r>
          </a:p>
          <a:p>
            <a:pPr lvl="1" algn="just"/>
            <a:r>
              <a:rPr lang="tr-TR" cap="none" dirty="0"/>
              <a:t>İş yapma hızında artış,</a:t>
            </a:r>
          </a:p>
          <a:p>
            <a:pPr lvl="1" algn="just"/>
            <a:r>
              <a:rPr lang="tr-TR" cap="none" dirty="0"/>
              <a:t>Teknoloji kullanımının işlerdeki hata oranını düşürmesi,</a:t>
            </a:r>
          </a:p>
          <a:p>
            <a:pPr lvl="1" algn="just"/>
            <a:r>
              <a:rPr lang="tr-TR" cap="none" dirty="0"/>
              <a:t>Farklı çalışma koşullarına uyum,</a:t>
            </a:r>
          </a:p>
          <a:p>
            <a:pPr lvl="1" algn="just"/>
            <a:r>
              <a:rPr lang="tr-TR" cap="none" dirty="0"/>
              <a:t>Karar verme uygulama becerisi,</a:t>
            </a:r>
          </a:p>
          <a:p>
            <a:pPr lvl="1" algn="just"/>
            <a:r>
              <a:rPr lang="tr-TR" cap="none" dirty="0"/>
              <a:t>Ekip çalışması becerisi kazanma.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4572" y="404665"/>
            <a:ext cx="10536702" cy="4898856"/>
          </a:xfrm>
        </p:spPr>
        <p:txBody>
          <a:bodyPr>
            <a:normAutofit/>
          </a:bodyPr>
          <a:lstStyle/>
          <a:p>
            <a:pPr algn="just"/>
            <a:r>
              <a:rPr lang="tr-TR" sz="2400" b="1" u="sng" cap="none" dirty="0"/>
              <a:t>Büro (Ofis) Otomasyon Sistemlerinin Bürolarda Uygulanması Sonucu Elde Edilebilecek Üstünlükler;</a:t>
            </a:r>
          </a:p>
          <a:p>
            <a:pPr lvl="1" algn="just"/>
            <a:r>
              <a:rPr lang="tr-TR" dirty="0"/>
              <a:t>İ</a:t>
            </a:r>
            <a:r>
              <a:rPr lang="tr-TR" cap="none" dirty="0"/>
              <a:t>ş hayatının kalitesini arttırır.</a:t>
            </a:r>
          </a:p>
          <a:p>
            <a:pPr lvl="1" algn="just"/>
            <a:r>
              <a:rPr lang="tr-TR" dirty="0"/>
              <a:t>Ç</a:t>
            </a:r>
            <a:r>
              <a:rPr lang="tr-TR" cap="none" dirty="0"/>
              <a:t>alışanın doyumunu sağlar çalışan memnuniyeti artar.</a:t>
            </a:r>
          </a:p>
          <a:p>
            <a:pPr lvl="1" algn="just"/>
            <a:r>
              <a:rPr lang="tr-TR" dirty="0"/>
              <a:t>Z</a:t>
            </a:r>
            <a:r>
              <a:rPr lang="tr-TR" cap="none" dirty="0"/>
              <a:t>aman ve çabayı azaltır, çalışanların bir bütün olarak verimini arttırır.</a:t>
            </a:r>
          </a:p>
          <a:p>
            <a:pPr lvl="1" algn="just"/>
            <a:r>
              <a:rPr lang="tr-TR" dirty="0"/>
              <a:t>G</a:t>
            </a:r>
            <a:r>
              <a:rPr lang="tr-TR" cap="none" dirty="0"/>
              <a:t>ecikme, kaybolma gibi olumsuzlukları ortadan kaldırır.</a:t>
            </a:r>
          </a:p>
          <a:p>
            <a:pPr lvl="1" algn="just"/>
            <a:r>
              <a:rPr lang="tr-TR" dirty="0"/>
              <a:t>M</a:t>
            </a:r>
            <a:r>
              <a:rPr lang="tr-TR" cap="none" dirty="0"/>
              <a:t>aliyeti azaltır.</a:t>
            </a:r>
          </a:p>
          <a:p>
            <a:pPr lvl="1" algn="just"/>
            <a:r>
              <a:rPr lang="tr-TR" dirty="0"/>
              <a:t>M</a:t>
            </a:r>
            <a:r>
              <a:rPr lang="tr-TR" cap="none" dirty="0"/>
              <a:t>esajın alınması ve hazırlanması arası zamanı azaltır.</a:t>
            </a:r>
          </a:p>
          <a:p>
            <a:pPr lvl="1" algn="just"/>
            <a:r>
              <a:rPr lang="tr-TR" dirty="0"/>
              <a:t>H</a:t>
            </a:r>
            <a:r>
              <a:rPr lang="tr-TR" cap="none" dirty="0"/>
              <a:t>ataların ve masrafların azaltılmasıdır.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7388" y="590843"/>
            <a:ext cx="9752012" cy="1542757"/>
          </a:xfrm>
        </p:spPr>
        <p:txBody>
          <a:bodyPr>
            <a:noAutofit/>
          </a:bodyPr>
          <a:lstStyle/>
          <a:p>
            <a:r>
              <a:rPr lang="tr-TR" sz="3600" cap="none" dirty="0"/>
              <a:t>Büro Makineleri Alımında Dikkat Edilecek Hususlar;</a:t>
            </a:r>
            <a:br>
              <a:rPr lang="tr-TR" sz="4800" dirty="0"/>
            </a:br>
            <a:endParaRPr lang="tr-TR" sz="4800" dirty="0"/>
          </a:p>
        </p:txBody>
      </p:sp>
      <p:sp>
        <p:nvSpPr>
          <p:cNvPr id="3" name="2 İçerik Yer Tutucusu"/>
          <p:cNvSpPr>
            <a:spLocks noGrp="1"/>
          </p:cNvSpPr>
          <p:nvPr>
            <p:ph idx="1"/>
          </p:nvPr>
        </p:nvSpPr>
        <p:spPr>
          <a:xfrm>
            <a:off x="687388" y="1330346"/>
            <a:ext cx="10379197" cy="3716662"/>
          </a:xfrm>
        </p:spPr>
        <p:txBody>
          <a:bodyPr/>
          <a:lstStyle/>
          <a:p>
            <a:pPr algn="just"/>
            <a:r>
              <a:rPr lang="tr-TR" dirty="0"/>
              <a:t>U</a:t>
            </a:r>
            <a:r>
              <a:rPr lang="tr-TR" cap="none" dirty="0"/>
              <a:t>cuz, sağlam, kullanışlı ve rahat türden olmalıdır.</a:t>
            </a:r>
          </a:p>
          <a:p>
            <a:pPr algn="just"/>
            <a:r>
              <a:rPr lang="tr-TR" dirty="0"/>
              <a:t>S</a:t>
            </a:r>
            <a:r>
              <a:rPr lang="tr-TR" cap="none" dirty="0"/>
              <a:t>tandart, parçası bulunan, garanti süresi uzun ve servis hizmeti en iyi olan mal alınmalıdır.</a:t>
            </a:r>
          </a:p>
          <a:p>
            <a:pPr algn="just"/>
            <a:r>
              <a:rPr lang="tr-TR" dirty="0"/>
              <a:t>G</a:t>
            </a:r>
            <a:r>
              <a:rPr lang="tr-TR" cap="none" dirty="0"/>
              <a:t>erektiğinde satın alma yerine kiralama yoluna gidilmelidir.</a:t>
            </a:r>
          </a:p>
          <a:p>
            <a:pPr algn="just"/>
            <a:r>
              <a:rPr lang="tr-TR" dirty="0"/>
              <a:t>İ</a:t>
            </a:r>
            <a:r>
              <a:rPr lang="tr-TR" cap="none" dirty="0"/>
              <a:t>htiyacın özelliklerine uygun olmalıdır.</a:t>
            </a:r>
          </a:p>
          <a:p>
            <a:pPr algn="just"/>
            <a:r>
              <a:rPr lang="tr-TR" dirty="0"/>
              <a:t>M</a:t>
            </a:r>
            <a:r>
              <a:rPr lang="tr-TR" cap="none" dirty="0"/>
              <a:t>aliyet dengesi dikkate alınmalıdır.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0167" y="337625"/>
            <a:ext cx="10705513" cy="1567375"/>
          </a:xfrm>
        </p:spPr>
        <p:txBody>
          <a:bodyPr>
            <a:noAutofit/>
          </a:bodyPr>
          <a:lstStyle/>
          <a:p>
            <a:pPr algn="just"/>
            <a:r>
              <a:rPr lang="tr-TR" sz="2800" dirty="0"/>
              <a:t>B</a:t>
            </a:r>
            <a:r>
              <a:rPr lang="tr-TR" sz="2800" cap="none" dirty="0"/>
              <a:t>ürolarda kullanılan makinelerin bakım onarım gibi hususlar açısından teknik olarak da dikkate alınması gerekir;</a:t>
            </a:r>
            <a:endParaRPr lang="tr-TR" sz="2800" dirty="0"/>
          </a:p>
        </p:txBody>
      </p:sp>
      <p:sp>
        <p:nvSpPr>
          <p:cNvPr id="3" name="2 İçerik Yer Tutucusu"/>
          <p:cNvSpPr>
            <a:spLocks noGrp="1"/>
          </p:cNvSpPr>
          <p:nvPr>
            <p:ph idx="1"/>
          </p:nvPr>
        </p:nvSpPr>
        <p:spPr>
          <a:xfrm>
            <a:off x="687387" y="1631852"/>
            <a:ext cx="10817225" cy="3924886"/>
          </a:xfrm>
        </p:spPr>
        <p:txBody>
          <a:bodyPr>
            <a:normAutofit/>
          </a:bodyPr>
          <a:lstStyle/>
          <a:p>
            <a:pPr algn="just"/>
            <a:r>
              <a:rPr lang="tr-TR" sz="2200" dirty="0"/>
              <a:t>F</a:t>
            </a:r>
            <a:r>
              <a:rPr lang="tr-TR" sz="2200" cap="none" dirty="0"/>
              <a:t>onksiyonları itibariyle ihtiyaca uygun olmalıdır,</a:t>
            </a:r>
          </a:p>
          <a:p>
            <a:pPr algn="just"/>
            <a:r>
              <a:rPr lang="tr-TR" sz="2200" dirty="0"/>
              <a:t>Ö</a:t>
            </a:r>
            <a:r>
              <a:rPr lang="tr-TR" sz="2200" cap="none" dirty="0"/>
              <a:t>zelliklerine göre fiyat araştırması yapılmalı,</a:t>
            </a:r>
          </a:p>
          <a:p>
            <a:pPr algn="just"/>
            <a:r>
              <a:rPr lang="tr-TR" sz="2200" dirty="0"/>
              <a:t>T</a:t>
            </a:r>
            <a:r>
              <a:rPr lang="tr-TR" sz="2200" cap="none" dirty="0"/>
              <a:t>amir ve bakım konusunda geniş bir servis ağına sahip olmalı,</a:t>
            </a:r>
          </a:p>
          <a:p>
            <a:pPr algn="just"/>
            <a:r>
              <a:rPr lang="tr-TR" sz="2200" dirty="0"/>
              <a:t>Y</a:t>
            </a:r>
            <a:r>
              <a:rPr lang="tr-TR" sz="2200" cap="none" dirty="0"/>
              <a:t>edek parça fiyatları göz önünde bulundurulmalı,</a:t>
            </a:r>
          </a:p>
          <a:p>
            <a:pPr algn="just"/>
            <a:r>
              <a:rPr lang="tr-TR" sz="2200" dirty="0"/>
              <a:t>TSE </a:t>
            </a:r>
            <a:r>
              <a:rPr lang="tr-TR" sz="2200" cap="none" dirty="0"/>
              <a:t>ve</a:t>
            </a:r>
            <a:r>
              <a:rPr lang="tr-TR" sz="2200" dirty="0"/>
              <a:t> CE </a:t>
            </a:r>
            <a:r>
              <a:rPr lang="tr-TR" sz="2200" cap="none" dirty="0"/>
              <a:t>standartlara uygun olmalı,</a:t>
            </a:r>
          </a:p>
          <a:p>
            <a:pPr algn="just"/>
            <a:r>
              <a:rPr lang="tr-TR" sz="2200" dirty="0"/>
              <a:t>K</a:t>
            </a:r>
            <a:r>
              <a:rPr lang="tr-TR" sz="2200" cap="none" dirty="0"/>
              <a:t>urumsal yapıya göre Türkçe menü ve kullanım kılavuzu olmalı,</a:t>
            </a:r>
          </a:p>
          <a:p>
            <a:pPr algn="just"/>
            <a:r>
              <a:rPr lang="tr-TR" sz="2200" dirty="0"/>
              <a:t>G</a:t>
            </a:r>
            <a:r>
              <a:rPr lang="tr-TR" sz="2200" cap="none" dirty="0"/>
              <a:t>üncellenebilir ve entegre edilebilir olmalıdır.</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49</TotalTime>
  <Words>237</Words>
  <Application>Microsoft Office PowerPoint</Application>
  <PresentationFormat>Geniş ekran</PresentationFormat>
  <Paragraphs>33</Paragraphs>
  <Slides>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vt:i4>
      </vt:variant>
    </vt:vector>
  </HeadingPairs>
  <TitlesOfParts>
    <vt:vector size="9" baseType="lpstr">
      <vt:lpstr>Arial</vt:lpstr>
      <vt:lpstr>Impact</vt:lpstr>
      <vt:lpstr>Ana Olay</vt:lpstr>
      <vt:lpstr>Büro sistemleri</vt:lpstr>
      <vt:lpstr>PowerPoint Sunusu</vt:lpstr>
      <vt:lpstr>PowerPoint Sunusu</vt:lpstr>
      <vt:lpstr>PowerPoint Sunusu</vt:lpstr>
      <vt:lpstr>Büro Makineleri Alımında Dikkat Edilecek Hususlar; </vt:lpstr>
      <vt:lpstr>Bürolarda kullanılan makinelerin bakım onarım gibi hususlar açısından teknik olarak da dikkate alınması gerekir;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Büro Otomasyon Sistemleri</dc:title>
  <dc:creator>User</dc:creator>
  <cp:lastModifiedBy>User</cp:lastModifiedBy>
  <cp:revision>3</cp:revision>
  <dcterms:created xsi:type="dcterms:W3CDTF">2020-05-03T16:12:35Z</dcterms:created>
  <dcterms:modified xsi:type="dcterms:W3CDTF">2020-05-03T18:17:56Z</dcterms:modified>
</cp:coreProperties>
</file>