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4"/>
  </p:notesMasterIdLst>
  <p:sldIdLst>
    <p:sldId id="256" r:id="rId2"/>
    <p:sldId id="300" r:id="rId3"/>
    <p:sldId id="257" r:id="rId4"/>
    <p:sldId id="269" r:id="rId5"/>
    <p:sldId id="301" r:id="rId6"/>
    <p:sldId id="271" r:id="rId7"/>
    <p:sldId id="303" r:id="rId8"/>
    <p:sldId id="273" r:id="rId9"/>
    <p:sldId id="274" r:id="rId10"/>
    <p:sldId id="275" r:id="rId11"/>
    <p:sldId id="302" r:id="rId12"/>
    <p:sldId id="28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3161"/>
  </p:normalViewPr>
  <p:slideViewPr>
    <p:cSldViewPr snapToGrid="0">
      <p:cViewPr varScale="1">
        <p:scale>
          <a:sx n="106" d="100"/>
          <a:sy n="106" d="100"/>
        </p:scale>
        <p:origin x="13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47A10-40A0-B744-9827-D74B8D76378E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668F3-F488-114A-997E-9360DA9A2B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31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>
            <a:extLst>
              <a:ext uri="{FF2B5EF4-FFF2-40B4-BE49-F238E27FC236}">
                <a16:creationId xmlns:a16="http://schemas.microsoft.com/office/drawing/2014/main" id="{B7994776-C297-3845-A2C9-7B7C32437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66CB4-433D-154D-AF67-D98FB6B5A710}" type="datetimeFigureOut">
              <a:rPr lang="tr-TR"/>
              <a:pPr>
                <a:defRPr/>
              </a:pPr>
              <a:t>26.01.2020</a:t>
            </a:fld>
            <a:endParaRPr lang="tr-TR"/>
          </a:p>
        </p:txBody>
      </p:sp>
      <p:sp>
        <p:nvSpPr>
          <p:cNvPr id="5" name="4 Altbilgi Yer Tutucusu">
            <a:extLst>
              <a:ext uri="{FF2B5EF4-FFF2-40B4-BE49-F238E27FC236}">
                <a16:creationId xmlns:a16="http://schemas.microsoft.com/office/drawing/2014/main" id="{D0CE3CFF-B6B0-B54D-AC6A-4F125BA58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9BEC4EB8-61D2-6548-974E-F65C9BA0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025FE-F816-C74D-B9C1-770E76D869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7532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HİJYEN VE SANİTASYON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İçerik Yer Tutucusu">
            <a:extLst>
              <a:ext uri="{FF2B5EF4-FFF2-40B4-BE49-F238E27FC236}">
                <a16:creationId xmlns:a16="http://schemas.microsoft.com/office/drawing/2014/main" id="{F1737A2A-D100-294B-B68A-48297318C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84" y="601580"/>
            <a:ext cx="9508958" cy="6715125"/>
          </a:xfrm>
        </p:spPr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sz="26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Salmonellozis</a:t>
            </a:r>
            <a:r>
              <a:rPr lang="tr-TR" altLang="tr-TR" sz="26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r-TR" altLang="tr-TR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hangingPunct="1"/>
            <a:r>
              <a:rPr lang="tr-TR" altLang="tr-TR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Salmonellosis</a:t>
            </a:r>
            <a:r>
              <a:rPr lang="tr-TR" altLang="tr-TR" sz="2600" b="1" dirty="0">
                <a:latin typeface="Arial" panose="020B0604020202020204" pitchFamily="34" charset="0"/>
                <a:cs typeface="Arial" panose="020B0604020202020204" pitchFamily="34" charset="0"/>
              </a:rPr>
              <a:t>, besinlerle alınan </a:t>
            </a:r>
            <a:r>
              <a:rPr lang="tr-TR" altLang="tr-T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Salmonella</a:t>
            </a:r>
            <a:r>
              <a:rPr lang="tr-TR" altLang="tr-TR" sz="2600" b="1" dirty="0">
                <a:latin typeface="Arial" panose="020B0604020202020204" pitchFamily="34" charset="0"/>
                <a:cs typeface="Arial" panose="020B0604020202020204" pitchFamily="34" charset="0"/>
              </a:rPr>
              <a:t> organizmalarının bağırsakta üremesiyle meydana gelen ve ateşle seyreden bir </a:t>
            </a:r>
            <a:r>
              <a:rPr lang="tr-TR" altLang="tr-TR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gastroenteritistir</a:t>
            </a:r>
            <a:r>
              <a:rPr lang="tr-TR" altLang="tr-TR" sz="2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eaLnBrk="1" hangingPunct="1"/>
            <a:r>
              <a:rPr lang="tr-TR" altLang="tr-TR" sz="2600" b="1" dirty="0">
                <a:latin typeface="Arial" panose="020B0604020202020204" pitchFamily="34" charset="0"/>
                <a:cs typeface="Arial" panose="020B0604020202020204" pitchFamily="34" charset="0"/>
              </a:rPr>
              <a:t>Enfeksiyon tipi bir zehirlenmedir. </a:t>
            </a:r>
          </a:p>
          <a:p>
            <a:pPr algn="just" eaLnBrk="1" hangingPunct="1"/>
            <a:r>
              <a:rPr lang="tr-TR" altLang="tr-TR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İnkübasyon</a:t>
            </a:r>
            <a:r>
              <a:rPr lang="tr-TR" altLang="tr-TR" sz="2600" b="1" dirty="0">
                <a:latin typeface="Arial" panose="020B0604020202020204" pitchFamily="34" charset="0"/>
                <a:cs typeface="Arial" panose="020B0604020202020204" pitchFamily="34" charset="0"/>
              </a:rPr>
              <a:t> süresi 6-36 saat arasında değişir. İştahsızlık, ateş, baş ve karın ağrısı, daha sonra kusma ve ishal görülür. </a:t>
            </a:r>
          </a:p>
          <a:p>
            <a:pPr algn="just" eaLnBrk="1" hangingPunct="1"/>
            <a:endParaRPr lang="tr-TR" altLang="tr-TR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787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63606934-6389-F54A-BEB0-B29DF091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67" y="613611"/>
            <a:ext cx="8859253" cy="6858000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tr-TR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Clostridium</a:t>
            </a:r>
            <a:r>
              <a:rPr lang="tr-TR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perfringens</a:t>
            </a:r>
            <a:r>
              <a:rPr lang="tr-TR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gıda zehirlenmesi:</a:t>
            </a:r>
            <a:r>
              <a:rPr lang="tr-TR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  <a:defRPr/>
            </a:pPr>
            <a:endParaRPr lang="tr-TR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Etken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anaerob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bir bakteri olan </a:t>
            </a:r>
            <a:r>
              <a:rPr lang="tr-TR" b="1" i="1" dirty="0" err="1">
                <a:latin typeface="Arial" panose="020B0604020202020204" pitchFamily="34" charset="0"/>
                <a:cs typeface="Arial" panose="020B0604020202020204" pitchFamily="34" charset="0"/>
              </a:rPr>
              <a:t>Clostridium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perfringens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’dir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Zehirlenme 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tr-TR" b="1" i="1" dirty="0" err="1">
                <a:latin typeface="Arial" panose="020B0604020202020204" pitchFamily="34" charset="0"/>
                <a:cs typeface="Arial" panose="020B0604020202020204" pitchFamily="34" charset="0"/>
              </a:rPr>
              <a:t>perfringens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'in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bazı tiplerinin sindirim kanalında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sporulasyonu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sırasında hücre içi oluşturdukları toksinin etkisiyle meydana gelir. </a:t>
            </a:r>
          </a:p>
          <a:p>
            <a:pPr algn="just">
              <a:defRPr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Enfeksiyonun meydana gelebilmesi için besinle 10</a:t>
            </a:r>
            <a:r>
              <a:rPr lang="tr-TR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/g dan fazla canlı etkenin alınması gerekir. 8-22 saat sonra görülen belirtiler karın ağrısı, ishal ve genellikle bulantıdır. Kusma enderdir, ateş yoktur. Belirtiler 24-48 saat sürer ve ölüm nadirdir.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616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13231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C109EB04-BE7F-E54F-80C9-AB9BEC462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25" y="142876"/>
            <a:ext cx="8229600" cy="7969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tr-TR" sz="3100" b="1" dirty="0">
                <a:solidFill>
                  <a:srgbClr val="D60093"/>
                </a:solidFill>
                <a:latin typeface="Comic Sans MS" pitchFamily="66" charset="0"/>
              </a:rPr>
            </a:br>
            <a:r>
              <a:rPr lang="tr-TR" sz="3100" b="1" dirty="0">
                <a:solidFill>
                  <a:srgbClr val="D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MİKROORGANİZMALARIN GELİŞMESİNİ </a:t>
            </a:r>
            <a:r>
              <a:rPr lang="tr-TR" sz="3100" b="1" dirty="0" err="1">
                <a:solidFill>
                  <a:srgbClr val="D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ETKiLEYEN</a:t>
            </a:r>
            <a:r>
              <a:rPr lang="tr-TR" sz="3100" b="1" dirty="0">
                <a:solidFill>
                  <a:srgbClr val="D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FAKTÖRLER</a:t>
            </a:r>
            <a:br>
              <a:rPr lang="tr-TR" dirty="0"/>
            </a:br>
            <a:endParaRPr lang="tr-TR" dirty="0"/>
          </a:p>
        </p:txBody>
      </p:sp>
      <p:sp>
        <p:nvSpPr>
          <p:cNvPr id="2051" name="2 İçerik Yer Tutucusu">
            <a:extLst>
              <a:ext uri="{FF2B5EF4-FFF2-40B4-BE49-F238E27FC236}">
                <a16:creationId xmlns:a16="http://schemas.microsoft.com/office/drawing/2014/main" id="{32022AD2-9B92-5843-97C9-32F1286E9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425" y="1266323"/>
            <a:ext cx="9144000" cy="60007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b="1" dirty="0">
                <a:solidFill>
                  <a:srgbClr val="0070C0"/>
                </a:solidFill>
                <a:latin typeface="Comic Sans MS" panose="030F0902030302020204" pitchFamily="66" charset="0"/>
              </a:rPr>
              <a:t>DIŞ FAKTÖRLER (Çevre faktörleri)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Sıcaklık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Oksijen Varlığı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Nispi nem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b="1" dirty="0">
                <a:solidFill>
                  <a:srgbClr val="0070C0"/>
                </a:solidFill>
                <a:latin typeface="Comic Sans MS" panose="030F0902030302020204" pitchFamily="66" charset="0"/>
              </a:rPr>
              <a:t>İÇ FAKTÖRLER (Gıda özellikleri)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Hidrojen İyonu Konsantrasyonu (</a:t>
            </a:r>
            <a:r>
              <a:rPr lang="tr-TR" altLang="tr-TR" dirty="0" err="1">
                <a:latin typeface="Comic Sans MS" panose="030F0902030302020204" pitchFamily="66" charset="0"/>
              </a:rPr>
              <a:t>pH</a:t>
            </a:r>
            <a:r>
              <a:rPr lang="tr-TR" altLang="tr-TR" dirty="0">
                <a:latin typeface="Comic Sans MS" panose="030F0902030302020204" pitchFamily="66" charset="0"/>
              </a:rPr>
              <a:t>)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Su Aktivitesi (</a:t>
            </a:r>
            <a:r>
              <a:rPr lang="tr-TR" altLang="tr-TR" dirty="0" err="1">
                <a:latin typeface="Comic Sans MS" panose="030F0902030302020204" pitchFamily="66" charset="0"/>
              </a:rPr>
              <a:t>aw</a:t>
            </a:r>
            <a:r>
              <a:rPr lang="tr-TR" altLang="tr-TR" dirty="0">
                <a:latin typeface="Comic Sans MS" panose="030F0902030302020204" pitchFamily="66" charset="0"/>
              </a:rPr>
              <a:t>)</a:t>
            </a:r>
          </a:p>
          <a:p>
            <a:pPr lvl="1" eaLnBrk="1" hangingPunct="1"/>
            <a:r>
              <a:rPr lang="tr-TR" altLang="tr-TR" dirty="0" err="1">
                <a:latin typeface="Comic Sans MS" panose="030F0902030302020204" pitchFamily="66" charset="0"/>
              </a:rPr>
              <a:t>Oksidasyon</a:t>
            </a:r>
            <a:r>
              <a:rPr lang="tr-TR" altLang="tr-TR" dirty="0">
                <a:latin typeface="Comic Sans MS" panose="030F0902030302020204" pitchFamily="66" charset="0"/>
              </a:rPr>
              <a:t>-Redüksiyon Potansiyeli (Eh)</a:t>
            </a:r>
          </a:p>
          <a:p>
            <a:pPr lvl="1" eaLnBrk="1" hangingPunct="1"/>
            <a:r>
              <a:rPr lang="tr-TR" altLang="tr-TR" dirty="0" err="1">
                <a:latin typeface="Comic Sans MS" panose="030F0902030302020204" pitchFamily="66" charset="0"/>
              </a:rPr>
              <a:t>Osmotik</a:t>
            </a:r>
            <a:r>
              <a:rPr lang="tr-TR" altLang="tr-TR" dirty="0">
                <a:latin typeface="Comic Sans MS" panose="030F0902030302020204" pitchFamily="66" charset="0"/>
              </a:rPr>
              <a:t> Basınç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Besin Unsurları</a:t>
            </a:r>
          </a:p>
          <a:p>
            <a:pPr lvl="1" eaLnBrk="1" hangingPunct="1"/>
            <a:r>
              <a:rPr lang="tr-TR" altLang="tr-TR" dirty="0">
                <a:latin typeface="Comic Sans MS" panose="030F0902030302020204" pitchFamily="66" charset="0"/>
              </a:rPr>
              <a:t>İnhibitör Maddeler</a:t>
            </a:r>
          </a:p>
        </p:txBody>
      </p:sp>
    </p:spTree>
    <p:extLst>
      <p:ext uri="{BB962C8B-B14F-4D97-AF65-F5344CB8AC3E}">
        <p14:creationId xmlns:p14="http://schemas.microsoft.com/office/powerpoint/2010/main" val="187450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5D59152B-7904-7A49-8D17-484A3589A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0791"/>
            <a:ext cx="8229600" cy="500063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Sıcaklık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12F1AE4-9D1B-274F-B692-34D5A3E2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337" y="897106"/>
            <a:ext cx="10411326" cy="6357937"/>
          </a:xfrm>
        </p:spPr>
        <p:txBody>
          <a:bodyPr rtlCol="0">
            <a:normAutofit fontScale="55000" lnSpcReduction="20000"/>
          </a:bodyPr>
          <a:lstStyle/>
          <a:p>
            <a:pPr algn="just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Mikroorganizmaların beslenme ve üremeleri sırasında enzimlerin çalışabilecekleri ortam sıcaklığı büyük önem taşır. Bunların, minimum, optimum ve maksimum üreme ısıları vardır. Üreyebildikleri sıcaklık derecelerine göre 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 3 grupta toplanırlar.</a:t>
            </a:r>
          </a:p>
          <a:p>
            <a:pPr algn="just">
              <a:buNone/>
              <a:defRPr/>
            </a:pPr>
            <a:endParaRPr lang="tr-TR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Psikrofilik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(soğuk seven 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tr-TR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4-20°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C'ler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 arasında yaşayabilirler. </a:t>
            </a:r>
          </a:p>
          <a:p>
            <a:pPr algn="just">
              <a:defRPr/>
            </a:pP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Mezofilik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(ılımlı sıcak seven 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tr-TR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20-45°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C'ler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 arasında üreyebilen 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lardır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. Pastörizasyon ısısında ölürler.</a:t>
            </a:r>
          </a:p>
          <a:p>
            <a:pPr algn="just">
              <a:defRPr/>
            </a:pP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Termofilik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(sıcak seven 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tr-TR" sz="34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tr-TR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50-70°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C'ler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 arasında yaşarlar. Pastörizasyon sıcaklığına dayanıklıdırlar.</a:t>
            </a:r>
          </a:p>
          <a:p>
            <a:pPr algn="just">
              <a:buNone/>
              <a:defRPr/>
            </a:pPr>
            <a:endParaRPr lang="tr-TR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Küfler; çok geniş bir üreme ısısı aralığına sahiptirler. </a:t>
            </a:r>
          </a:p>
          <a:p>
            <a:pPr algn="just">
              <a:defRPr/>
            </a:pP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Sıcaklık 5°C 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 altına düştüğünde zararlı 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3400" b="1" dirty="0" err="1">
                <a:latin typeface="Arial" panose="020B0604020202020204" pitchFamily="34" charset="0"/>
                <a:cs typeface="Arial" panose="020B0604020202020204" pitchFamily="34" charset="0"/>
              </a:rPr>
              <a:t>ların</a:t>
            </a:r>
            <a:r>
              <a:rPr lang="tr-TR" sz="3400" b="1" dirty="0">
                <a:latin typeface="Arial" panose="020B0604020202020204" pitchFamily="34" charset="0"/>
                <a:cs typeface="Arial" panose="020B0604020202020204" pitchFamily="34" charset="0"/>
              </a:rPr>
              <a:t> çoğalmaları gecikir ve tüm patojenlerin üremesi hemen hemen tamamen durur.</a:t>
            </a:r>
          </a:p>
          <a:p>
            <a:pPr algn="just">
              <a:defRPr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67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>
            <a:extLst>
              <a:ext uri="{FF2B5EF4-FFF2-40B4-BE49-F238E27FC236}">
                <a16:creationId xmlns:a16="http://schemas.microsoft.com/office/drawing/2014/main" id="{B8ECFA35-E93C-AA46-85A5-60B4F9C01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40632"/>
            <a:ext cx="8229600" cy="642938"/>
          </a:xfrm>
        </p:spPr>
        <p:txBody>
          <a:bodyPr/>
          <a:lstStyle/>
          <a:p>
            <a:pPr eaLnBrk="1" hangingPunct="1"/>
            <a:r>
              <a:rPr lang="tr-TR" altLang="tr-TR" b="1" dirty="0">
                <a:solidFill>
                  <a:srgbClr val="0070C0"/>
                </a:solidFill>
                <a:latin typeface="Comic Sans MS" panose="030F0902030302020204" pitchFamily="66" charset="0"/>
              </a:rPr>
              <a:t>İnhibitör maddeler:</a:t>
            </a:r>
            <a:endParaRPr lang="tr-TR" altLang="tr-TR" dirty="0">
              <a:solidFill>
                <a:srgbClr val="0070C0"/>
              </a:solidFill>
              <a:latin typeface="Comic Sans MS" panose="030F0902030302020204" pitchFamily="66" charset="0"/>
            </a:endParaRP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FC360EA3-36FF-144C-BCDE-415A6DD9E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003134"/>
            <a:ext cx="9144000" cy="6143625"/>
          </a:xfrm>
        </p:spPr>
        <p:txBody>
          <a:bodyPr rtlCol="0">
            <a:normAutofit fontScale="47500" lnSpcReduction="20000"/>
          </a:bodyPr>
          <a:lstStyle/>
          <a:p>
            <a:pPr algn="just">
              <a:buNone/>
              <a:defRPr/>
            </a:pPr>
            <a:r>
              <a:rPr lang="tr-TR" sz="3600" b="1" dirty="0" err="1">
                <a:latin typeface="Comic Sans MS" pitchFamily="66" charset="0"/>
              </a:rPr>
              <a:t>Mikrobiyal</a:t>
            </a:r>
            <a:r>
              <a:rPr lang="tr-TR" sz="3600" b="1" dirty="0">
                <a:latin typeface="Comic Sans MS" pitchFamily="66" charset="0"/>
              </a:rPr>
              <a:t> çoğalma inhibitör maddelerin varlığından etkilenebilir. </a:t>
            </a:r>
          </a:p>
          <a:p>
            <a:pPr algn="just">
              <a:buNone/>
              <a:defRPr/>
            </a:pPr>
            <a:endParaRPr lang="tr-TR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just">
              <a:defRPr/>
            </a:pPr>
            <a:r>
              <a:rPr lang="tr-TR" sz="3600" b="1" dirty="0" err="1">
                <a:solidFill>
                  <a:srgbClr val="7030A0"/>
                </a:solidFill>
                <a:latin typeface="Comic Sans MS" pitchFamily="66" charset="0"/>
              </a:rPr>
              <a:t>Bakteriyostatikler</a:t>
            </a:r>
            <a:r>
              <a:rPr lang="tr-TR" sz="3600" b="1" dirty="0">
                <a:solidFill>
                  <a:srgbClr val="7030A0"/>
                </a:solidFill>
                <a:latin typeface="Comic Sans MS" pitchFamily="66" charset="0"/>
              </a:rPr>
              <a:t>: </a:t>
            </a:r>
            <a:r>
              <a:rPr lang="tr-TR" sz="3600" b="1" dirty="0" err="1">
                <a:latin typeface="Comic Sans MS" pitchFamily="66" charset="0"/>
              </a:rPr>
              <a:t>M.o</a:t>
            </a:r>
            <a:r>
              <a:rPr lang="tr-TR" sz="3600" b="1" dirty="0">
                <a:latin typeface="Comic Sans MS" pitchFamily="66" charset="0"/>
              </a:rPr>
              <a:t>.</a:t>
            </a:r>
            <a:r>
              <a:rPr lang="tr-TR" sz="3600" b="1" dirty="0" err="1">
                <a:latin typeface="Comic Sans MS" pitchFamily="66" charset="0"/>
              </a:rPr>
              <a:t>ların</a:t>
            </a:r>
            <a:r>
              <a:rPr lang="tr-TR" sz="3600" b="1" dirty="0">
                <a:latin typeface="Comic Sans MS" pitchFamily="66" charset="0"/>
              </a:rPr>
              <a:t> aktivitesini engelleyen maddelerdir.</a:t>
            </a:r>
          </a:p>
          <a:p>
            <a:pPr algn="just">
              <a:defRPr/>
            </a:pPr>
            <a:endParaRPr lang="tr-TR" sz="3600" b="1" dirty="0">
              <a:latin typeface="Comic Sans MS" pitchFamily="66" charset="0"/>
            </a:endParaRPr>
          </a:p>
          <a:p>
            <a:pPr algn="just">
              <a:defRPr/>
            </a:pPr>
            <a:r>
              <a:rPr lang="tr-TR" sz="3600" b="1" dirty="0" err="1">
                <a:solidFill>
                  <a:srgbClr val="7030A0"/>
                </a:solidFill>
                <a:latin typeface="Comic Sans MS" pitchFamily="66" charset="0"/>
              </a:rPr>
              <a:t>Bakterisidler</a:t>
            </a:r>
            <a:r>
              <a:rPr lang="tr-TR" sz="3600" b="1" dirty="0">
                <a:solidFill>
                  <a:srgbClr val="7030A0"/>
                </a:solidFill>
                <a:latin typeface="Comic Sans MS" pitchFamily="66" charset="0"/>
              </a:rPr>
              <a:t>: </a:t>
            </a:r>
            <a:r>
              <a:rPr lang="tr-TR" sz="3600" b="1" dirty="0" err="1">
                <a:latin typeface="Comic Sans MS" pitchFamily="66" charset="0"/>
              </a:rPr>
              <a:t>M.o</a:t>
            </a:r>
            <a:r>
              <a:rPr lang="tr-TR" sz="3600" b="1" dirty="0">
                <a:latin typeface="Comic Sans MS" pitchFamily="66" charset="0"/>
              </a:rPr>
              <a:t>.</a:t>
            </a:r>
            <a:r>
              <a:rPr lang="tr-TR" sz="3600" b="1" dirty="0" err="1">
                <a:latin typeface="Comic Sans MS" pitchFamily="66" charset="0"/>
              </a:rPr>
              <a:t>ları</a:t>
            </a:r>
            <a:r>
              <a:rPr lang="tr-TR" sz="3600" b="1" dirty="0">
                <a:latin typeface="Comic Sans MS" pitchFamily="66" charset="0"/>
              </a:rPr>
              <a:t> öldüren maddelerdir. </a:t>
            </a:r>
          </a:p>
          <a:p>
            <a:pPr algn="just">
              <a:buNone/>
              <a:defRPr/>
            </a:pPr>
            <a:r>
              <a:rPr lang="tr-TR" sz="3600" b="1" dirty="0">
                <a:latin typeface="Comic Sans MS" pitchFamily="66" charset="0"/>
              </a:rPr>
              <a:t>	</a:t>
            </a:r>
          </a:p>
          <a:p>
            <a:pPr algn="just">
              <a:buNone/>
              <a:defRPr/>
            </a:pPr>
            <a:r>
              <a:rPr lang="tr-TR" sz="3600" b="1" dirty="0">
                <a:latin typeface="Comic Sans MS" pitchFamily="66" charset="0"/>
              </a:rPr>
              <a:t>	</a:t>
            </a:r>
            <a:r>
              <a:rPr lang="tr-TR" sz="3600" b="1" dirty="0" err="1">
                <a:latin typeface="Comic Sans MS" pitchFamily="66" charset="0"/>
              </a:rPr>
              <a:t>Bakteriostatik</a:t>
            </a:r>
            <a:r>
              <a:rPr lang="tr-TR" sz="3600" b="1" dirty="0">
                <a:latin typeface="Comic Sans MS" pitchFamily="66" charset="0"/>
              </a:rPr>
              <a:t> etkili bazı maddeler imalat sırasında ürüne ilave edilir. </a:t>
            </a:r>
          </a:p>
          <a:p>
            <a:pPr algn="just">
              <a:buNone/>
              <a:defRPr/>
            </a:pPr>
            <a:endParaRPr lang="tr-TR" sz="3600" b="1" dirty="0">
              <a:latin typeface="Comic Sans MS" pitchFamily="66" charset="0"/>
            </a:endParaRPr>
          </a:p>
          <a:p>
            <a:pPr algn="just">
              <a:buNone/>
              <a:defRPr/>
            </a:pPr>
            <a:r>
              <a:rPr lang="tr-TR" sz="3600" b="1" dirty="0">
                <a:latin typeface="Comic Sans MS" pitchFamily="66" charset="0"/>
              </a:rPr>
              <a:t>	</a:t>
            </a:r>
            <a:r>
              <a:rPr lang="tr-TR" sz="3600" b="1" dirty="0" err="1">
                <a:latin typeface="Comic Sans MS" pitchFamily="66" charset="0"/>
              </a:rPr>
              <a:t>Bakterisidler</a:t>
            </a:r>
            <a:r>
              <a:rPr lang="tr-TR" sz="3600" b="1" dirty="0">
                <a:latin typeface="Comic Sans MS" pitchFamily="66" charset="0"/>
              </a:rPr>
              <a:t> ise temizlenmiş alet, ekipman ve odaların dezenfeksiyonunda veya gıdaların </a:t>
            </a:r>
            <a:r>
              <a:rPr lang="tr-TR" sz="3600" b="1" dirty="0" err="1">
                <a:latin typeface="Comic Sans MS" pitchFamily="66" charset="0"/>
              </a:rPr>
              <a:t>kontamine</a:t>
            </a:r>
            <a:r>
              <a:rPr lang="tr-TR" sz="3600" b="1" dirty="0">
                <a:latin typeface="Comic Sans MS" pitchFamily="66" charset="0"/>
              </a:rPr>
              <a:t> olmasının önlenmesinde kullanılır. </a:t>
            </a:r>
          </a:p>
          <a:p>
            <a:pPr algn="just">
              <a:buNone/>
              <a:defRPr/>
            </a:pPr>
            <a:r>
              <a:rPr lang="tr-TR" sz="3600" b="1" dirty="0">
                <a:latin typeface="Comic Sans MS" pitchFamily="66" charset="0"/>
              </a:rPr>
              <a:t>	</a:t>
            </a:r>
          </a:p>
          <a:p>
            <a:pPr algn="just">
              <a:buNone/>
              <a:defRPr/>
            </a:pPr>
            <a:r>
              <a:rPr lang="tr-TR" sz="3600" b="1" dirty="0">
                <a:latin typeface="Comic Sans MS" pitchFamily="66" charset="0"/>
              </a:rPr>
              <a:t>	Gıdaların bünyesinde de inhibitör ve </a:t>
            </a:r>
            <a:r>
              <a:rPr lang="tr-TR" sz="3600" b="1" dirty="0" err="1">
                <a:latin typeface="Comic Sans MS" pitchFamily="66" charset="0"/>
              </a:rPr>
              <a:t>m.o</a:t>
            </a:r>
            <a:r>
              <a:rPr lang="tr-TR" sz="3600" b="1" dirty="0">
                <a:latin typeface="Comic Sans MS" pitchFamily="66" charset="0"/>
              </a:rPr>
              <a:t>.</a:t>
            </a:r>
            <a:r>
              <a:rPr lang="tr-TR" sz="3600" b="1" dirty="0" err="1">
                <a:latin typeface="Comic Sans MS" pitchFamily="66" charset="0"/>
              </a:rPr>
              <a:t>lara</a:t>
            </a:r>
            <a:r>
              <a:rPr lang="tr-TR" sz="3600" b="1" dirty="0">
                <a:latin typeface="Comic Sans MS" pitchFamily="66" charset="0"/>
              </a:rPr>
              <a:t> karşı koruyucu maddeler (yumurta akı </a:t>
            </a:r>
            <a:r>
              <a:rPr lang="tr-TR" sz="3600" b="1" dirty="0" err="1">
                <a:latin typeface="Comic Sans MS" pitchFamily="66" charset="0"/>
              </a:rPr>
              <a:t>lizozim</a:t>
            </a:r>
            <a:r>
              <a:rPr lang="tr-TR" sz="3600" b="1" dirty="0">
                <a:latin typeface="Comic Sans MS" pitchFamily="66" charset="0"/>
              </a:rPr>
              <a:t>) vardır.</a:t>
            </a:r>
          </a:p>
          <a:p>
            <a:pPr algn="just">
              <a:defRPr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60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9CA49F96-D362-8245-8C56-82A070173E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77181" y="2178469"/>
            <a:ext cx="8964613" cy="5597525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dirty="0"/>
              <a:t>	</a:t>
            </a:r>
            <a:r>
              <a:rPr lang="tr-TR" altLang="tr-TR" b="1" dirty="0">
                <a:latin typeface="Comic Sans MS" panose="030F0902030302020204" pitchFamily="66" charset="0"/>
              </a:rPr>
              <a:t>Patojen bir mikroorganizma veya onun ürettiği toksini içeren bir gıdanın tüketimi sonucu ortaya çıkan hastalıklara </a:t>
            </a:r>
            <a:r>
              <a:rPr lang="tr-TR" altLang="tr-TR" b="1" i="1" dirty="0">
                <a:solidFill>
                  <a:srgbClr val="FF0000"/>
                </a:solidFill>
                <a:latin typeface="Comic Sans MS" panose="030F0902030302020204" pitchFamily="66" charset="0"/>
              </a:rPr>
              <a:t>gıda kaynaklı </a:t>
            </a:r>
            <a:r>
              <a:rPr lang="tr-TR" altLang="tr-TR" b="1" i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mikrobiyal</a:t>
            </a:r>
            <a:r>
              <a:rPr lang="tr-TR" altLang="tr-TR" b="1" i="1" dirty="0">
                <a:solidFill>
                  <a:srgbClr val="FF0000"/>
                </a:solidFill>
                <a:latin typeface="Comic Sans MS" panose="030F0902030302020204" pitchFamily="66" charset="0"/>
              </a:rPr>
              <a:t> hastalıklar</a:t>
            </a:r>
            <a:r>
              <a:rPr lang="tr-TR" altLang="tr-TR" b="1" i="1" dirty="0">
                <a:latin typeface="Comic Sans MS" panose="030F0902030302020204" pitchFamily="66" charset="0"/>
              </a:rPr>
              <a:t> </a:t>
            </a:r>
            <a:r>
              <a:rPr lang="tr-TR" altLang="tr-TR" b="1" dirty="0">
                <a:latin typeface="Comic Sans MS" panose="030F0902030302020204" pitchFamily="66" charset="0"/>
              </a:rPr>
              <a:t>adı verilir. </a:t>
            </a:r>
          </a:p>
          <a:p>
            <a:pPr eaLnBrk="1" hangingPunct="1">
              <a:buFontTx/>
              <a:buNone/>
            </a:pPr>
            <a:endParaRPr lang="tr-TR" altLang="tr-TR" b="1" dirty="0">
              <a:solidFill>
                <a:schemeClr val="hlink"/>
              </a:solidFill>
              <a:latin typeface="Comic Sans MS" panose="030F0902030302020204" pitchFamily="66" charset="0"/>
            </a:endParaRPr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86D18862-37E4-764B-8376-76414BDC6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4" y="673769"/>
            <a:ext cx="8569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3600" b="1" dirty="0">
                <a:solidFill>
                  <a:srgbClr val="D60093"/>
                </a:solidFill>
              </a:rPr>
              <a:t>GIDA KAYNAKLI MİKROBİYAL HASTALIKLAR</a:t>
            </a:r>
          </a:p>
        </p:txBody>
      </p:sp>
    </p:spTree>
    <p:extLst>
      <p:ext uri="{BB962C8B-B14F-4D97-AF65-F5344CB8AC3E}">
        <p14:creationId xmlns:p14="http://schemas.microsoft.com/office/powerpoint/2010/main" val="382000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51ADB7DB-DACC-E54F-8E19-E3B958E0D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9305" y="830180"/>
            <a:ext cx="10531642" cy="6858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tr-TR" altLang="tr-TR" sz="24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Gıda Enfeksiyonu: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Hastalık etkeni; patojen hücrenin kendisi ise, diğer bir ifade ile gıda ile beraber patojen canlı hücrenin vücuda alınması sonucu hastalık meydana geliyorsa, hastalığa </a:t>
            </a:r>
            <a:r>
              <a:rPr lang="tr-TR" altLang="tr-T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"gıda kaynaklı enfeksiyon" 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adı verilir.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Gıda kaynaklı enfeksiyonlarda gıda, sadece taşıyıcı işlevi görüyor ve </a:t>
            </a:r>
            <a:r>
              <a:rPr lang="tr-TR" alt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m.o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. gıda içerisinde çoğalmıyorsa bu tür enfeksiyonlar </a:t>
            </a:r>
            <a:r>
              <a:rPr lang="tr-TR" altLang="tr-TR" sz="24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"gıda kaynaklı pasif enfeksiyonlar" 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olarak adlandırılırken,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>
                <a:latin typeface="Arial" panose="020B0604020202020204" pitchFamily="34" charset="0"/>
                <a:cs typeface="Arial" panose="020B0604020202020204" pitchFamily="34" charset="0"/>
              </a:rPr>
              <a:t>Patojen </a:t>
            </a:r>
            <a:r>
              <a:rPr lang="tr-TR" alt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m.o.nın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gıda içerisinde çoğalması ve belirli bir sayıda hücrenin gıda ile birlikte alınması sonucu hastalık ortaya çıkıyorsa bu tür enfeksiyonlar </a:t>
            </a:r>
            <a:r>
              <a:rPr lang="tr-TR" altLang="tr-TR" sz="24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“gıda kaynaklı aktif enfeksiyonlar" 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olarak adlandırılmaktadır.</a:t>
            </a:r>
          </a:p>
          <a:p>
            <a:pPr algn="just" eaLnBrk="1" hangingPunct="1">
              <a:lnSpc>
                <a:spcPct val="80000"/>
              </a:lnSpc>
            </a:pPr>
            <a:endParaRPr lang="tr-TR" alt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486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51ADB7DB-DACC-E54F-8E19-E3B958E0D0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4473" y="1143000"/>
            <a:ext cx="9144000" cy="6858000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tr-TR" alt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tr-TR" altLang="tr-TR" sz="24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Gıda </a:t>
            </a:r>
            <a:r>
              <a:rPr lang="tr-TR" altLang="tr-TR" sz="2400" b="1" dirty="0" err="1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İntoksikasyonu</a:t>
            </a:r>
            <a:r>
              <a:rPr lang="tr-TR" altLang="tr-TR" sz="2400" b="1" dirty="0">
                <a:solidFill>
                  <a:srgbClr val="FF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Hastalık etkeni, patojen organizmanın gıda içerisinde salgılamış olduğu toksin ise, diğer bir ifade ile hastalık, gıda ile birlikte canlı patojen hücrenin vücuda alınması sonucu değil </a:t>
            </a:r>
            <a:r>
              <a:rPr lang="tr-TR" alt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m.o.nın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salgılamış olduğu toksinin, alınması sonucu meydana geliyorsa </a:t>
            </a:r>
            <a:r>
              <a:rPr lang="tr-TR" altLang="tr-T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"gıda kaynaklı </a:t>
            </a:r>
            <a:r>
              <a:rPr lang="tr-TR" altLang="tr-T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intoksikasyon</a:t>
            </a:r>
            <a:r>
              <a:rPr lang="tr-TR" altLang="tr-T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adı verilir.</a:t>
            </a:r>
          </a:p>
          <a:p>
            <a:pPr algn="just" eaLnBrk="1" hangingPunct="1">
              <a:lnSpc>
                <a:spcPct val="80000"/>
              </a:lnSpc>
            </a:pPr>
            <a:endParaRPr lang="tr-TR" alt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753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İçerik Yer Tutucusu">
            <a:extLst>
              <a:ext uri="{FF2B5EF4-FFF2-40B4-BE49-F238E27FC236}">
                <a16:creationId xmlns:a16="http://schemas.microsoft.com/office/drawing/2014/main" id="{C44B6AAC-FF9C-E74E-8243-F3C0D43C5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1092" y="1500188"/>
            <a:ext cx="9432633" cy="657225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16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Botulizm</a:t>
            </a:r>
            <a:r>
              <a:rPr lang="tr-TR" altLang="tr-TR" sz="16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 eaLnBrk="1" hangingPunct="1"/>
            <a:r>
              <a:rPr lang="tr-TR" altLang="tr-TR" sz="1600" b="1" i="1" u="sng" dirty="0" err="1">
                <a:latin typeface="Comic Sans MS" panose="030F0902030302020204" pitchFamily="66" charset="0"/>
              </a:rPr>
              <a:t>C</a:t>
            </a:r>
            <a:r>
              <a:rPr lang="tr-TR" altLang="tr-TR" sz="1600" b="1" i="1" dirty="0" err="1">
                <a:latin typeface="Comic Sans MS" panose="030F0902030302020204" pitchFamily="66" charset="0"/>
              </a:rPr>
              <a:t>lostridium</a:t>
            </a:r>
            <a:r>
              <a:rPr lang="tr-TR" altLang="tr-TR" sz="1600" b="1" i="1" dirty="0">
                <a:latin typeface="Comic Sans MS" panose="030F0902030302020204" pitchFamily="66" charset="0"/>
              </a:rPr>
              <a:t> </a:t>
            </a:r>
            <a:r>
              <a:rPr lang="tr-TR" altLang="tr-TR" sz="1600" b="1" i="1" dirty="0" err="1">
                <a:latin typeface="Comic Sans MS" panose="030F0902030302020204" pitchFamily="66" charset="0"/>
              </a:rPr>
              <a:t>botulinum</a:t>
            </a:r>
            <a:r>
              <a:rPr lang="tr-TR" altLang="tr-TR" sz="1600" b="1" i="1" dirty="0">
                <a:latin typeface="Comic Sans MS" panose="030F0902030302020204" pitchFamily="66" charset="0"/>
              </a:rPr>
              <a:t> </a:t>
            </a:r>
            <a:r>
              <a:rPr lang="tr-TR" altLang="tr-TR" sz="1600" b="1" dirty="0">
                <a:latin typeface="Comic Sans MS" panose="030F0902030302020204" pitchFamily="66" charset="0"/>
              </a:rPr>
              <a:t>türlerinin oluşturduğu toksinin (</a:t>
            </a:r>
            <a:r>
              <a:rPr lang="tr-TR" altLang="tr-TR" sz="1600" b="1" dirty="0" err="1">
                <a:latin typeface="Comic Sans MS" panose="030F0902030302020204" pitchFamily="66" charset="0"/>
              </a:rPr>
              <a:t>botulin</a:t>
            </a:r>
            <a:r>
              <a:rPr lang="tr-TR" altLang="tr-TR" sz="1600" b="1" dirty="0">
                <a:latin typeface="Comic Sans MS" panose="030F0902030302020204" pitchFamily="66" charset="0"/>
              </a:rPr>
              <a:t>) neden olduğu bir hastalıktır. </a:t>
            </a:r>
          </a:p>
          <a:p>
            <a:pPr algn="just" eaLnBrk="1" hangingPunct="1"/>
            <a:r>
              <a:rPr lang="tr-TR" altLang="tr-TR" sz="1600" b="1" dirty="0">
                <a:latin typeface="Comic Sans MS" panose="030F0902030302020204" pitchFamily="66" charset="0"/>
              </a:rPr>
              <a:t>Hastalık %60 oranında ölümle sonuçlanır. </a:t>
            </a:r>
          </a:p>
          <a:p>
            <a:pPr algn="just" eaLnBrk="1" hangingPunct="1"/>
            <a:r>
              <a:rPr lang="tr-TR" altLang="tr-TR" sz="1600" b="1" dirty="0">
                <a:latin typeface="Comic Sans MS" panose="030F0902030302020204" pitchFamily="66" charset="0"/>
              </a:rPr>
              <a:t>Spor şekillerini oluşturan etken başlıca toprak, su ve bazı hayvanların dışkılarında bulunur. </a:t>
            </a:r>
          </a:p>
        </p:txBody>
      </p:sp>
    </p:spTree>
    <p:extLst>
      <p:ext uri="{BB962C8B-B14F-4D97-AF65-F5344CB8AC3E}">
        <p14:creationId xmlns:p14="http://schemas.microsoft.com/office/powerpoint/2010/main" val="2234389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İçerik Yer Tutucusu">
            <a:extLst>
              <a:ext uri="{FF2B5EF4-FFF2-40B4-BE49-F238E27FC236}">
                <a16:creationId xmlns:a16="http://schemas.microsoft.com/office/drawing/2014/main" id="{AD503F38-7524-6341-AD7C-BA95A55A7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716" y="1395665"/>
            <a:ext cx="9172074" cy="6429375"/>
          </a:xfrm>
        </p:spPr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tr-TR" altLang="tr-TR" sz="1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Stafilokok gıda zehirlenmesi</a:t>
            </a:r>
            <a:r>
              <a:rPr lang="tr-TR" altLang="tr-TR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 eaLnBrk="1" hangingPunct="1"/>
            <a:r>
              <a:rPr lang="tr-TR" alt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Etken: </a:t>
            </a:r>
            <a:r>
              <a:rPr lang="tr-TR" altLang="tr-TR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Staphylococcus</a:t>
            </a:r>
            <a:r>
              <a:rPr lang="tr-TR" altLang="tr-TR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aureus</a:t>
            </a:r>
            <a:endParaRPr lang="tr-TR" altLang="tr-TR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Besinde oluşturulan </a:t>
            </a:r>
            <a:r>
              <a:rPr lang="tr-TR" altLang="tr-TR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enterotoksinden</a:t>
            </a:r>
            <a:r>
              <a:rPr lang="tr-TR" alt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 ileri gelen hastalık ani başlar ve genellikle kısa sürede iyileşir. </a:t>
            </a:r>
          </a:p>
          <a:p>
            <a:pPr algn="just" eaLnBrk="1" hangingPunct="1"/>
            <a:r>
              <a:rPr lang="tr-TR" altLang="tr-TR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tr-TR" altLang="tr-TR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aureus</a:t>
            </a:r>
            <a:r>
              <a:rPr lang="tr-TR" alt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 pastörizasyonla kolaylıkla parçalanır ve asit ortamda gelişemez.</a:t>
            </a:r>
          </a:p>
          <a:p>
            <a:pPr algn="just" eaLnBrk="1" hangingPunct="1"/>
            <a:r>
              <a:rPr lang="tr-TR" alt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İnsanların %35-50'si etkeni burun, boğaz ve derilerinde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242355400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888</TotalTime>
  <Words>681</Words>
  <Application>Microsoft Macintosh PowerPoint</Application>
  <PresentationFormat>Geniş ekran</PresentationFormat>
  <Paragraphs>65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Comic Sans MS</vt:lpstr>
      <vt:lpstr>Tw Cen MT</vt:lpstr>
      <vt:lpstr>Verdana</vt:lpstr>
      <vt:lpstr>Damla</vt:lpstr>
      <vt:lpstr>HİJYEN VE SANİTASYON</vt:lpstr>
      <vt:lpstr> MİKROORGANİZMALARIN GELİŞMESİNİ ETKiLEYEN FAKTÖRLER </vt:lpstr>
      <vt:lpstr>Sıcaklık</vt:lpstr>
      <vt:lpstr>İnhibitör maddeler: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160</cp:revision>
  <dcterms:created xsi:type="dcterms:W3CDTF">2019-09-25T12:44:30Z</dcterms:created>
  <dcterms:modified xsi:type="dcterms:W3CDTF">2020-01-26T14:47:36Z</dcterms:modified>
</cp:coreProperties>
</file>