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 id="262" r:id="rId7"/>
    <p:sldId id="263" r:id="rId8"/>
    <p:sldId id="264" r:id="rId9"/>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82" d="100"/>
          <a:sy n="82" d="100"/>
        </p:scale>
        <p:origin x="-1530"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88BFC9C7-EC10-4392-815C-02E8F59B5602}" type="datetimeFigureOut">
              <a:rPr lang="tr-TR" smtClean="0"/>
              <a:pPr/>
              <a:t>30.09.2019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A18D4E24-708D-4958-A6BD-775C866E290C}"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88BFC9C7-EC10-4392-815C-02E8F59B5602}" type="datetimeFigureOut">
              <a:rPr lang="tr-TR" smtClean="0"/>
              <a:pPr/>
              <a:t>30.09.2019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A18D4E24-708D-4958-A6BD-775C866E290C}"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88BFC9C7-EC10-4392-815C-02E8F59B5602}" type="datetimeFigureOut">
              <a:rPr lang="tr-TR" smtClean="0"/>
              <a:pPr/>
              <a:t>30.09.2019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A18D4E24-708D-4958-A6BD-775C866E290C}"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88BFC9C7-EC10-4392-815C-02E8F59B5602}" type="datetimeFigureOut">
              <a:rPr lang="tr-TR" smtClean="0"/>
              <a:pPr/>
              <a:t>30.09.2019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A18D4E24-708D-4958-A6BD-775C866E290C}"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88BFC9C7-EC10-4392-815C-02E8F59B5602}" type="datetimeFigureOut">
              <a:rPr lang="tr-TR" smtClean="0"/>
              <a:pPr/>
              <a:t>30.09.2019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A18D4E24-708D-4958-A6BD-775C866E290C}"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88BFC9C7-EC10-4392-815C-02E8F59B5602}" type="datetimeFigureOut">
              <a:rPr lang="tr-TR" smtClean="0"/>
              <a:pPr/>
              <a:t>30.09.2019</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A18D4E24-708D-4958-A6BD-775C866E290C}"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88BFC9C7-EC10-4392-815C-02E8F59B5602}" type="datetimeFigureOut">
              <a:rPr lang="tr-TR" smtClean="0"/>
              <a:pPr/>
              <a:t>30.09.2019</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A18D4E24-708D-4958-A6BD-775C866E290C}"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88BFC9C7-EC10-4392-815C-02E8F59B5602}" type="datetimeFigureOut">
              <a:rPr lang="tr-TR" smtClean="0"/>
              <a:pPr/>
              <a:t>30.09.2019</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A18D4E24-708D-4958-A6BD-775C866E290C}"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88BFC9C7-EC10-4392-815C-02E8F59B5602}" type="datetimeFigureOut">
              <a:rPr lang="tr-TR" smtClean="0"/>
              <a:pPr/>
              <a:t>30.09.2019</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A18D4E24-708D-4958-A6BD-775C866E290C}"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88BFC9C7-EC10-4392-815C-02E8F59B5602}" type="datetimeFigureOut">
              <a:rPr lang="tr-TR" smtClean="0"/>
              <a:pPr/>
              <a:t>30.09.2019</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A18D4E24-708D-4958-A6BD-775C866E290C}"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88BFC9C7-EC10-4392-815C-02E8F59B5602}" type="datetimeFigureOut">
              <a:rPr lang="tr-TR" smtClean="0"/>
              <a:pPr/>
              <a:t>30.09.2019</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A18D4E24-708D-4958-A6BD-775C866E290C}"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8BFC9C7-EC10-4392-815C-02E8F59B5602}" type="datetimeFigureOut">
              <a:rPr lang="tr-TR" smtClean="0"/>
              <a:pPr/>
              <a:t>30.09.2019</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18D4E24-708D-4958-A6BD-775C866E290C}"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Başlık"/>
          <p:cNvSpPr>
            <a:spLocks noGrp="1"/>
          </p:cNvSpPr>
          <p:nvPr>
            <p:ph type="title"/>
          </p:nvPr>
        </p:nvSpPr>
        <p:spPr>
          <a:xfrm>
            <a:off x="428596" y="2071678"/>
            <a:ext cx="8229600" cy="2286008"/>
          </a:xfrm>
        </p:spPr>
        <p:txBody>
          <a:bodyPr>
            <a:normAutofit/>
          </a:bodyPr>
          <a:lstStyle/>
          <a:p>
            <a:r>
              <a:rPr lang="tr-TR" b="1" dirty="0" smtClean="0">
                <a:solidFill>
                  <a:srgbClr val="FF0000"/>
                </a:solidFill>
                <a:latin typeface="+mn-lt"/>
              </a:rPr>
              <a:t>MADDE KULLANIMI İLE MÜCADELE</a:t>
            </a:r>
            <a:r>
              <a:rPr lang="tr-TR" dirty="0" smtClean="0"/>
              <a:t/>
            </a:r>
            <a:br>
              <a:rPr lang="tr-TR" dirty="0" smtClean="0"/>
            </a:br>
            <a:endParaRPr lang="tr-T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normAutofit fontScale="85000" lnSpcReduction="10000"/>
          </a:bodyPr>
          <a:lstStyle/>
          <a:p>
            <a:r>
              <a:rPr lang="tr-TR" dirty="0" smtClean="0"/>
              <a:t>Bağımlılık probleminin doğru bir şekilde tespiti </a:t>
            </a:r>
            <a:r>
              <a:rPr lang="tr-TR" dirty="0" err="1" smtClean="0"/>
              <a:t>içinbireysel</a:t>
            </a:r>
            <a:r>
              <a:rPr lang="tr-TR" dirty="0" smtClean="0"/>
              <a:t>, çevresel ve kullanılan maddenin özelliklerinin göz önünde bulundurulması gerekmektedir. </a:t>
            </a:r>
          </a:p>
          <a:p>
            <a:r>
              <a:rPr lang="tr-TR" dirty="0" smtClean="0"/>
              <a:t>Bu konuda sadece maddeyi ve onu kullanan bireyi ele almak yanlış olur. Çünkü, sorun sadece madde ve birey değildir. Esas olan, bireyi o maddeyi kullanmaya iten sebeplerin </a:t>
            </a:r>
            <a:r>
              <a:rPr lang="tr-TR" dirty="0" smtClean="0"/>
              <a:t>belirlenmesinin </a:t>
            </a:r>
            <a:r>
              <a:rPr lang="tr-TR" dirty="0" smtClean="0"/>
              <a:t>yanında olumsuz sebeplerle uyumlu hale getirme çabasına iten psikolojik sonuçların tespit edilmesidir. Bunu yaparken çevre faktörünün de aynı ölçülerde ele alınması önemli bir kriterdir. </a:t>
            </a:r>
            <a:endParaRPr lang="tr-T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b="1" dirty="0" smtClean="0"/>
              <a:t>Madde kullanımına başlama sebepleri</a:t>
            </a:r>
            <a:endParaRPr lang="tr-TR" b="1" dirty="0"/>
          </a:p>
        </p:txBody>
      </p:sp>
      <p:sp>
        <p:nvSpPr>
          <p:cNvPr id="3" name="2 İçerik Yer Tutucusu"/>
          <p:cNvSpPr>
            <a:spLocks noGrp="1"/>
          </p:cNvSpPr>
          <p:nvPr>
            <p:ph idx="1"/>
          </p:nvPr>
        </p:nvSpPr>
        <p:spPr/>
        <p:txBody>
          <a:bodyPr>
            <a:normAutofit fontScale="92500" lnSpcReduction="10000"/>
          </a:bodyPr>
          <a:lstStyle/>
          <a:p>
            <a:r>
              <a:rPr lang="tr-TR" dirty="0" smtClean="0"/>
              <a:t>Madde kullanımına başlama, kişilere göre değişse bile, bir takım ortak noktalar bulunmaktadır. Bunlar: </a:t>
            </a:r>
          </a:p>
          <a:p>
            <a:r>
              <a:rPr lang="tr-TR" dirty="0" smtClean="0"/>
              <a:t>merak</a:t>
            </a:r>
          </a:p>
          <a:p>
            <a:r>
              <a:rPr lang="tr-TR" dirty="0" smtClean="0"/>
              <a:t> en yakın arkadaşların kullanması</a:t>
            </a:r>
          </a:p>
          <a:p>
            <a:r>
              <a:rPr lang="tr-TR" dirty="0" smtClean="0"/>
              <a:t>yaşıt baskısı</a:t>
            </a:r>
          </a:p>
          <a:p>
            <a:r>
              <a:rPr lang="tr-TR" dirty="0" smtClean="0"/>
              <a:t> madde kullanan bir grubun üyesi olmak yetişkinlerin taklit edilmesi </a:t>
            </a:r>
          </a:p>
          <a:p>
            <a:r>
              <a:rPr lang="tr-TR" dirty="0" smtClean="0"/>
              <a:t>eğlenceli bulmak</a:t>
            </a:r>
            <a:endParaRPr lang="tr-T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pPr algn="ctr"/>
            <a:r>
              <a:rPr lang="tr-TR" b="1" dirty="0" smtClean="0">
                <a:solidFill>
                  <a:srgbClr val="FF0000"/>
                </a:solidFill>
              </a:rPr>
              <a:t>Madde kullanımı açısından ebeveynlerin çocuklarım madde kullanma konusunda sürekli ve sert bir şekilde uyarmaları bazen tek sebep olabilmektedir</a:t>
            </a:r>
          </a:p>
          <a:p>
            <a:r>
              <a:rPr lang="tr-TR" dirty="0" smtClean="0"/>
              <a:t>Çünkü, bu türlü </a:t>
            </a:r>
            <a:r>
              <a:rPr lang="tr-TR" dirty="0" smtClean="0"/>
              <a:t>yaklaşımılar </a:t>
            </a:r>
            <a:r>
              <a:rPr lang="tr-TR" dirty="0" smtClean="0"/>
              <a:t>çocuklarda merak veya tepki oluşturabilmektedir.</a:t>
            </a:r>
            <a:endParaRPr lang="tr-TR" b="1" dirty="0" smtClean="0">
              <a:solidFill>
                <a:srgbClr val="FF0000"/>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r>
              <a:rPr lang="tr-TR" dirty="0" smtClean="0"/>
              <a:t>Diğer taraftan, ergenlik döneminin özellikleri arasında bulunan ben merkezci anlayışın bir tezahürü olarak dikkat çekme, saygınlık kazanma otoriteden öç alma gibi yaklaşımlar da madde kullanmaya başlama açısından etkin olmaktadır</a:t>
            </a:r>
            <a:endParaRPr lang="tr-T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Başlık"/>
          <p:cNvSpPr>
            <a:spLocks noGrp="1"/>
          </p:cNvSpPr>
          <p:nvPr>
            <p:ph type="title"/>
          </p:nvPr>
        </p:nvSpPr>
        <p:spPr>
          <a:xfrm>
            <a:off x="457200" y="274638"/>
            <a:ext cx="8229600" cy="5226064"/>
          </a:xfrm>
        </p:spPr>
        <p:txBody>
          <a:bodyPr/>
          <a:lstStyle/>
          <a:p>
            <a:r>
              <a:rPr lang="tr-TR" dirty="0" smtClean="0"/>
              <a:t>MADDE VE MADDE KULLANIMI İLE MÜCADELEDE ULUSAL POLİTİKA VE STRATEJİ ÖNCELİKLERİ</a:t>
            </a:r>
            <a:endParaRPr lang="tr-T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Başlık"/>
          <p:cNvSpPr>
            <a:spLocks noGrp="1"/>
          </p:cNvSpPr>
          <p:nvPr>
            <p:ph type="title"/>
          </p:nvPr>
        </p:nvSpPr>
        <p:spPr/>
        <p:txBody>
          <a:bodyPr/>
          <a:lstStyle/>
          <a:p>
            <a:endParaRPr lang="tr-TR"/>
          </a:p>
        </p:txBody>
      </p:sp>
      <p:sp>
        <p:nvSpPr>
          <p:cNvPr id="4" name="3 İçerik Yer Tutucusu"/>
          <p:cNvSpPr>
            <a:spLocks noGrp="1"/>
          </p:cNvSpPr>
          <p:nvPr>
            <p:ph idx="1"/>
          </p:nvPr>
        </p:nvSpPr>
        <p:spPr/>
        <p:txBody>
          <a:bodyPr/>
          <a:lstStyle/>
          <a:p>
            <a:r>
              <a:rPr lang="tr-TR" dirty="0" smtClean="0"/>
              <a:t>Madde kaçakçılığının ve madde kullanımının önlenmesi doğrultusunda toplumun ve insanın yüksek yararının gözetilmesi, ulusal ve uluslararası düzeylerde toplumların ve insanların sağlığının korunması, bedensel, zihinsel, duygusal ve sosyal yönlerden sağlıklı, bağımsız, yaratıcı, üretken, nitelikli çocukların ve gençlerin yetiştirilmesi temel alınır.</a:t>
            </a:r>
            <a:endParaRPr lang="tr-T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smtClean="0">
                <a:solidFill>
                  <a:srgbClr val="00B0F0"/>
                </a:solidFill>
              </a:rPr>
              <a:t>Politika ve stratejilerde öncelik verilecek konular: </a:t>
            </a:r>
            <a:endParaRPr lang="tr-TR" dirty="0">
              <a:solidFill>
                <a:srgbClr val="00B0F0"/>
              </a:solidFill>
            </a:endParaRPr>
          </a:p>
        </p:txBody>
      </p:sp>
      <p:sp>
        <p:nvSpPr>
          <p:cNvPr id="3" name="2 İçerik Yer Tutucusu"/>
          <p:cNvSpPr>
            <a:spLocks noGrp="1"/>
          </p:cNvSpPr>
          <p:nvPr>
            <p:ph idx="1"/>
          </p:nvPr>
        </p:nvSpPr>
        <p:spPr/>
        <p:txBody>
          <a:bodyPr>
            <a:normAutofit fontScale="92500" lnSpcReduction="20000"/>
          </a:bodyPr>
          <a:lstStyle/>
          <a:p>
            <a:pPr>
              <a:buNone/>
            </a:pPr>
            <a:r>
              <a:rPr lang="tr-TR" dirty="0" smtClean="0"/>
              <a:t>1. Madde kaçakçılığının ve kullanımının önlenmesi için talebin azaltılması, </a:t>
            </a:r>
          </a:p>
          <a:p>
            <a:pPr>
              <a:buNone/>
            </a:pPr>
            <a:r>
              <a:rPr lang="tr-TR" dirty="0" smtClean="0"/>
              <a:t>2. Madde arzının azaltılması ve kaçakçılıkla savaşın etkin bir düzeyde sürdürülmesi, </a:t>
            </a:r>
          </a:p>
          <a:p>
            <a:pPr>
              <a:buNone/>
            </a:pPr>
            <a:r>
              <a:rPr lang="tr-TR" dirty="0" smtClean="0"/>
              <a:t>3. Madde kullanımının tüm nüfus açısından önlenmesi, </a:t>
            </a:r>
          </a:p>
          <a:p>
            <a:pPr>
              <a:buNone/>
            </a:pPr>
            <a:r>
              <a:rPr lang="tr-TR" dirty="0" smtClean="0"/>
              <a:t>4. Risk gruplarının korunması için tüm vatandaşlarda mücadele ve önleme çalışmalarına katkı verecek bir güç oluşturmaya olumlu yönde ve toplum yararını gözeten değer, tutum ve davranışların geliştirilmesidir. </a:t>
            </a:r>
            <a:endParaRPr lang="tr-TR" dirty="0"/>
          </a:p>
        </p:txBody>
      </p:sp>
    </p:spTree>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TotalTime>
  <Words>310</Words>
  <Application>Microsoft Office PowerPoint</Application>
  <PresentationFormat>Ekran Gösterisi (4:3)</PresentationFormat>
  <Paragraphs>20</Paragraphs>
  <Slides>8</Slides>
  <Notes>0</Notes>
  <HiddenSlides>0</HiddenSlides>
  <MMClips>0</MMClips>
  <ScaleCrop>false</ScaleCrop>
  <HeadingPairs>
    <vt:vector size="4" baseType="variant">
      <vt:variant>
        <vt:lpstr>Tema</vt:lpstr>
      </vt:variant>
      <vt:variant>
        <vt:i4>1</vt:i4>
      </vt:variant>
      <vt:variant>
        <vt:lpstr>Slayt Başlıkları</vt:lpstr>
      </vt:variant>
      <vt:variant>
        <vt:i4>8</vt:i4>
      </vt:variant>
    </vt:vector>
  </HeadingPairs>
  <TitlesOfParts>
    <vt:vector size="9" baseType="lpstr">
      <vt:lpstr>Ofis Teması</vt:lpstr>
      <vt:lpstr>MADDE KULLANIMI İLE MÜCADELE </vt:lpstr>
      <vt:lpstr>Slayt 2</vt:lpstr>
      <vt:lpstr>Madde kullanımına başlama sebepleri</vt:lpstr>
      <vt:lpstr>Slayt 4</vt:lpstr>
      <vt:lpstr>Slayt 5</vt:lpstr>
      <vt:lpstr>MADDE VE MADDE KULLANIMI İLE MÜCADELEDE ULUSAL POLİTİKA VE STRATEJİ ÖNCELİKLERİ</vt:lpstr>
      <vt:lpstr>Slayt 7</vt:lpstr>
      <vt:lpstr>Politika ve stratejilerde öncelik verilecek konular: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MADDE KULLANIMI İLE MÜCADELE </dc:title>
  <dc:creator>NAZAN</dc:creator>
  <cp:lastModifiedBy>NAZAN</cp:lastModifiedBy>
  <cp:revision>5</cp:revision>
  <dcterms:created xsi:type="dcterms:W3CDTF">2019-09-30T16:52:36Z</dcterms:created>
  <dcterms:modified xsi:type="dcterms:W3CDTF">2019-09-30T16:56:27Z</dcterms:modified>
</cp:coreProperties>
</file>