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18"/>
  </p:handoutMasterIdLst>
  <p:sldIdLst>
    <p:sldId id="260" r:id="rId2"/>
    <p:sldId id="258" r:id="rId3"/>
    <p:sldId id="380" r:id="rId4"/>
    <p:sldId id="259" r:id="rId5"/>
    <p:sldId id="261" r:id="rId6"/>
    <p:sldId id="396" r:id="rId7"/>
    <p:sldId id="262" r:id="rId8"/>
    <p:sldId id="397" r:id="rId9"/>
    <p:sldId id="264" r:id="rId10"/>
    <p:sldId id="398" r:id="rId11"/>
    <p:sldId id="265" r:id="rId12"/>
    <p:sldId id="399" r:id="rId13"/>
    <p:sldId id="266" r:id="rId14"/>
    <p:sldId id="400" r:id="rId15"/>
    <p:sldId id="267" r:id="rId16"/>
    <p:sldId id="269" r:id="rId17"/>
    <p:sldId id="401" r:id="rId18"/>
    <p:sldId id="271" r:id="rId19"/>
    <p:sldId id="402" r:id="rId20"/>
    <p:sldId id="273" r:id="rId21"/>
    <p:sldId id="403" r:id="rId22"/>
    <p:sldId id="275" r:id="rId23"/>
    <p:sldId id="381" r:id="rId24"/>
    <p:sldId id="404" r:id="rId25"/>
    <p:sldId id="277" r:id="rId26"/>
    <p:sldId id="405" r:id="rId27"/>
    <p:sldId id="382" r:id="rId28"/>
    <p:sldId id="406" r:id="rId29"/>
    <p:sldId id="383" r:id="rId30"/>
    <p:sldId id="281" r:id="rId31"/>
    <p:sldId id="407" r:id="rId32"/>
    <p:sldId id="283" r:id="rId33"/>
    <p:sldId id="285" r:id="rId34"/>
    <p:sldId id="408" r:id="rId35"/>
    <p:sldId id="287" r:id="rId36"/>
    <p:sldId id="289" r:id="rId37"/>
    <p:sldId id="385" r:id="rId38"/>
    <p:sldId id="291" r:id="rId39"/>
    <p:sldId id="293" r:id="rId40"/>
    <p:sldId id="295" r:id="rId41"/>
    <p:sldId id="297" r:id="rId42"/>
    <p:sldId id="299" r:id="rId43"/>
    <p:sldId id="301" r:id="rId44"/>
    <p:sldId id="303" r:id="rId45"/>
    <p:sldId id="305" r:id="rId46"/>
    <p:sldId id="307" r:id="rId47"/>
    <p:sldId id="309" r:id="rId48"/>
    <p:sldId id="311" r:id="rId49"/>
    <p:sldId id="313" r:id="rId50"/>
    <p:sldId id="315" r:id="rId51"/>
    <p:sldId id="317" r:id="rId52"/>
    <p:sldId id="319" r:id="rId53"/>
    <p:sldId id="321" r:id="rId54"/>
    <p:sldId id="323" r:id="rId55"/>
    <p:sldId id="325" r:id="rId56"/>
    <p:sldId id="327" r:id="rId57"/>
    <p:sldId id="329" r:id="rId58"/>
    <p:sldId id="331" r:id="rId59"/>
    <p:sldId id="333" r:id="rId60"/>
    <p:sldId id="335" r:id="rId61"/>
    <p:sldId id="337" r:id="rId62"/>
    <p:sldId id="339" r:id="rId63"/>
    <p:sldId id="341" r:id="rId64"/>
    <p:sldId id="343" r:id="rId65"/>
    <p:sldId id="344" r:id="rId66"/>
    <p:sldId id="345" r:id="rId67"/>
    <p:sldId id="346" r:id="rId68"/>
    <p:sldId id="347" r:id="rId69"/>
    <p:sldId id="348" r:id="rId70"/>
    <p:sldId id="349" r:id="rId71"/>
    <p:sldId id="350" r:id="rId72"/>
    <p:sldId id="351" r:id="rId73"/>
    <p:sldId id="352" r:id="rId74"/>
    <p:sldId id="386" r:id="rId75"/>
    <p:sldId id="353" r:id="rId76"/>
    <p:sldId id="417" r:id="rId77"/>
    <p:sldId id="390" r:id="rId78"/>
    <p:sldId id="354" r:id="rId79"/>
    <p:sldId id="409" r:id="rId80"/>
    <p:sldId id="355" r:id="rId81"/>
    <p:sldId id="410" r:id="rId82"/>
    <p:sldId id="391" r:id="rId83"/>
    <p:sldId id="356" r:id="rId84"/>
    <p:sldId id="357" r:id="rId85"/>
    <p:sldId id="359" r:id="rId86"/>
    <p:sldId id="360" r:id="rId87"/>
    <p:sldId id="361" r:id="rId88"/>
    <p:sldId id="392" r:id="rId89"/>
    <p:sldId id="358" r:id="rId90"/>
    <p:sldId id="393" r:id="rId91"/>
    <p:sldId id="394" r:id="rId92"/>
    <p:sldId id="362" r:id="rId93"/>
    <p:sldId id="363" r:id="rId94"/>
    <p:sldId id="364" r:id="rId95"/>
    <p:sldId id="365" r:id="rId96"/>
    <p:sldId id="366" r:id="rId97"/>
    <p:sldId id="367" r:id="rId98"/>
    <p:sldId id="411" r:id="rId99"/>
    <p:sldId id="368" r:id="rId100"/>
    <p:sldId id="369" r:id="rId101"/>
    <p:sldId id="370" r:id="rId102"/>
    <p:sldId id="412" r:id="rId103"/>
    <p:sldId id="371" r:id="rId104"/>
    <p:sldId id="413" r:id="rId105"/>
    <p:sldId id="372" r:id="rId106"/>
    <p:sldId id="373" r:id="rId107"/>
    <p:sldId id="374" r:id="rId108"/>
    <p:sldId id="414" r:id="rId109"/>
    <p:sldId id="375" r:id="rId110"/>
    <p:sldId id="395" r:id="rId111"/>
    <p:sldId id="376" r:id="rId112"/>
    <p:sldId id="415" r:id="rId113"/>
    <p:sldId id="377" r:id="rId114"/>
    <p:sldId id="378" r:id="rId115"/>
    <p:sldId id="416" r:id="rId116"/>
    <p:sldId id="379" r:id="rId117"/>
  </p:sldIdLst>
  <p:sldSz cx="12192000" cy="6858000"/>
  <p:notesSz cx="6761163" cy="9942513"/>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5" autoAdjust="0"/>
    <p:restoredTop sz="94660"/>
  </p:normalViewPr>
  <p:slideViewPr>
    <p:cSldViewPr snapToGrid="0" showGuides="1">
      <p:cViewPr varScale="1">
        <p:scale>
          <a:sx n="69" d="100"/>
          <a:sy n="69" d="100"/>
        </p:scale>
        <p:origin x="618"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29837" cy="498852"/>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29761" y="0"/>
            <a:ext cx="2929837" cy="498852"/>
          </a:xfrm>
          <a:prstGeom prst="rect">
            <a:avLst/>
          </a:prstGeom>
        </p:spPr>
        <p:txBody>
          <a:bodyPr vert="horz" lIns="91440" tIns="45720" rIns="91440" bIns="45720" rtlCol="0"/>
          <a:lstStyle>
            <a:lvl1pPr algn="r">
              <a:defRPr sz="1200"/>
            </a:lvl1pPr>
          </a:lstStyle>
          <a:p>
            <a:fld id="{5189EB6E-8590-4D51-9C04-DF70E6F979B2}" type="datetimeFigureOut">
              <a:rPr lang="tr-TR" smtClean="0"/>
              <a:t>17.04.2020</a:t>
            </a:fld>
            <a:endParaRPr lang="tr-TR"/>
          </a:p>
        </p:txBody>
      </p:sp>
      <p:sp>
        <p:nvSpPr>
          <p:cNvPr id="4" name="Altbilgi Yer Tutucusu 3"/>
          <p:cNvSpPr>
            <a:spLocks noGrp="1"/>
          </p:cNvSpPr>
          <p:nvPr>
            <p:ph type="ftr" sz="quarter" idx="2"/>
          </p:nvPr>
        </p:nvSpPr>
        <p:spPr>
          <a:xfrm>
            <a:off x="0" y="9443662"/>
            <a:ext cx="2929837" cy="498851"/>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29761" y="9443662"/>
            <a:ext cx="2929837" cy="498851"/>
          </a:xfrm>
          <a:prstGeom prst="rect">
            <a:avLst/>
          </a:prstGeom>
        </p:spPr>
        <p:txBody>
          <a:bodyPr vert="horz" lIns="91440" tIns="45720" rIns="91440" bIns="45720" rtlCol="0" anchor="b"/>
          <a:lstStyle>
            <a:lvl1pPr algn="r">
              <a:defRPr sz="1200"/>
            </a:lvl1pPr>
          </a:lstStyle>
          <a:p>
            <a:fld id="{E83BCCD0-52BD-415F-9809-12776DA37E91}" type="slidenum">
              <a:rPr lang="tr-TR" smtClean="0"/>
              <a:t>‹#›</a:t>
            </a:fld>
            <a:endParaRPr lang="tr-TR"/>
          </a:p>
        </p:txBody>
      </p:sp>
    </p:spTree>
    <p:extLst>
      <p:ext uri="{BB962C8B-B14F-4D97-AF65-F5344CB8AC3E}">
        <p14:creationId xmlns:p14="http://schemas.microsoft.com/office/powerpoint/2010/main" val="199563170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60DFB67C-F622-4538-950F-1A52CB8E0A7B}" type="datetimeFigureOut">
              <a:rPr lang="tr-TR" smtClean="0"/>
              <a:t>17.04.2020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ABCE2EB-0B7C-4F7C-9527-7816015AA54D}" type="slidenum">
              <a:rPr lang="tr-TR" smtClean="0"/>
              <a:t>‹#›</a:t>
            </a:fld>
            <a:endParaRPr lang="tr-TR"/>
          </a:p>
        </p:txBody>
      </p:sp>
    </p:spTree>
    <p:extLst>
      <p:ext uri="{BB962C8B-B14F-4D97-AF65-F5344CB8AC3E}">
        <p14:creationId xmlns:p14="http://schemas.microsoft.com/office/powerpoint/2010/main" val="20368366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60DFB67C-F622-4538-950F-1A52CB8E0A7B}" type="datetimeFigureOut">
              <a:rPr lang="tr-TR" smtClean="0"/>
              <a:t>17.04.2020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ABCE2EB-0B7C-4F7C-9527-7816015AA54D}" type="slidenum">
              <a:rPr lang="tr-TR" smtClean="0"/>
              <a:t>‹#›</a:t>
            </a:fld>
            <a:endParaRPr lang="tr-TR"/>
          </a:p>
        </p:txBody>
      </p:sp>
    </p:spTree>
    <p:extLst>
      <p:ext uri="{BB962C8B-B14F-4D97-AF65-F5344CB8AC3E}">
        <p14:creationId xmlns:p14="http://schemas.microsoft.com/office/powerpoint/2010/main" val="13975468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60DFB67C-F622-4538-950F-1A52CB8E0A7B}" type="datetimeFigureOut">
              <a:rPr lang="tr-TR" smtClean="0"/>
              <a:t>17.04.2020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ABCE2EB-0B7C-4F7C-9527-7816015AA54D}" type="slidenum">
              <a:rPr lang="tr-TR" smtClean="0"/>
              <a:t>‹#›</a:t>
            </a:fld>
            <a:endParaRPr lang="tr-TR"/>
          </a:p>
        </p:txBody>
      </p:sp>
    </p:spTree>
    <p:extLst>
      <p:ext uri="{BB962C8B-B14F-4D97-AF65-F5344CB8AC3E}">
        <p14:creationId xmlns:p14="http://schemas.microsoft.com/office/powerpoint/2010/main" val="11199629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60DFB67C-F622-4538-950F-1A52CB8E0A7B}" type="datetimeFigureOut">
              <a:rPr lang="tr-TR" smtClean="0"/>
              <a:t>17.04.2020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ABCE2EB-0B7C-4F7C-9527-7816015AA54D}" type="slidenum">
              <a:rPr lang="tr-TR" smtClean="0"/>
              <a:t>‹#›</a:t>
            </a:fld>
            <a:endParaRPr lang="tr-TR"/>
          </a:p>
        </p:txBody>
      </p:sp>
    </p:spTree>
    <p:extLst>
      <p:ext uri="{BB962C8B-B14F-4D97-AF65-F5344CB8AC3E}">
        <p14:creationId xmlns:p14="http://schemas.microsoft.com/office/powerpoint/2010/main" val="587261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60DFB67C-F622-4538-950F-1A52CB8E0A7B}" type="datetimeFigureOut">
              <a:rPr lang="tr-TR" smtClean="0"/>
              <a:t>17.04.2020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ABCE2EB-0B7C-4F7C-9527-7816015AA54D}" type="slidenum">
              <a:rPr lang="tr-TR" smtClean="0"/>
              <a:t>‹#›</a:t>
            </a:fld>
            <a:endParaRPr lang="tr-TR"/>
          </a:p>
        </p:txBody>
      </p:sp>
    </p:spTree>
    <p:extLst>
      <p:ext uri="{BB962C8B-B14F-4D97-AF65-F5344CB8AC3E}">
        <p14:creationId xmlns:p14="http://schemas.microsoft.com/office/powerpoint/2010/main" val="19923942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60DFB67C-F622-4538-950F-1A52CB8E0A7B}" type="datetimeFigureOut">
              <a:rPr lang="tr-TR" smtClean="0"/>
              <a:t>17.04.2020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ABCE2EB-0B7C-4F7C-9527-7816015AA54D}" type="slidenum">
              <a:rPr lang="tr-TR" smtClean="0"/>
              <a:t>‹#›</a:t>
            </a:fld>
            <a:endParaRPr lang="tr-TR"/>
          </a:p>
        </p:txBody>
      </p:sp>
    </p:spTree>
    <p:extLst>
      <p:ext uri="{BB962C8B-B14F-4D97-AF65-F5344CB8AC3E}">
        <p14:creationId xmlns:p14="http://schemas.microsoft.com/office/powerpoint/2010/main" val="1865516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60DFB67C-F622-4538-950F-1A52CB8E0A7B}" type="datetimeFigureOut">
              <a:rPr lang="tr-TR" smtClean="0"/>
              <a:t>17.04.2020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ABCE2EB-0B7C-4F7C-9527-7816015AA54D}" type="slidenum">
              <a:rPr lang="tr-TR" smtClean="0"/>
              <a:t>‹#›</a:t>
            </a:fld>
            <a:endParaRPr lang="tr-TR"/>
          </a:p>
        </p:txBody>
      </p:sp>
    </p:spTree>
    <p:extLst>
      <p:ext uri="{BB962C8B-B14F-4D97-AF65-F5344CB8AC3E}">
        <p14:creationId xmlns:p14="http://schemas.microsoft.com/office/powerpoint/2010/main" val="23104797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60DFB67C-F622-4538-950F-1A52CB8E0A7B}" type="datetimeFigureOut">
              <a:rPr lang="tr-TR" smtClean="0"/>
              <a:t>17.04.2020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ABCE2EB-0B7C-4F7C-9527-7816015AA54D}" type="slidenum">
              <a:rPr lang="tr-TR" smtClean="0"/>
              <a:t>‹#›</a:t>
            </a:fld>
            <a:endParaRPr lang="tr-TR"/>
          </a:p>
        </p:txBody>
      </p:sp>
    </p:spTree>
    <p:extLst>
      <p:ext uri="{BB962C8B-B14F-4D97-AF65-F5344CB8AC3E}">
        <p14:creationId xmlns:p14="http://schemas.microsoft.com/office/powerpoint/2010/main" val="24267027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0DFB67C-F622-4538-950F-1A52CB8E0A7B}" type="datetimeFigureOut">
              <a:rPr lang="tr-TR" smtClean="0"/>
              <a:t>17.04.2020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ABCE2EB-0B7C-4F7C-9527-7816015AA54D}" type="slidenum">
              <a:rPr lang="tr-TR" smtClean="0"/>
              <a:t>‹#›</a:t>
            </a:fld>
            <a:endParaRPr lang="tr-TR"/>
          </a:p>
        </p:txBody>
      </p:sp>
    </p:spTree>
    <p:extLst>
      <p:ext uri="{BB962C8B-B14F-4D97-AF65-F5344CB8AC3E}">
        <p14:creationId xmlns:p14="http://schemas.microsoft.com/office/powerpoint/2010/main" val="11539780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60DFB67C-F622-4538-950F-1A52CB8E0A7B}" type="datetimeFigureOut">
              <a:rPr lang="tr-TR" smtClean="0"/>
              <a:t>17.04.2020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ABCE2EB-0B7C-4F7C-9527-7816015AA54D}" type="slidenum">
              <a:rPr lang="tr-TR" smtClean="0"/>
              <a:t>‹#›</a:t>
            </a:fld>
            <a:endParaRPr lang="tr-TR"/>
          </a:p>
        </p:txBody>
      </p:sp>
    </p:spTree>
    <p:extLst>
      <p:ext uri="{BB962C8B-B14F-4D97-AF65-F5344CB8AC3E}">
        <p14:creationId xmlns:p14="http://schemas.microsoft.com/office/powerpoint/2010/main" val="33179519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60DFB67C-F622-4538-950F-1A52CB8E0A7B}" type="datetimeFigureOut">
              <a:rPr lang="tr-TR" smtClean="0"/>
              <a:t>17.04.2020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ABCE2EB-0B7C-4F7C-9527-7816015AA54D}" type="slidenum">
              <a:rPr lang="tr-TR" smtClean="0"/>
              <a:t>‹#›</a:t>
            </a:fld>
            <a:endParaRPr lang="tr-TR"/>
          </a:p>
        </p:txBody>
      </p:sp>
    </p:spTree>
    <p:extLst>
      <p:ext uri="{BB962C8B-B14F-4D97-AF65-F5344CB8AC3E}">
        <p14:creationId xmlns:p14="http://schemas.microsoft.com/office/powerpoint/2010/main" val="21481952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DFB67C-F622-4538-950F-1A52CB8E0A7B}" type="datetimeFigureOut">
              <a:rPr lang="tr-TR" smtClean="0"/>
              <a:t>17.04.2020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BCE2EB-0B7C-4F7C-9527-7816015AA54D}" type="slidenum">
              <a:rPr lang="tr-TR" smtClean="0"/>
              <a:t>‹#›</a:t>
            </a:fld>
            <a:endParaRPr lang="tr-TR"/>
          </a:p>
        </p:txBody>
      </p:sp>
    </p:spTree>
    <p:extLst>
      <p:ext uri="{BB962C8B-B14F-4D97-AF65-F5344CB8AC3E}">
        <p14:creationId xmlns:p14="http://schemas.microsoft.com/office/powerpoint/2010/main" val="10990098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br>
              <a:rPr lang="tr-TR" sz="5400" dirty="0"/>
            </a:br>
            <a:br>
              <a:rPr lang="tr-TR" sz="5400" dirty="0"/>
            </a:br>
            <a:r>
              <a:rPr lang="tr-TR" sz="3600" dirty="0"/>
              <a:t>A.Ü.H.F. </a:t>
            </a:r>
            <a:br>
              <a:rPr lang="tr-TR" sz="5400" dirty="0"/>
            </a:br>
            <a:r>
              <a:rPr lang="tr-TR" sz="5400" dirty="0"/>
              <a:t>3/A EŞYA HUKUKU DERS NOTLARI</a:t>
            </a:r>
            <a:br>
              <a:rPr lang="tr-TR" sz="4900" dirty="0"/>
            </a:br>
            <a:r>
              <a:rPr lang="tr-TR" sz="4000" dirty="0">
                <a:latin typeface="Times New Roman" panose="02020603050405020304" pitchFamily="18" charset="0"/>
                <a:cs typeface="Times New Roman" panose="02020603050405020304" pitchFamily="18" charset="0"/>
              </a:rPr>
              <a:t>(İkinci Dönem- 2. Hafta</a:t>
            </a:r>
            <a:r>
              <a:rPr lang="tr-TR" sz="3600" dirty="0">
                <a:latin typeface="Times New Roman" panose="02020603050405020304" pitchFamily="18" charset="0"/>
                <a:cs typeface="Times New Roman" panose="02020603050405020304" pitchFamily="18" charset="0"/>
              </a:rPr>
              <a:t>)</a:t>
            </a:r>
            <a:br>
              <a:rPr lang="tr-TR" sz="4400" dirty="0"/>
            </a:br>
            <a:endParaRPr lang="tr-TR" sz="4400" dirty="0"/>
          </a:p>
        </p:txBody>
      </p:sp>
      <p:sp>
        <p:nvSpPr>
          <p:cNvPr id="3" name="Alt Başlık 2"/>
          <p:cNvSpPr>
            <a:spLocks noGrp="1"/>
          </p:cNvSpPr>
          <p:nvPr>
            <p:ph type="subTitle" idx="1"/>
          </p:nvPr>
        </p:nvSpPr>
        <p:spPr/>
        <p:txBody>
          <a:bodyPr>
            <a:normAutofit lnSpcReduction="10000"/>
          </a:bodyPr>
          <a:lstStyle/>
          <a:p>
            <a:r>
              <a:rPr lang="tr-TR" sz="3600" i="1" dirty="0"/>
              <a:t>DOÇ. DR. YILDIZ ABİK</a:t>
            </a:r>
          </a:p>
          <a:p>
            <a:r>
              <a:rPr lang="tr-TR" sz="3600" i="1" dirty="0"/>
              <a:t>-</a:t>
            </a:r>
            <a:r>
              <a:rPr lang="tr-TR" sz="3600" b="1" dirty="0">
                <a:latin typeface="Times New Roman" panose="02020603050405020304" pitchFamily="18" charset="0"/>
                <a:cs typeface="Times New Roman" panose="02020603050405020304" pitchFamily="18" charset="0"/>
              </a:rPr>
              <a:t>Tapu Kütüğüne Yapılan Kayıtlar ve Bunların Hükmü - </a:t>
            </a:r>
          </a:p>
        </p:txBody>
      </p:sp>
    </p:spTree>
    <p:extLst>
      <p:ext uri="{BB962C8B-B14F-4D97-AF65-F5344CB8AC3E}">
        <p14:creationId xmlns:p14="http://schemas.microsoft.com/office/powerpoint/2010/main" val="31160373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i="1" dirty="0">
                <a:latin typeface="Times New Roman" panose="02020603050405020304" pitchFamily="18" charset="0"/>
                <a:cs typeface="Times New Roman" panose="02020603050405020304" pitchFamily="18" charset="0"/>
              </a:rPr>
              <a:t>BK m. 244 / II hükmüne göre</a:t>
            </a:r>
            <a:r>
              <a:rPr lang="tr-TR" b="1" dirty="0">
                <a:latin typeface="Times New Roman" panose="02020603050405020304" pitchFamily="18" charset="0"/>
                <a:cs typeface="Times New Roman" panose="02020603050405020304" pitchFamily="18" charset="0"/>
              </a:rPr>
              <a:t>, Satılan Taşınmaz resmi bir ölçüme dayanılarak Tapu Siciline yazılmış olan Yüzölçümü Tutarını içermiyorsa,</a:t>
            </a:r>
            <a:r>
              <a:rPr lang="tr-TR" dirty="0">
                <a:latin typeface="Times New Roman" panose="02020603050405020304" pitchFamily="18" charset="0"/>
                <a:cs typeface="Times New Roman" panose="02020603050405020304" pitchFamily="18" charset="0"/>
              </a:rPr>
              <a:t> Satıcı özellikle üstlenmiş olmadıkça, tazminatla yükümlü değildir. </a:t>
            </a:r>
          </a:p>
          <a:p>
            <a:pPr algn="just"/>
            <a:r>
              <a:rPr lang="tr-TR" b="1" dirty="0">
                <a:latin typeface="Times New Roman" panose="02020603050405020304" pitchFamily="18" charset="0"/>
                <a:cs typeface="Times New Roman" panose="02020603050405020304" pitchFamily="18" charset="0"/>
              </a:rPr>
              <a:t>Satış sözleşmesine Satıcının Yüzölçümündeki Eksiklikten dolayı sorumlu olacağı kaydı konulmuşsa</a:t>
            </a:r>
            <a:r>
              <a:rPr lang="tr-TR" dirty="0">
                <a:latin typeface="Times New Roman" panose="02020603050405020304" pitchFamily="18" charset="0"/>
                <a:cs typeface="Times New Roman" panose="02020603050405020304" pitchFamily="18" charset="0"/>
              </a:rPr>
              <a:t>, bu durumda Devlete karşı da MK m. 1007 hükmüne göre dava açılabilecektir. </a:t>
            </a:r>
          </a:p>
          <a:p>
            <a:pPr algn="just"/>
            <a:r>
              <a:rPr lang="tr-TR" b="1" dirty="0">
                <a:latin typeface="Times New Roman" panose="02020603050405020304" pitchFamily="18" charset="0"/>
                <a:cs typeface="Times New Roman" panose="02020603050405020304" pitchFamily="18" charset="0"/>
              </a:rPr>
              <a:t>Satıcı eksikliği üstlenmemişse, </a:t>
            </a:r>
            <a:r>
              <a:rPr lang="tr-TR" dirty="0">
                <a:latin typeface="Times New Roman" panose="02020603050405020304" pitchFamily="18" charset="0"/>
                <a:cs typeface="Times New Roman" panose="02020603050405020304" pitchFamily="18" charset="0"/>
              </a:rPr>
              <a:t>Devlet de yüzölçümündeki eksiklikten dolayı sorumlu tutulamayacaktır. </a:t>
            </a:r>
          </a:p>
          <a:p>
            <a:pPr marL="0" indent="0">
              <a:buNone/>
            </a:pPr>
            <a:endParaRPr lang="tr-TR" dirty="0"/>
          </a:p>
        </p:txBody>
      </p:sp>
    </p:spTree>
    <p:extLst>
      <p:ext uri="{BB962C8B-B14F-4D97-AF65-F5344CB8AC3E}">
        <p14:creationId xmlns:p14="http://schemas.microsoft.com/office/powerpoint/2010/main" val="2000858168"/>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Terkinin Şartları </a:t>
            </a:r>
          </a:p>
        </p:txBody>
      </p:sp>
      <p:sp>
        <p:nvSpPr>
          <p:cNvPr id="3" name="İçerik Yer Tutucusu 2"/>
          <p:cNvSpPr>
            <a:spLocks noGrp="1"/>
          </p:cNvSpPr>
          <p:nvPr>
            <p:ph idx="1"/>
          </p:nvPr>
        </p:nvSpPr>
        <p:spPr/>
        <p:txBody>
          <a:bodyPr/>
          <a:lstStyle/>
          <a:p>
            <a:r>
              <a:rPr lang="tr-TR" sz="4000" b="1" u="sng" dirty="0">
                <a:latin typeface="Times New Roman" panose="02020603050405020304" pitchFamily="18" charset="0"/>
                <a:cs typeface="Times New Roman" panose="02020603050405020304" pitchFamily="18" charset="0"/>
              </a:rPr>
              <a:t>Ayni Hakkı Sona Erdiren Terkinler: </a:t>
            </a:r>
          </a:p>
          <a:p>
            <a:pPr algn="just"/>
            <a:r>
              <a:rPr lang="tr-TR" sz="3600" b="1" i="1" dirty="0">
                <a:latin typeface="Times New Roman" panose="02020603050405020304" pitchFamily="18" charset="0"/>
                <a:cs typeface="Times New Roman" panose="02020603050405020304" pitchFamily="18" charset="0"/>
              </a:rPr>
              <a:t>MK 1014’e göre: </a:t>
            </a:r>
            <a:r>
              <a:rPr lang="tr-TR" sz="3600" dirty="0">
                <a:latin typeface="Times New Roman" panose="02020603050405020304" pitchFamily="18" charset="0"/>
                <a:cs typeface="Times New Roman" panose="02020603050405020304" pitchFamily="18" charset="0"/>
              </a:rPr>
              <a:t>«</a:t>
            </a:r>
            <a:r>
              <a:rPr lang="tr-TR" sz="3600" i="1" dirty="0">
                <a:latin typeface="Times New Roman" panose="02020603050405020304" pitchFamily="18" charset="0"/>
                <a:cs typeface="Times New Roman" panose="02020603050405020304" pitchFamily="18" charset="0"/>
              </a:rPr>
              <a:t>Bir tescilin terkin edilmesi veya değiştirilmesi, ancak bir kaydın kendilerine hak sağladığı kimselerin yazılı beyanı üzerine yapılabilir.»</a:t>
            </a:r>
          </a:p>
          <a:p>
            <a:pPr algn="just"/>
            <a:r>
              <a:rPr lang="tr-TR" sz="3600" dirty="0">
                <a:latin typeface="Times New Roman" panose="02020603050405020304" pitchFamily="18" charset="0"/>
                <a:cs typeface="Times New Roman" panose="02020603050405020304" pitchFamily="18" charset="0"/>
              </a:rPr>
              <a:t>Buna göre</a:t>
            </a:r>
            <a:r>
              <a:rPr lang="tr-TR" sz="3600" b="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Terkin, bir ayni hakkı sona erdirmek için yapılıyorsa,</a:t>
            </a:r>
            <a:r>
              <a:rPr lang="tr-TR" sz="3600" b="1" dirty="0">
                <a:latin typeface="Times New Roman" panose="02020603050405020304" pitchFamily="18" charset="0"/>
                <a:cs typeface="Times New Roman" panose="02020603050405020304" pitchFamily="18" charset="0"/>
              </a:rPr>
              <a:t> sona erecek hakkın sahibinin yazılı olarak terkin isteminde bulunması gerekir. </a:t>
            </a:r>
          </a:p>
          <a:p>
            <a:pPr algn="just"/>
            <a:endParaRPr lang="tr-TR" dirty="0"/>
          </a:p>
          <a:p>
            <a:pPr algn="just"/>
            <a:endParaRPr lang="tr-TR" dirty="0"/>
          </a:p>
        </p:txBody>
      </p:sp>
    </p:spTree>
    <p:extLst>
      <p:ext uri="{BB962C8B-B14F-4D97-AF65-F5344CB8AC3E}">
        <p14:creationId xmlns:p14="http://schemas.microsoft.com/office/powerpoint/2010/main" val="1332358682"/>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4000" b="1" dirty="0">
                <a:latin typeface="Times New Roman" panose="02020603050405020304" pitchFamily="18" charset="0"/>
                <a:cs typeface="Times New Roman" panose="02020603050405020304" pitchFamily="18" charset="0"/>
              </a:rPr>
              <a:t>Terkin İstemi </a:t>
            </a:r>
            <a:r>
              <a:rPr lang="tr-TR" sz="4000" dirty="0">
                <a:latin typeface="Times New Roman" panose="02020603050405020304" pitchFamily="18" charset="0"/>
                <a:cs typeface="Times New Roman" panose="02020603050405020304" pitchFamily="18" charset="0"/>
              </a:rPr>
              <a:t>de</a:t>
            </a:r>
            <a:r>
              <a:rPr lang="tr-TR" sz="4000" b="1" dirty="0">
                <a:latin typeface="Times New Roman" panose="02020603050405020304" pitchFamily="18" charset="0"/>
                <a:cs typeface="Times New Roman" panose="02020603050405020304" pitchFamily="18" charset="0"/>
              </a:rPr>
              <a:t> </a:t>
            </a:r>
            <a:r>
              <a:rPr lang="tr-TR" sz="4000" b="1" u="sng" dirty="0">
                <a:latin typeface="Times New Roman" panose="02020603050405020304" pitchFamily="18" charset="0"/>
                <a:cs typeface="Times New Roman" panose="02020603050405020304" pitchFamily="18" charset="0"/>
              </a:rPr>
              <a:t>çift yönlü bir İrade Beyanıdır.  </a:t>
            </a:r>
          </a:p>
          <a:p>
            <a:pPr algn="just"/>
            <a:r>
              <a:rPr lang="tr-TR" sz="4000" b="1" dirty="0">
                <a:latin typeface="Times New Roman" panose="02020603050405020304" pitchFamily="18" charset="0"/>
                <a:cs typeface="Times New Roman" panose="02020603050405020304" pitchFamily="18" charset="0"/>
              </a:rPr>
              <a:t>Hak Sahibi bu İrade beyanıyla bir yandan Hakkı Sona Erdirme konusundaki isteğini açıklamakta, </a:t>
            </a:r>
            <a:r>
              <a:rPr lang="tr-TR" sz="4000" dirty="0">
                <a:latin typeface="Times New Roman" panose="02020603050405020304" pitchFamily="18" charset="0"/>
                <a:cs typeface="Times New Roman" panose="02020603050405020304" pitchFamily="18" charset="0"/>
              </a:rPr>
              <a:t>diğer taraftan da </a:t>
            </a:r>
            <a:r>
              <a:rPr lang="tr-TR" sz="4000" b="1" dirty="0">
                <a:latin typeface="Times New Roman" panose="02020603050405020304" pitchFamily="18" charset="0"/>
                <a:cs typeface="Times New Roman" panose="02020603050405020304" pitchFamily="18" charset="0"/>
              </a:rPr>
              <a:t>Tapu Memurundan Terkini yapmasını istemektedir</a:t>
            </a:r>
            <a:r>
              <a:rPr lang="tr-TR" sz="4000" dirty="0">
                <a:latin typeface="Times New Roman" panose="02020603050405020304" pitchFamily="18" charset="0"/>
                <a:cs typeface="Times New Roman" panose="02020603050405020304" pitchFamily="18" charset="0"/>
              </a:rPr>
              <a:t>. </a:t>
            </a:r>
          </a:p>
          <a:p>
            <a:pPr marL="0" indent="0">
              <a:buNone/>
            </a:pPr>
            <a:endParaRPr lang="tr-TR" sz="2400" dirty="0"/>
          </a:p>
        </p:txBody>
      </p:sp>
    </p:spTree>
    <p:extLst>
      <p:ext uri="{BB962C8B-B14F-4D97-AF65-F5344CB8AC3E}">
        <p14:creationId xmlns:p14="http://schemas.microsoft.com/office/powerpoint/2010/main" val="3160271731"/>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dirty="0">
                <a:latin typeface="Times New Roman" panose="02020603050405020304" pitchFamily="18" charset="0"/>
                <a:cs typeface="Times New Roman" panose="02020603050405020304" pitchFamily="18" charset="0"/>
              </a:rPr>
              <a:t>Böylece, </a:t>
            </a:r>
            <a:r>
              <a:rPr lang="tr-TR" sz="3200" b="1" dirty="0">
                <a:latin typeface="Times New Roman" panose="02020603050405020304" pitchFamily="18" charset="0"/>
                <a:cs typeface="Times New Roman" panose="02020603050405020304" pitchFamily="18" charset="0"/>
              </a:rPr>
              <a:t>Terkin İstemi, bir yönüyle Taşınmaz üzerinde Ayni Hakka doğrudan etki yaparak, onu sona erdiren </a:t>
            </a:r>
            <a:r>
              <a:rPr lang="tr-TR" sz="3200" b="1" i="1" dirty="0">
                <a:latin typeface="Times New Roman" panose="02020603050405020304" pitchFamily="18" charset="0"/>
                <a:cs typeface="Times New Roman" panose="02020603050405020304" pitchFamily="18" charset="0"/>
              </a:rPr>
              <a:t>Tasarruf İşlemini </a:t>
            </a:r>
            <a:r>
              <a:rPr lang="tr-TR" sz="3200" b="1" dirty="0">
                <a:latin typeface="Times New Roman" panose="02020603050405020304" pitchFamily="18" charset="0"/>
                <a:cs typeface="Times New Roman" panose="02020603050405020304" pitchFamily="18" charset="0"/>
              </a:rPr>
              <a:t>meydana getirir; </a:t>
            </a:r>
            <a:r>
              <a:rPr lang="tr-TR" sz="3200" dirty="0">
                <a:latin typeface="Times New Roman" panose="02020603050405020304" pitchFamily="18" charset="0"/>
                <a:cs typeface="Times New Roman" panose="02020603050405020304" pitchFamily="18" charset="0"/>
              </a:rPr>
              <a:t>diğer yönüyle de</a:t>
            </a:r>
            <a:r>
              <a:rPr lang="tr-TR" sz="3200" b="1" dirty="0">
                <a:latin typeface="Times New Roman" panose="02020603050405020304" pitchFamily="18" charset="0"/>
                <a:cs typeface="Times New Roman" panose="02020603050405020304" pitchFamily="18" charset="0"/>
              </a:rPr>
              <a:t> Tapu Memurunu Terkin yapmaya yönelten </a:t>
            </a:r>
            <a:r>
              <a:rPr lang="tr-TR" sz="3200" b="1" i="1" dirty="0" err="1">
                <a:latin typeface="Times New Roman" panose="02020603050405020304" pitchFamily="18" charset="0"/>
                <a:cs typeface="Times New Roman" panose="02020603050405020304" pitchFamily="18" charset="0"/>
              </a:rPr>
              <a:t>Usuli</a:t>
            </a:r>
            <a:r>
              <a:rPr lang="tr-TR" sz="3200" b="1" i="1" dirty="0">
                <a:latin typeface="Times New Roman" panose="02020603050405020304" pitchFamily="18" charset="0"/>
                <a:cs typeface="Times New Roman" panose="02020603050405020304" pitchFamily="18" charset="0"/>
              </a:rPr>
              <a:t> bir İşlemdir</a:t>
            </a:r>
            <a:r>
              <a:rPr lang="tr-TR" sz="3200" b="1" dirty="0">
                <a:latin typeface="Times New Roman" panose="02020603050405020304" pitchFamily="18" charset="0"/>
                <a:cs typeface="Times New Roman" panose="02020603050405020304" pitchFamily="18" charset="0"/>
              </a:rPr>
              <a:t>. </a:t>
            </a:r>
          </a:p>
          <a:p>
            <a:pPr algn="just"/>
            <a:r>
              <a:rPr lang="tr-TR" sz="3200" b="1" i="1" dirty="0">
                <a:latin typeface="Times New Roman" panose="02020603050405020304" pitchFamily="18" charset="0"/>
                <a:cs typeface="Times New Roman" panose="02020603050405020304" pitchFamily="18" charset="0"/>
              </a:rPr>
              <a:t>Ayni Hakkı sona erdiren Tasarruf İşlemi</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Tapu Kütüğünde Terkin İşleminin yapılmasıyla sonuçlarını doğurur. </a:t>
            </a:r>
          </a:p>
          <a:p>
            <a:pPr algn="just"/>
            <a:r>
              <a:rPr lang="tr-TR" sz="3200" dirty="0">
                <a:latin typeface="Times New Roman" panose="02020603050405020304" pitchFamily="18" charset="0"/>
                <a:cs typeface="Times New Roman" panose="02020603050405020304" pitchFamily="18" charset="0"/>
              </a:rPr>
              <a:t>Öyleyse, </a:t>
            </a:r>
            <a:r>
              <a:rPr lang="tr-TR" sz="3200" b="1" dirty="0">
                <a:latin typeface="Times New Roman" panose="02020603050405020304" pitchFamily="18" charset="0"/>
                <a:cs typeface="Times New Roman" panose="02020603050405020304" pitchFamily="18" charset="0"/>
              </a:rPr>
              <a:t>Terkin, Ayni Hakkı sona erdiren Tasarruf İşleminin </a:t>
            </a:r>
            <a:r>
              <a:rPr lang="tr-TR" sz="3200" b="1" i="1" dirty="0">
                <a:latin typeface="Times New Roman" panose="02020603050405020304" pitchFamily="18" charset="0"/>
                <a:cs typeface="Times New Roman" panose="02020603050405020304" pitchFamily="18" charset="0"/>
              </a:rPr>
              <a:t>Tamamlayıcı Olgusudur. </a:t>
            </a:r>
          </a:p>
          <a:p>
            <a:pPr marL="0" indent="0">
              <a:buNone/>
            </a:pPr>
            <a:endParaRPr lang="tr-TR" sz="3200" dirty="0"/>
          </a:p>
        </p:txBody>
      </p:sp>
    </p:spTree>
    <p:extLst>
      <p:ext uri="{BB962C8B-B14F-4D97-AF65-F5344CB8AC3E}">
        <p14:creationId xmlns:p14="http://schemas.microsoft.com/office/powerpoint/2010/main" val="3258946720"/>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600" b="1" dirty="0">
                <a:latin typeface="Times New Roman" panose="02020603050405020304" pitchFamily="18" charset="0"/>
                <a:cs typeface="Times New Roman" panose="02020603050405020304" pitchFamily="18" charset="0"/>
              </a:rPr>
              <a:t>Terkin İstemi, Ayni Hakkı sona erdiren Tasarruf İşlemini meydana getirdiğine göre de, Terkin İsteminde bulunanın, o Hak üzerinde Tasarruf Yetkisini haiz olması gerekir. </a:t>
            </a:r>
          </a:p>
          <a:p>
            <a:pPr algn="just"/>
            <a:r>
              <a:rPr lang="tr-TR" sz="3600" b="1" dirty="0">
                <a:latin typeface="Times New Roman" panose="02020603050405020304" pitchFamily="18" charset="0"/>
                <a:cs typeface="Times New Roman" panose="02020603050405020304" pitchFamily="18" charset="0"/>
              </a:rPr>
              <a:t>Terkin İstemi, </a:t>
            </a:r>
            <a:r>
              <a:rPr lang="tr-TR" sz="3600" b="1" i="1" dirty="0">
                <a:latin typeface="Times New Roman" panose="02020603050405020304" pitchFamily="18" charset="0"/>
                <a:cs typeface="Times New Roman" panose="02020603050405020304" pitchFamily="18" charset="0"/>
              </a:rPr>
              <a:t>tek taraflı bir Ayni İşlemdir. </a:t>
            </a:r>
          </a:p>
          <a:p>
            <a:pPr algn="just"/>
            <a:r>
              <a:rPr lang="tr-TR" sz="3600" dirty="0">
                <a:latin typeface="Times New Roman" panose="02020603050405020304" pitchFamily="18" charset="0"/>
                <a:cs typeface="Times New Roman" panose="02020603050405020304" pitchFamily="18" charset="0"/>
              </a:rPr>
              <a:t>Terkin İstemi için, Hak Sahibinin Feragat Arzusunu açıklaması yeterlidir; ayrıca Terkinden Yararlanacak Kimsenin Rızası aranmaz. </a:t>
            </a:r>
          </a:p>
          <a:p>
            <a:pPr marL="0" indent="0" algn="just">
              <a:buNone/>
            </a:pPr>
            <a:endParaRPr lang="tr-TR" dirty="0"/>
          </a:p>
          <a:p>
            <a:pPr algn="just"/>
            <a:endParaRPr lang="tr-TR" dirty="0"/>
          </a:p>
        </p:txBody>
      </p:sp>
    </p:spTree>
    <p:extLst>
      <p:ext uri="{BB962C8B-B14F-4D97-AF65-F5344CB8AC3E}">
        <p14:creationId xmlns:p14="http://schemas.microsoft.com/office/powerpoint/2010/main" val="2558887667"/>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000" dirty="0">
                <a:latin typeface="Times New Roman" panose="02020603050405020304" pitchFamily="18" charset="0"/>
                <a:cs typeface="Times New Roman" panose="02020603050405020304" pitchFamily="18" charset="0"/>
              </a:rPr>
              <a:t>Bu bağlamda, örneğin, Eşyaya Bağlı bir İrtifakın Terkini için, Yararlanan Taşınmazın Maliki terkin isteminde bulunmaya yetkili olup, ayrıca Yüklü Taşınmazın Malikinin Rızası aranmaz. </a:t>
            </a:r>
          </a:p>
          <a:p>
            <a:pPr algn="just"/>
            <a:r>
              <a:rPr lang="tr-TR" sz="4000" b="1" i="1" dirty="0">
                <a:latin typeface="Times New Roman" panose="02020603050405020304" pitchFamily="18" charset="0"/>
                <a:cs typeface="Times New Roman" panose="02020603050405020304" pitchFamily="18" charset="0"/>
              </a:rPr>
              <a:t>TST m. 69 / 2’ye göre</a:t>
            </a:r>
            <a:r>
              <a:rPr lang="tr-TR" sz="4000" dirty="0">
                <a:latin typeface="Times New Roman" panose="02020603050405020304" pitchFamily="18" charset="0"/>
                <a:cs typeface="Times New Roman" panose="02020603050405020304" pitchFamily="18" charset="0"/>
              </a:rPr>
              <a:t>, Tescil İstemleriyle ilgili hükümler, Terkinler hakkındaki İstemlerde de aynen uygulanır. </a:t>
            </a:r>
          </a:p>
          <a:p>
            <a:endParaRPr lang="tr-TR" sz="4000" dirty="0"/>
          </a:p>
        </p:txBody>
      </p:sp>
    </p:spTree>
    <p:extLst>
      <p:ext uri="{BB962C8B-B14F-4D97-AF65-F5344CB8AC3E}">
        <p14:creationId xmlns:p14="http://schemas.microsoft.com/office/powerpoint/2010/main" val="786843479"/>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Sicili Düzeltici Terkinler </a:t>
            </a:r>
          </a:p>
        </p:txBody>
      </p:sp>
      <p:sp>
        <p:nvSpPr>
          <p:cNvPr id="3" name="İçerik Yer Tutucusu 2"/>
          <p:cNvSpPr>
            <a:spLocks noGrp="1"/>
          </p:cNvSpPr>
          <p:nvPr>
            <p:ph idx="1"/>
          </p:nvPr>
        </p:nvSpPr>
        <p:spPr/>
        <p:txBody>
          <a:bodyPr>
            <a:normAutofit/>
          </a:bodyPr>
          <a:lstStyle/>
          <a:p>
            <a:pPr algn="just"/>
            <a:r>
              <a:rPr lang="tr-TR" sz="4000" b="1" dirty="0">
                <a:latin typeface="Times New Roman" panose="02020603050405020304" pitchFamily="18" charset="0"/>
                <a:cs typeface="Times New Roman" panose="02020603050405020304" pitchFamily="18" charset="0"/>
              </a:rPr>
              <a:t>Sicildeki Tescilin gerçek hak durumunu yansıtmaması durumunda, </a:t>
            </a:r>
            <a:r>
              <a:rPr lang="tr-TR" sz="4000" dirty="0">
                <a:latin typeface="Times New Roman" panose="02020603050405020304" pitchFamily="18" charset="0"/>
                <a:cs typeface="Times New Roman" panose="02020603050405020304" pitchFamily="18" charset="0"/>
              </a:rPr>
              <a:t>iki olasılık ortaya çıkar. </a:t>
            </a:r>
          </a:p>
          <a:p>
            <a:pPr algn="just"/>
            <a:r>
              <a:rPr lang="tr-TR" sz="4000" b="1" dirty="0">
                <a:latin typeface="Times New Roman" panose="02020603050405020304" pitchFamily="18" charset="0"/>
                <a:cs typeface="Times New Roman" panose="02020603050405020304" pitchFamily="18" charset="0"/>
              </a:rPr>
              <a:t>İlk Olasılık</a:t>
            </a:r>
            <a:r>
              <a:rPr lang="tr-TR" sz="4000"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Tescilin Şekli bir Değer taşımasıdır. </a:t>
            </a:r>
          </a:p>
          <a:p>
            <a:pPr algn="just"/>
            <a:r>
              <a:rPr lang="tr-TR" sz="4000" b="1" dirty="0">
                <a:latin typeface="Times New Roman" panose="02020603050405020304" pitchFamily="18" charset="0"/>
                <a:cs typeface="Times New Roman" panose="02020603050405020304" pitchFamily="18" charset="0"/>
              </a:rPr>
              <a:t>İkinci Olasılık </a:t>
            </a:r>
            <a:r>
              <a:rPr lang="tr-TR" sz="4000" dirty="0">
                <a:latin typeface="Times New Roman" panose="02020603050405020304" pitchFamily="18" charset="0"/>
                <a:cs typeface="Times New Roman" panose="02020603050405020304" pitchFamily="18" charset="0"/>
              </a:rPr>
              <a:t>ise, </a:t>
            </a:r>
            <a:r>
              <a:rPr lang="tr-TR" sz="4000" b="1" i="1" dirty="0">
                <a:latin typeface="Times New Roman" panose="02020603050405020304" pitchFamily="18" charset="0"/>
                <a:cs typeface="Times New Roman" panose="02020603050405020304" pitchFamily="18" charset="0"/>
              </a:rPr>
              <a:t>Tescilin hiçbir Hukuki Değerinin kalmamış olmasıdır. </a:t>
            </a:r>
          </a:p>
          <a:p>
            <a:pPr marL="0" indent="0" algn="just">
              <a:buNone/>
            </a:pPr>
            <a:endParaRPr lang="tr-TR" sz="4000" dirty="0"/>
          </a:p>
        </p:txBody>
      </p:sp>
    </p:spTree>
    <p:extLst>
      <p:ext uri="{BB962C8B-B14F-4D97-AF65-F5344CB8AC3E}">
        <p14:creationId xmlns:p14="http://schemas.microsoft.com/office/powerpoint/2010/main" val="4276522911"/>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Şekli Bir Değer Taşıyan Tescillerin Terkini </a:t>
            </a:r>
            <a:br>
              <a:rPr lang="tr-TR" b="1" dirty="0">
                <a:latin typeface="+mn-lt"/>
              </a:rPr>
            </a:br>
            <a:endParaRPr lang="tr-TR" b="1" dirty="0">
              <a:latin typeface="+mn-lt"/>
            </a:endParaRPr>
          </a:p>
        </p:txBody>
      </p:sp>
      <p:sp>
        <p:nvSpPr>
          <p:cNvPr id="3" name="İçerik Yer Tutucusu 2"/>
          <p:cNvSpPr>
            <a:spLocks noGrp="1"/>
          </p:cNvSpPr>
          <p:nvPr>
            <p:ph idx="1"/>
          </p:nvPr>
        </p:nvSpPr>
        <p:spPr/>
        <p:txBody>
          <a:bodyPr>
            <a:normAutofit fontScale="92500" lnSpcReduction="10000"/>
          </a:bodyPr>
          <a:lstStyle/>
          <a:p>
            <a:pPr algn="just"/>
            <a:r>
              <a:rPr lang="tr-TR" sz="3200" dirty="0">
                <a:latin typeface="Times New Roman" panose="02020603050405020304" pitchFamily="18" charset="0"/>
                <a:cs typeface="Times New Roman" panose="02020603050405020304" pitchFamily="18" charset="0"/>
              </a:rPr>
              <a:t>Baştan Yolsuz bir Tescilin yapılması ya da baştan geçerli olan Tescilin sonradan Sicil Dışı meydana gelen Ayni Hak Değişikliği yüzünden artık gerçek duruma uymaması, diğer bir deyişle </a:t>
            </a:r>
            <a:r>
              <a:rPr lang="tr-TR" sz="3200" b="1" dirty="0">
                <a:latin typeface="Times New Roman" panose="02020603050405020304" pitchFamily="18" charset="0"/>
                <a:cs typeface="Times New Roman" panose="02020603050405020304" pitchFamily="18" charset="0"/>
              </a:rPr>
              <a:t>yolsuz hale gelmesi </a:t>
            </a:r>
            <a:r>
              <a:rPr lang="tr-TR" sz="3200" dirty="0">
                <a:latin typeface="Times New Roman" panose="02020603050405020304" pitchFamily="18" charset="0"/>
                <a:cs typeface="Times New Roman" panose="02020603050405020304" pitchFamily="18" charset="0"/>
              </a:rPr>
              <a:t>(</a:t>
            </a:r>
            <a:r>
              <a:rPr lang="tr-TR" sz="3200" i="1" dirty="0" err="1">
                <a:latin typeface="Times New Roman" panose="02020603050405020304" pitchFamily="18" charset="0"/>
                <a:cs typeface="Times New Roman" panose="02020603050405020304" pitchFamily="18" charset="0"/>
              </a:rPr>
              <a:t>yolsuzlaşması</a:t>
            </a:r>
            <a:r>
              <a:rPr lang="tr-TR" sz="3200" dirty="0">
                <a:latin typeface="Times New Roman" panose="02020603050405020304" pitchFamily="18" charset="0"/>
                <a:cs typeface="Times New Roman" panose="02020603050405020304" pitchFamily="18" charset="0"/>
              </a:rPr>
              <a:t>) durumunda, Tescil sadece Şekli bir Değer taşır. </a:t>
            </a:r>
          </a:p>
          <a:p>
            <a:pPr algn="just"/>
            <a:r>
              <a:rPr lang="tr-TR" sz="3200" dirty="0">
                <a:latin typeface="Times New Roman" panose="02020603050405020304" pitchFamily="18" charset="0"/>
                <a:cs typeface="Times New Roman" panose="02020603050405020304" pitchFamily="18" charset="0"/>
              </a:rPr>
              <a:t>Bu durumda, </a:t>
            </a:r>
            <a:r>
              <a:rPr lang="tr-TR" sz="3200" b="1" dirty="0">
                <a:latin typeface="Times New Roman" panose="02020603050405020304" pitchFamily="18" charset="0"/>
                <a:cs typeface="Times New Roman" panose="02020603050405020304" pitchFamily="18" charset="0"/>
              </a:rPr>
              <a:t>yapılacak Terkin, </a:t>
            </a:r>
            <a:r>
              <a:rPr lang="tr-TR" sz="3200" b="1" i="1" dirty="0">
                <a:latin typeface="Times New Roman" panose="02020603050405020304" pitchFamily="18" charset="0"/>
                <a:cs typeface="Times New Roman" panose="02020603050405020304" pitchFamily="18" charset="0"/>
              </a:rPr>
              <a:t>İyiniyetli Üçüncü Kişilerin, </a:t>
            </a:r>
            <a:r>
              <a:rPr lang="tr-TR" sz="3200" b="1" dirty="0">
                <a:latin typeface="Times New Roman" panose="02020603050405020304" pitchFamily="18" charset="0"/>
                <a:cs typeface="Times New Roman" panose="02020603050405020304" pitchFamily="18" charset="0"/>
              </a:rPr>
              <a:t>Yolsuz Tescile dayanarak </a:t>
            </a:r>
            <a:r>
              <a:rPr lang="tr-TR" sz="3200" b="1" i="1" dirty="0">
                <a:latin typeface="Times New Roman" panose="02020603050405020304" pitchFamily="18" charset="0"/>
                <a:cs typeface="Times New Roman" panose="02020603050405020304" pitchFamily="18" charset="0"/>
              </a:rPr>
              <a:t>Ayni Hak kazanmalarına </a:t>
            </a:r>
            <a:r>
              <a:rPr lang="tr-TR" sz="3200" b="1" dirty="0">
                <a:latin typeface="Times New Roman" panose="02020603050405020304" pitchFamily="18" charset="0"/>
                <a:cs typeface="Times New Roman" panose="02020603050405020304" pitchFamily="18" charset="0"/>
              </a:rPr>
              <a:t>engel olacaktır. </a:t>
            </a:r>
          </a:p>
          <a:p>
            <a:pPr algn="just"/>
            <a:r>
              <a:rPr lang="tr-TR" sz="3200" i="1" dirty="0">
                <a:latin typeface="Times New Roman" panose="02020603050405020304" pitchFamily="18" charset="0"/>
                <a:cs typeface="Times New Roman" panose="02020603050405020304" pitchFamily="18" charset="0"/>
              </a:rPr>
              <a:t>Baştan Yolsuz bir Tescil yapılmışsa, </a:t>
            </a:r>
            <a:r>
              <a:rPr lang="tr-TR" sz="3200" dirty="0">
                <a:latin typeface="Times New Roman" panose="02020603050405020304" pitchFamily="18" charset="0"/>
                <a:cs typeface="Times New Roman" panose="02020603050405020304" pitchFamily="18" charset="0"/>
              </a:rPr>
              <a:t>bu Tescilin</a:t>
            </a:r>
            <a:r>
              <a:rPr lang="tr-TR" sz="3200" i="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Terkinle</a:t>
            </a:r>
            <a:r>
              <a:rPr lang="tr-TR" sz="3200" i="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Düzeltilmesi</a:t>
            </a:r>
            <a:r>
              <a:rPr lang="tr-TR" sz="3200" i="1" dirty="0">
                <a:latin typeface="Times New Roman" panose="02020603050405020304" pitchFamily="18" charset="0"/>
                <a:cs typeface="Times New Roman" panose="02020603050405020304" pitchFamily="18" charset="0"/>
              </a:rPr>
              <a:t>, «Sicilin Düzeltilmesi» </a:t>
            </a:r>
            <a:r>
              <a:rPr lang="tr-TR" sz="3200" dirty="0">
                <a:latin typeface="Times New Roman" panose="02020603050405020304" pitchFamily="18" charset="0"/>
                <a:cs typeface="Times New Roman" panose="02020603050405020304" pitchFamily="18" charset="0"/>
              </a:rPr>
              <a:t>konusunda ele alınacaktır</a:t>
            </a:r>
            <a:r>
              <a:rPr lang="tr-TR" sz="3200" i="1"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636979714"/>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400" b="1" dirty="0">
                <a:latin typeface="Times New Roman" panose="02020603050405020304" pitchFamily="18" charset="0"/>
                <a:cs typeface="Times New Roman" panose="02020603050405020304" pitchFamily="18" charset="0"/>
              </a:rPr>
              <a:t>Tescilin sonradan yolsuz hale gelmesi, Hakkın, Tapu Sicili Dışında başkasına geçmesinden </a:t>
            </a:r>
            <a:r>
              <a:rPr lang="tr-TR" sz="4400" dirty="0">
                <a:latin typeface="Times New Roman" panose="02020603050405020304" pitchFamily="18" charset="0"/>
                <a:cs typeface="Times New Roman" panose="02020603050405020304" pitchFamily="18" charset="0"/>
              </a:rPr>
              <a:t>(</a:t>
            </a:r>
            <a:r>
              <a:rPr lang="tr-TR" sz="4400" i="1" dirty="0">
                <a:latin typeface="Times New Roman" panose="02020603050405020304" pitchFamily="18" charset="0"/>
                <a:cs typeface="Times New Roman" panose="02020603050405020304" pitchFamily="18" charset="0"/>
              </a:rPr>
              <a:t>MK m.705 / II</a:t>
            </a:r>
            <a:r>
              <a:rPr lang="tr-TR" sz="4400" dirty="0">
                <a:latin typeface="Times New Roman" panose="02020603050405020304" pitchFamily="18" charset="0"/>
                <a:cs typeface="Times New Roman" panose="02020603050405020304" pitchFamily="18" charset="0"/>
              </a:rPr>
              <a:t>) </a:t>
            </a:r>
            <a:r>
              <a:rPr lang="tr-TR" sz="4400" b="1" dirty="0">
                <a:latin typeface="Times New Roman" panose="02020603050405020304" pitchFamily="18" charset="0"/>
                <a:cs typeface="Times New Roman" panose="02020603050405020304" pitchFamily="18" charset="0"/>
              </a:rPr>
              <a:t>ileri gelmişse</a:t>
            </a:r>
            <a:r>
              <a:rPr lang="tr-TR" sz="4400" dirty="0">
                <a:latin typeface="Times New Roman" panose="02020603050405020304" pitchFamily="18" charset="0"/>
                <a:cs typeface="Times New Roman" panose="02020603050405020304" pitchFamily="18" charset="0"/>
              </a:rPr>
              <a:t>, </a:t>
            </a:r>
            <a:r>
              <a:rPr lang="tr-TR" sz="4400" b="1" i="1" dirty="0">
                <a:latin typeface="Times New Roman" panose="02020603050405020304" pitchFamily="18" charset="0"/>
                <a:cs typeface="Times New Roman" panose="02020603050405020304" pitchFamily="18" charset="0"/>
              </a:rPr>
              <a:t>kazanılmış olan hakkı açıklamak üzere yapılan Tescil </a:t>
            </a:r>
            <a:r>
              <a:rPr lang="tr-TR" sz="4400" dirty="0">
                <a:latin typeface="Times New Roman" panose="02020603050405020304" pitchFamily="18" charset="0"/>
                <a:cs typeface="Times New Roman" panose="02020603050405020304" pitchFamily="18" charset="0"/>
              </a:rPr>
              <a:t>(</a:t>
            </a:r>
            <a:r>
              <a:rPr lang="tr-TR" sz="4400" i="1" dirty="0">
                <a:latin typeface="Times New Roman" panose="02020603050405020304" pitchFamily="18" charset="0"/>
                <a:cs typeface="Times New Roman" panose="02020603050405020304" pitchFamily="18" charset="0"/>
              </a:rPr>
              <a:t>MK m.705 / II, 716 / II), </a:t>
            </a:r>
            <a:r>
              <a:rPr lang="tr-TR" sz="4400" b="1" dirty="0">
                <a:latin typeface="Times New Roman" panose="02020603050405020304" pitchFamily="18" charset="0"/>
                <a:cs typeface="Times New Roman" panose="02020603050405020304" pitchFamily="18" charset="0"/>
              </a:rPr>
              <a:t>Sicili gerçek hak durumuna uygun hale getirir. </a:t>
            </a:r>
          </a:p>
        </p:txBody>
      </p:sp>
    </p:spTree>
    <p:extLst>
      <p:ext uri="{BB962C8B-B14F-4D97-AF65-F5344CB8AC3E}">
        <p14:creationId xmlns:p14="http://schemas.microsoft.com/office/powerpoint/2010/main" val="3867276191"/>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Alacağın Sona Ermesi sonucu </a:t>
            </a:r>
            <a:r>
              <a:rPr lang="tr-TR" b="1" i="1" dirty="0">
                <a:latin typeface="Times New Roman" panose="02020603050405020304" pitchFamily="18" charset="0"/>
                <a:cs typeface="Times New Roman" panose="02020603050405020304" pitchFamily="18" charset="0"/>
              </a:rPr>
              <a:t>Taşınmaz Rehininin de Sona Ermesinde </a:t>
            </a:r>
            <a:r>
              <a:rPr lang="tr-TR" dirty="0">
                <a:latin typeface="Times New Roman" panose="02020603050405020304" pitchFamily="18" charset="0"/>
                <a:cs typeface="Times New Roman" panose="02020603050405020304" pitchFamily="18" charset="0"/>
              </a:rPr>
              <a:t>olduğu gibi, </a:t>
            </a:r>
            <a:r>
              <a:rPr lang="tr-TR" b="1" dirty="0">
                <a:latin typeface="Times New Roman" panose="02020603050405020304" pitchFamily="18" charset="0"/>
                <a:cs typeface="Times New Roman" panose="02020603050405020304" pitchFamily="18" charset="0"/>
              </a:rPr>
              <a:t>Ayni Hakkın kütük dışı sona ermesine rağmen, Tescilin terkin edilinceye kadar Şekli bir Değer taşıdığı  durumlarda,</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Terkin için Ayni Hak Sahibinin</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verilen örnekte Rehin Hakkı Sahibinin, </a:t>
            </a:r>
            <a:r>
              <a:rPr lang="tr-TR" b="1" dirty="0">
                <a:latin typeface="Times New Roman" panose="02020603050405020304" pitchFamily="18" charset="0"/>
                <a:cs typeface="Times New Roman" panose="02020603050405020304" pitchFamily="18" charset="0"/>
              </a:rPr>
              <a:t>Terkin İsteminde bulunması gerekir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MK m. 883</a:t>
            </a:r>
            <a:r>
              <a:rPr lang="tr-TR" dirty="0">
                <a:latin typeface="Times New Roman" panose="02020603050405020304" pitchFamily="18" charset="0"/>
                <a:cs typeface="Times New Roman" panose="02020603050405020304" pitchFamily="18" charset="0"/>
              </a:rPr>
              <a:t>). </a:t>
            </a:r>
          </a:p>
          <a:p>
            <a:pPr algn="just"/>
            <a:r>
              <a:rPr lang="tr-TR" b="1" dirty="0">
                <a:latin typeface="Times New Roman" panose="02020603050405020304" pitchFamily="18" charset="0"/>
                <a:cs typeface="Times New Roman" panose="02020603050405020304" pitchFamily="18" charset="0"/>
              </a:rPr>
              <a:t>Rehin Hakkı Sahibi terkin isteminde bulunmazsa</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Taşınmaz Maliki</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Tapu Sicilinin Düzeltilmesi Davası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MK m. 1025 / 1</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açmak zorundadır. Mahkemenin Kararı üzerine, </a:t>
            </a:r>
            <a:r>
              <a:rPr lang="tr-TR" b="1" i="1" dirty="0">
                <a:latin typeface="Times New Roman" panose="02020603050405020304" pitchFamily="18" charset="0"/>
                <a:cs typeface="Times New Roman" panose="02020603050405020304" pitchFamily="18" charset="0"/>
              </a:rPr>
              <a:t>Açıklayıcı Terkin için İstemde </a:t>
            </a:r>
            <a:r>
              <a:rPr lang="tr-TR" b="1" dirty="0">
                <a:latin typeface="Times New Roman" panose="02020603050405020304" pitchFamily="18" charset="0"/>
                <a:cs typeface="Times New Roman" panose="02020603050405020304" pitchFamily="18" charset="0"/>
              </a:rPr>
              <a:t>bulunabilecektir. </a:t>
            </a:r>
          </a:p>
          <a:p>
            <a:pPr algn="just"/>
            <a:endParaRPr lang="tr-TR" dirty="0"/>
          </a:p>
          <a:p>
            <a:pPr marL="0" indent="0">
              <a:buNone/>
            </a:pPr>
            <a:endParaRPr lang="tr-TR" dirty="0"/>
          </a:p>
        </p:txBody>
      </p:sp>
    </p:spTree>
    <p:extLst>
      <p:ext uri="{BB962C8B-B14F-4D97-AF65-F5344CB8AC3E}">
        <p14:creationId xmlns:p14="http://schemas.microsoft.com/office/powerpoint/2010/main" val="1212943137"/>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Hiçbir Hukuki Değeri Kalmamış Olan Tescillerin Terkini </a:t>
            </a:r>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Medeni Kanun</a:t>
            </a:r>
            <a:r>
              <a:rPr lang="tr-TR" dirty="0">
                <a:latin typeface="Times New Roman" panose="02020603050405020304" pitchFamily="18" charset="0"/>
                <a:cs typeface="Times New Roman" panose="02020603050405020304" pitchFamily="18" charset="0"/>
              </a:rPr>
              <a:t>, hiçbir hukuki değeri kalmamış olan tescillerin terkini konusunu da, </a:t>
            </a:r>
            <a:r>
              <a:rPr lang="tr-TR" b="1" dirty="0">
                <a:latin typeface="Times New Roman" panose="02020603050405020304" pitchFamily="18" charset="0"/>
                <a:cs typeface="Times New Roman" panose="02020603050405020304" pitchFamily="18" charset="0"/>
              </a:rPr>
              <a:t>MK m. 1026 hükmünde  </a:t>
            </a:r>
            <a:r>
              <a:rPr lang="tr-TR" dirty="0">
                <a:latin typeface="Times New Roman" panose="02020603050405020304" pitchFamily="18" charset="0"/>
                <a:cs typeface="Times New Roman" panose="02020603050405020304" pitchFamily="18" charset="0"/>
              </a:rPr>
              <a:t>düzenlemiştir. </a:t>
            </a:r>
          </a:p>
          <a:p>
            <a:pPr algn="just"/>
            <a:r>
              <a:rPr lang="tr-TR" dirty="0">
                <a:latin typeface="Times New Roman" panose="02020603050405020304" pitchFamily="18" charset="0"/>
                <a:cs typeface="Times New Roman" panose="02020603050405020304" pitchFamily="18" charset="0"/>
              </a:rPr>
              <a:t>Bu hükme göre</a:t>
            </a:r>
            <a:r>
              <a:rPr lang="tr-TR" dirty="0"/>
              <a:t>, «</a:t>
            </a:r>
            <a:r>
              <a:rPr lang="tr-TR" b="1" i="1" dirty="0">
                <a:latin typeface="Times New Roman" panose="02020603050405020304" pitchFamily="18" charset="0"/>
                <a:cs typeface="Times New Roman" panose="02020603050405020304" pitchFamily="18" charset="0"/>
              </a:rPr>
              <a:t>Bir ayni hakkın sona ermesiyle tescil her türlü hukuki değerini kaybettiği takdirde, taşınmaz maliki terkini </a:t>
            </a:r>
            <a:r>
              <a:rPr lang="tr-TR" b="1" dirty="0">
                <a:latin typeface="Times New Roman" panose="02020603050405020304" pitchFamily="18" charset="0"/>
                <a:cs typeface="Times New Roman" panose="02020603050405020304" pitchFamily="18" charset="0"/>
              </a:rPr>
              <a:t>isteyebilir»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MK m. 1026 /1).</a:t>
            </a:r>
          </a:p>
          <a:p>
            <a:pPr algn="just"/>
            <a:r>
              <a:rPr lang="tr-TR" b="1" dirty="0">
                <a:latin typeface="Times New Roman" panose="02020603050405020304" pitchFamily="18" charset="0"/>
                <a:cs typeface="Times New Roman" panose="02020603050405020304" pitchFamily="18" charset="0"/>
              </a:rPr>
              <a:t>TST m. 69 / 3 hükmünde  ise</a:t>
            </a:r>
            <a:r>
              <a:rPr lang="tr-TR" dirty="0">
                <a:latin typeface="Times New Roman" panose="02020603050405020304" pitchFamily="18" charset="0"/>
                <a:cs typeface="Times New Roman" panose="02020603050405020304" pitchFamily="18" charset="0"/>
              </a:rPr>
              <a:t>, Kanunda açıkça gösterilen hallerde ya da belli bir Süre için kurulan Eşyaya veya Kişiye bağlı İrtifaklarda Sürenin Dolması Sonucu, Taşınmaz Malikinin İstemde bulunması üzerine Terkin İşleminin yapılabileceği hükme bağlanmıştır. </a:t>
            </a:r>
          </a:p>
        </p:txBody>
      </p:sp>
    </p:spTree>
    <p:extLst>
      <p:ext uri="{BB962C8B-B14F-4D97-AF65-F5344CB8AC3E}">
        <p14:creationId xmlns:p14="http://schemas.microsoft.com/office/powerpoint/2010/main" val="18251165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000" b="1" dirty="0">
                <a:latin typeface="Times New Roman" panose="02020603050405020304" pitchFamily="18" charset="0"/>
                <a:cs typeface="Times New Roman" panose="02020603050405020304" pitchFamily="18" charset="0"/>
              </a:rPr>
              <a:t>Taşınmazın Cinsi veya Bina durumuyla ilgili Yolsuzluklarda ise, her zaman hukuka aykırı bir Sicil Tutmadan söz edilemez. </a:t>
            </a:r>
          </a:p>
          <a:p>
            <a:pPr algn="just"/>
            <a:r>
              <a:rPr lang="tr-TR" sz="4000" dirty="0">
                <a:latin typeface="Times New Roman" panose="02020603050405020304" pitchFamily="18" charset="0"/>
                <a:cs typeface="Times New Roman" panose="02020603050405020304" pitchFamily="18" charset="0"/>
              </a:rPr>
              <a:t>Bunun nedeni, Tapu Memuruna Taşınmazla ilgili her cins değişikliğini Sicile aksettirmek hususunda bir görevin yüklenmemiş olmasıdır.  </a:t>
            </a:r>
          </a:p>
          <a:p>
            <a:pPr marL="0" indent="0">
              <a:buNone/>
            </a:pPr>
            <a:endParaRPr lang="tr-TR" sz="4000" dirty="0"/>
          </a:p>
        </p:txBody>
      </p:sp>
    </p:spTree>
    <p:extLst>
      <p:ext uri="{BB962C8B-B14F-4D97-AF65-F5344CB8AC3E}">
        <p14:creationId xmlns:p14="http://schemas.microsoft.com/office/powerpoint/2010/main" val="3992107856"/>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dirty="0">
                <a:latin typeface="Times New Roman" panose="02020603050405020304" pitchFamily="18" charset="0"/>
                <a:cs typeface="Times New Roman" panose="02020603050405020304" pitchFamily="18" charset="0"/>
              </a:rPr>
              <a:t>Buna göre </a:t>
            </a:r>
            <a:r>
              <a:rPr lang="tr-TR" sz="3200" b="1" i="1" dirty="0">
                <a:latin typeface="Times New Roman" panose="02020603050405020304" pitchFamily="18" charset="0"/>
                <a:cs typeface="Times New Roman" panose="02020603050405020304" pitchFamily="18" charset="0"/>
              </a:rPr>
              <a:t>örneğin</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İntifa Hakkı</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Hak Sahibinin Ölmesi </a:t>
            </a:r>
            <a:r>
              <a:rPr lang="tr-TR" sz="3200" dirty="0">
                <a:latin typeface="Times New Roman" panose="02020603050405020304" pitchFamily="18" charset="0"/>
                <a:cs typeface="Times New Roman" panose="02020603050405020304" pitchFamily="18" charset="0"/>
              </a:rPr>
              <a:t>ya da </a:t>
            </a:r>
            <a:r>
              <a:rPr lang="tr-TR" sz="3200" b="1" i="1" dirty="0">
                <a:latin typeface="Times New Roman" panose="02020603050405020304" pitchFamily="18" charset="0"/>
                <a:cs typeface="Times New Roman" panose="02020603050405020304" pitchFamily="18" charset="0"/>
              </a:rPr>
              <a:t>belli bir Süre için kurulmuş olup </a:t>
            </a:r>
            <a:r>
              <a:rPr lang="tr-TR" sz="3200" dirty="0">
                <a:latin typeface="Times New Roman" panose="02020603050405020304" pitchFamily="18" charset="0"/>
                <a:cs typeface="Times New Roman" panose="02020603050405020304" pitchFamily="18" charset="0"/>
              </a:rPr>
              <a:t>da, </a:t>
            </a:r>
            <a:r>
              <a:rPr lang="tr-TR" sz="3200" b="1" dirty="0">
                <a:latin typeface="Times New Roman" panose="02020603050405020304" pitchFamily="18" charset="0"/>
                <a:cs typeface="Times New Roman" panose="02020603050405020304" pitchFamily="18" charset="0"/>
              </a:rPr>
              <a:t>bu Sürenin dolması nedeniyle sona ererse </a:t>
            </a:r>
            <a:r>
              <a:rPr lang="tr-TR" sz="3200"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MK m. 796 / II</a:t>
            </a:r>
            <a:r>
              <a:rPr lang="tr-TR" sz="3200" dirty="0">
                <a:latin typeface="Times New Roman" panose="02020603050405020304" pitchFamily="18" charset="0"/>
                <a:cs typeface="Times New Roman" panose="02020603050405020304" pitchFamily="18" charset="0"/>
              </a:rPr>
              <a:t>), bu takdirde, </a:t>
            </a:r>
            <a:r>
              <a:rPr lang="tr-TR" sz="3200" b="1" dirty="0">
                <a:latin typeface="Times New Roman" panose="02020603050405020304" pitchFamily="18" charset="0"/>
                <a:cs typeface="Times New Roman" panose="02020603050405020304" pitchFamily="18" charset="0"/>
              </a:rPr>
              <a:t>İntifa Hakkına ilişkin Tescilin hiçbir hukuki değeri kalmaz. </a:t>
            </a:r>
          </a:p>
          <a:p>
            <a:pPr algn="just"/>
            <a:r>
              <a:rPr lang="tr-TR" sz="3200" b="1" i="1" dirty="0">
                <a:latin typeface="Times New Roman" panose="02020603050405020304" pitchFamily="18" charset="0"/>
                <a:cs typeface="Times New Roman" panose="02020603050405020304" pitchFamily="18" charset="0"/>
              </a:rPr>
              <a:t>İyiniyetli Üçüncü Kişilerin </a:t>
            </a:r>
            <a:r>
              <a:rPr lang="tr-TR" sz="3200" b="1" dirty="0">
                <a:latin typeface="Times New Roman" panose="02020603050405020304" pitchFamily="18" charset="0"/>
                <a:cs typeface="Times New Roman" panose="02020603050405020304" pitchFamily="18" charset="0"/>
              </a:rPr>
              <a:t>böyle bir Tescile dayanarak </a:t>
            </a:r>
            <a:r>
              <a:rPr lang="tr-TR" sz="3200" b="1" i="1" dirty="0">
                <a:latin typeface="Times New Roman" panose="02020603050405020304" pitchFamily="18" charset="0"/>
                <a:cs typeface="Times New Roman" panose="02020603050405020304" pitchFamily="18" charset="0"/>
              </a:rPr>
              <a:t>Ayni Hak edinmeleri </a:t>
            </a:r>
            <a:r>
              <a:rPr lang="tr-TR" sz="3200" b="1" dirty="0">
                <a:latin typeface="Times New Roman" panose="02020603050405020304" pitchFamily="18" charset="0"/>
                <a:cs typeface="Times New Roman" panose="02020603050405020304" pitchFamily="18" charset="0"/>
              </a:rPr>
              <a:t>söz konusu değildir. </a:t>
            </a:r>
          </a:p>
          <a:p>
            <a:pPr algn="just"/>
            <a:r>
              <a:rPr lang="tr-TR" sz="3200" dirty="0">
                <a:latin typeface="Times New Roman" panose="02020603050405020304" pitchFamily="18" charset="0"/>
                <a:cs typeface="Times New Roman" panose="02020603050405020304" pitchFamily="18" charset="0"/>
              </a:rPr>
              <a:t>Bu durumda, </a:t>
            </a:r>
            <a:r>
              <a:rPr lang="tr-TR" sz="3200" b="1" dirty="0">
                <a:latin typeface="Times New Roman" panose="02020603050405020304" pitchFamily="18" charset="0"/>
                <a:cs typeface="Times New Roman" panose="02020603050405020304" pitchFamily="18" charset="0"/>
              </a:rPr>
              <a:t>Taşınmaz Maliki, </a:t>
            </a:r>
            <a:r>
              <a:rPr lang="tr-TR" sz="3200" b="1" i="1" dirty="0">
                <a:latin typeface="Times New Roman" panose="02020603050405020304" pitchFamily="18" charset="0"/>
                <a:cs typeface="Times New Roman" panose="02020603050405020304" pitchFamily="18" charset="0"/>
              </a:rPr>
              <a:t>MK m. 1026 / 1 </a:t>
            </a:r>
            <a:r>
              <a:rPr lang="tr-TR" sz="3200" dirty="0">
                <a:latin typeface="Times New Roman" panose="02020603050405020304" pitchFamily="18" charset="0"/>
                <a:cs typeface="Times New Roman" panose="02020603050405020304" pitchFamily="18" charset="0"/>
              </a:rPr>
              <a:t>uyarınca, </a:t>
            </a:r>
            <a:r>
              <a:rPr lang="tr-TR" sz="3200" b="1" dirty="0">
                <a:latin typeface="Times New Roman" panose="02020603050405020304" pitchFamily="18" charset="0"/>
                <a:cs typeface="Times New Roman" panose="02020603050405020304" pitchFamily="18" charset="0"/>
              </a:rPr>
              <a:t>Terkin İsteminde</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bulunabilir. </a:t>
            </a:r>
          </a:p>
          <a:p>
            <a:pPr algn="just"/>
            <a:endParaRPr lang="tr-TR"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163327852"/>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457200" lvl="1" indent="0" algn="just">
              <a:buNone/>
            </a:pPr>
            <a:r>
              <a:rPr lang="tr-TR" dirty="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a:t>
            </a:r>
            <a:r>
              <a:rPr lang="tr-TR" sz="3600" i="1" dirty="0">
                <a:latin typeface="Times New Roman" panose="02020603050405020304" pitchFamily="18" charset="0"/>
                <a:cs typeface="Times New Roman" panose="02020603050405020304" pitchFamily="18" charset="0"/>
              </a:rPr>
              <a:t>Tapu Memuru bu istemi yerine getirirse, her ilgili, bu işlemin kendisine tebliği tarihinden başlayarak otuz gün içinde terkine karşı dava açabilir.</a:t>
            </a:r>
            <a:r>
              <a:rPr lang="tr-TR" sz="3600" dirty="0">
                <a:latin typeface="Times New Roman" panose="02020603050405020304" pitchFamily="18" charset="0"/>
                <a:cs typeface="Times New Roman" panose="02020603050405020304" pitchFamily="18" charset="0"/>
              </a:rPr>
              <a:t>» (</a:t>
            </a:r>
            <a:r>
              <a:rPr lang="tr-TR" sz="3600" i="1" dirty="0">
                <a:latin typeface="Times New Roman" panose="02020603050405020304" pitchFamily="18" charset="0"/>
                <a:cs typeface="Times New Roman" panose="02020603050405020304" pitchFamily="18" charset="0"/>
              </a:rPr>
              <a:t>MK m.  1026/II)</a:t>
            </a:r>
          </a:p>
          <a:p>
            <a:pPr lvl="1" algn="just"/>
            <a:r>
              <a:rPr lang="tr-TR" sz="3600" dirty="0">
                <a:latin typeface="Times New Roman" panose="02020603050405020304" pitchFamily="18" charset="0"/>
                <a:cs typeface="Times New Roman" panose="02020603050405020304" pitchFamily="18" charset="0"/>
              </a:rPr>
              <a:t>Bunun için Tapu Memuru yaptığı İşlemi, İlgililere tebliğ eder ve İtiraz Süresi, tebliğ tarihinden itibaren işlemeye başlar (</a:t>
            </a:r>
            <a:r>
              <a:rPr lang="tr-TR" sz="3600" i="1" dirty="0">
                <a:latin typeface="Times New Roman" panose="02020603050405020304" pitchFamily="18" charset="0"/>
                <a:cs typeface="Times New Roman" panose="02020603050405020304" pitchFamily="18" charset="0"/>
              </a:rPr>
              <a:t>MK m. 1019 / II</a:t>
            </a:r>
            <a:r>
              <a:rPr lang="tr-TR" sz="36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059262608"/>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lvl="1" algn="just"/>
            <a:r>
              <a:rPr lang="tr-TR" sz="3600" dirty="0">
                <a:latin typeface="Times New Roman" panose="02020603050405020304" pitchFamily="18" charset="0"/>
                <a:cs typeface="Times New Roman" panose="02020603050405020304" pitchFamily="18" charset="0"/>
              </a:rPr>
              <a:t>Yapacağı Terkinle ilgili duraksamaları bulunan Tapu Memuru, MK m.1026/</a:t>
            </a:r>
            <a:r>
              <a:rPr lang="tr-TR" sz="3600" dirty="0" err="1">
                <a:latin typeface="Times New Roman" panose="02020603050405020304" pitchFamily="18" charset="0"/>
                <a:cs typeface="Times New Roman" panose="02020603050405020304" pitchFamily="18" charset="0"/>
              </a:rPr>
              <a:t>III’deki</a:t>
            </a:r>
            <a:r>
              <a:rPr lang="tr-TR" sz="3600" dirty="0">
                <a:latin typeface="Times New Roman" panose="02020603050405020304" pitchFamily="18" charset="0"/>
                <a:cs typeface="Times New Roman" panose="02020603050405020304" pitchFamily="18" charset="0"/>
              </a:rPr>
              <a:t> imkandan yararlanabilir. </a:t>
            </a:r>
          </a:p>
          <a:p>
            <a:pPr lvl="1" algn="just"/>
            <a:r>
              <a:rPr lang="tr-TR" sz="3600" b="1" i="1" dirty="0">
                <a:latin typeface="Times New Roman" panose="02020603050405020304" pitchFamily="18" charset="0"/>
                <a:cs typeface="Times New Roman" panose="02020603050405020304" pitchFamily="18" charset="0"/>
              </a:rPr>
              <a:t>MK m. 1026 / </a:t>
            </a:r>
            <a:r>
              <a:rPr lang="tr-TR" sz="3600" b="1" i="1" dirty="0" err="1">
                <a:latin typeface="Times New Roman" panose="02020603050405020304" pitchFamily="18" charset="0"/>
                <a:cs typeface="Times New Roman" panose="02020603050405020304" pitchFamily="18" charset="0"/>
              </a:rPr>
              <a:t>III’e</a:t>
            </a:r>
            <a:r>
              <a:rPr lang="tr-TR" sz="3600" b="1" i="1" dirty="0">
                <a:latin typeface="Times New Roman" panose="02020603050405020304" pitchFamily="18" charset="0"/>
                <a:cs typeface="Times New Roman" panose="02020603050405020304" pitchFamily="18" charset="0"/>
              </a:rPr>
              <a:t> göre</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Tapu Memuru, </a:t>
            </a:r>
            <a:r>
              <a:rPr lang="tr-TR" sz="3600" b="1" dirty="0" err="1">
                <a:latin typeface="Times New Roman" panose="02020603050405020304" pitchFamily="18" charset="0"/>
                <a:cs typeface="Times New Roman" panose="02020603050405020304" pitchFamily="18" charset="0"/>
              </a:rPr>
              <a:t>re’sen</a:t>
            </a:r>
            <a:r>
              <a:rPr lang="tr-TR" sz="3600" b="1" dirty="0">
                <a:latin typeface="Times New Roman" panose="02020603050405020304" pitchFamily="18" charset="0"/>
                <a:cs typeface="Times New Roman" panose="02020603050405020304" pitchFamily="18" charset="0"/>
              </a:rPr>
              <a:t> Hakime başvurarak, </a:t>
            </a:r>
            <a:r>
              <a:rPr lang="tr-TR" sz="3600" b="1" i="1" dirty="0">
                <a:latin typeface="Times New Roman" panose="02020603050405020304" pitchFamily="18" charset="0"/>
                <a:cs typeface="Times New Roman" panose="02020603050405020304" pitchFamily="18" charset="0"/>
              </a:rPr>
              <a:t>Ayni Hakkın sona erdiğinin belirlenmesine ilişkin Karar verilmesini istemeye </a:t>
            </a:r>
            <a:r>
              <a:rPr lang="tr-TR" sz="3600" b="1" dirty="0">
                <a:latin typeface="Times New Roman" panose="02020603050405020304" pitchFamily="18" charset="0"/>
                <a:cs typeface="Times New Roman" panose="02020603050405020304" pitchFamily="18" charset="0"/>
              </a:rPr>
              <a:t>ve </a:t>
            </a:r>
            <a:r>
              <a:rPr lang="tr-TR" sz="3600" b="1" i="1" dirty="0">
                <a:latin typeface="Times New Roman" panose="02020603050405020304" pitchFamily="18" charset="0"/>
                <a:cs typeface="Times New Roman" panose="02020603050405020304" pitchFamily="18" charset="0"/>
              </a:rPr>
              <a:t>Hakimin vereceği Karara dayanarak </a:t>
            </a:r>
            <a:r>
              <a:rPr lang="tr-TR" sz="3600" b="1" dirty="0">
                <a:latin typeface="Times New Roman" panose="02020603050405020304" pitchFamily="18" charset="0"/>
                <a:cs typeface="Times New Roman" panose="02020603050405020304" pitchFamily="18" charset="0"/>
              </a:rPr>
              <a:t>Terkin İşlemini yapmaya yetkilidir. </a:t>
            </a:r>
          </a:p>
          <a:p>
            <a:pPr marL="457200" lvl="1" indent="0" algn="just">
              <a:buNone/>
            </a:pPr>
            <a:endParaRPr lang="tr-TR" sz="3600" b="1" dirty="0"/>
          </a:p>
          <a:p>
            <a:pPr marL="457200" lvl="1" indent="0" algn="just">
              <a:buNone/>
            </a:pPr>
            <a:endParaRPr lang="tr-TR" sz="3600" dirty="0"/>
          </a:p>
          <a:p>
            <a:endParaRPr lang="tr-TR" sz="3600" dirty="0"/>
          </a:p>
        </p:txBody>
      </p:sp>
    </p:spTree>
    <p:extLst>
      <p:ext uri="{BB962C8B-B14F-4D97-AF65-F5344CB8AC3E}">
        <p14:creationId xmlns:p14="http://schemas.microsoft.com/office/powerpoint/2010/main" val="3943333506"/>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Terkinin Şekli </a:t>
            </a:r>
          </a:p>
        </p:txBody>
      </p:sp>
      <p:sp>
        <p:nvSpPr>
          <p:cNvPr id="3" name="İçerik Yer Tutucusu 2"/>
          <p:cNvSpPr>
            <a:spLocks noGrp="1"/>
          </p:cNvSpPr>
          <p:nvPr>
            <p:ph idx="1"/>
          </p:nvPr>
        </p:nvSpPr>
        <p:spPr/>
        <p:txBody>
          <a:bodyPr>
            <a:noAutofit/>
          </a:bodyPr>
          <a:lstStyle/>
          <a:p>
            <a:pPr algn="just"/>
            <a:r>
              <a:rPr lang="tr-TR" sz="3600" b="1" dirty="0">
                <a:latin typeface="Times New Roman" panose="02020603050405020304" pitchFamily="18" charset="0"/>
                <a:cs typeface="Times New Roman" panose="02020603050405020304" pitchFamily="18" charset="0"/>
              </a:rPr>
              <a:t>TST 70 / 1’e göre</a:t>
            </a:r>
            <a:r>
              <a:rPr lang="tr-TR" sz="3600" dirty="0">
                <a:latin typeface="Times New Roman" panose="02020603050405020304" pitchFamily="18" charset="0"/>
                <a:cs typeface="Times New Roman" panose="02020603050405020304" pitchFamily="18" charset="0"/>
              </a:rPr>
              <a:t>, Tapu Sicili üzerinde yapılacak Terkinler, terkin edilecek Hakla ilgili Kaydın üzerinin kırmızı mürekkepli kalemle çizilmesi ve altındaki satıra yine kırmızı mürekkepli kalemle «</a:t>
            </a:r>
            <a:r>
              <a:rPr lang="tr-TR" sz="3600" b="1" dirty="0">
                <a:latin typeface="Times New Roman" panose="02020603050405020304" pitchFamily="18" charset="0"/>
                <a:cs typeface="Times New Roman" panose="02020603050405020304" pitchFamily="18" charset="0"/>
              </a:rPr>
              <a:t>terkin edildi» </a:t>
            </a:r>
            <a:r>
              <a:rPr lang="tr-TR" sz="3600" dirty="0">
                <a:latin typeface="Times New Roman" panose="02020603050405020304" pitchFamily="18" charset="0"/>
                <a:cs typeface="Times New Roman" panose="02020603050405020304" pitchFamily="18" charset="0"/>
              </a:rPr>
              <a:t>ibaresi ile Tarih ve Yevmiye Numarasının yazılması ve Müdürün veya onun görevlendireceği Tapu Görevlisinin imzalamasıyla olur. 		</a:t>
            </a:r>
          </a:p>
        </p:txBody>
      </p:sp>
    </p:spTree>
    <p:extLst>
      <p:ext uri="{BB962C8B-B14F-4D97-AF65-F5344CB8AC3E}">
        <p14:creationId xmlns:p14="http://schemas.microsoft.com/office/powerpoint/2010/main" val="3174643803"/>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Değişiklik (Tadil) </a:t>
            </a:r>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Medeni Kanun’da </a:t>
            </a:r>
            <a:r>
              <a:rPr lang="tr-TR" sz="3600" dirty="0">
                <a:latin typeface="Times New Roman" panose="02020603050405020304" pitchFamily="18" charset="0"/>
                <a:cs typeface="Times New Roman" panose="02020603050405020304" pitchFamily="18" charset="0"/>
              </a:rPr>
              <a:t>(</a:t>
            </a:r>
            <a:r>
              <a:rPr lang="tr-TR" sz="3600" i="1" dirty="0">
                <a:latin typeface="Times New Roman" panose="02020603050405020304" pitchFamily="18" charset="0"/>
                <a:cs typeface="Times New Roman" panose="02020603050405020304" pitchFamily="18" charset="0"/>
              </a:rPr>
              <a:t>MK m.1014</a:t>
            </a:r>
            <a:r>
              <a:rPr lang="tr-TR" sz="3600" dirty="0">
                <a:latin typeface="Times New Roman" panose="02020603050405020304" pitchFamily="18" charset="0"/>
                <a:cs typeface="Times New Roman" panose="02020603050405020304" pitchFamily="18" charset="0"/>
              </a:rPr>
              <a:t>) ve </a:t>
            </a:r>
            <a:r>
              <a:rPr lang="tr-TR" sz="3600" b="1" dirty="0">
                <a:latin typeface="Times New Roman" panose="02020603050405020304" pitchFamily="18" charset="0"/>
                <a:cs typeface="Times New Roman" panose="02020603050405020304" pitchFamily="18" charset="0"/>
              </a:rPr>
              <a:t>Tapu Sicili Tüzüğünde </a:t>
            </a:r>
            <a:r>
              <a:rPr lang="tr-TR" sz="3600" dirty="0">
                <a:latin typeface="Times New Roman" panose="02020603050405020304" pitchFamily="18" charset="0"/>
                <a:cs typeface="Times New Roman" panose="02020603050405020304" pitchFamily="18" charset="0"/>
              </a:rPr>
              <a:t>(</a:t>
            </a:r>
            <a:r>
              <a:rPr lang="tr-TR" sz="3600" i="1" dirty="0">
                <a:latin typeface="Times New Roman" panose="02020603050405020304" pitchFamily="18" charset="0"/>
                <a:cs typeface="Times New Roman" panose="02020603050405020304" pitchFamily="18" charset="0"/>
              </a:rPr>
              <a:t>TST m.72) </a:t>
            </a:r>
            <a:r>
              <a:rPr lang="tr-TR" sz="3600" b="1" dirty="0">
                <a:latin typeface="Times New Roman" panose="02020603050405020304" pitchFamily="18" charset="0"/>
                <a:cs typeface="Times New Roman" panose="02020603050405020304" pitchFamily="18" charset="0"/>
              </a:rPr>
              <a:t>Tescil ve Terkinin </a:t>
            </a:r>
            <a:r>
              <a:rPr lang="tr-TR" sz="3600" b="1" dirty="0" err="1">
                <a:latin typeface="Times New Roman" panose="02020603050405020304" pitchFamily="18" charset="0"/>
                <a:cs typeface="Times New Roman" panose="02020603050405020304" pitchFamily="18" charset="0"/>
              </a:rPr>
              <a:t>yanısıra</a:t>
            </a:r>
            <a:r>
              <a:rPr lang="tr-TR" sz="3600" b="1" dirty="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Değişiklikten söz edilmektedir. </a:t>
            </a:r>
          </a:p>
          <a:p>
            <a:pPr algn="just"/>
            <a:r>
              <a:rPr lang="tr-TR" sz="3600" dirty="0">
                <a:latin typeface="Times New Roman" panose="02020603050405020304" pitchFamily="18" charset="0"/>
                <a:cs typeface="Times New Roman" panose="02020603050405020304" pitchFamily="18" charset="0"/>
              </a:rPr>
              <a:t>Aslında «</a:t>
            </a:r>
            <a:r>
              <a:rPr lang="tr-TR" sz="3600" b="1" i="1" dirty="0">
                <a:latin typeface="Times New Roman" panose="02020603050405020304" pitchFamily="18" charset="0"/>
                <a:cs typeface="Times New Roman" panose="02020603050405020304" pitchFamily="18" charset="0"/>
              </a:rPr>
              <a:t>Değişiklik»</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bağımsız bir kayıt şekli değildir. </a:t>
            </a:r>
          </a:p>
          <a:p>
            <a:pPr algn="just"/>
            <a:r>
              <a:rPr lang="tr-TR" sz="3600" b="1" i="1" dirty="0">
                <a:latin typeface="Times New Roman" panose="02020603050405020304" pitchFamily="18" charset="0"/>
                <a:cs typeface="Times New Roman" panose="02020603050405020304" pitchFamily="18" charset="0"/>
              </a:rPr>
              <a:t>Değişiklik,</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Tapuda tescil edilmiş bir Hakkın kapsamı üzerinde değişiklik yapan bir </a:t>
            </a:r>
            <a:r>
              <a:rPr lang="tr-TR" sz="3600" b="1" i="1" dirty="0">
                <a:latin typeface="Times New Roman" panose="02020603050405020304" pitchFamily="18" charset="0"/>
                <a:cs typeface="Times New Roman" panose="02020603050405020304" pitchFamily="18" charset="0"/>
              </a:rPr>
              <a:t>Tescil </a:t>
            </a:r>
            <a:r>
              <a:rPr lang="tr-TR" sz="3600" dirty="0">
                <a:latin typeface="Times New Roman" panose="02020603050405020304" pitchFamily="18" charset="0"/>
                <a:cs typeface="Times New Roman" panose="02020603050405020304" pitchFamily="18" charset="0"/>
              </a:rPr>
              <a:t>ya da </a:t>
            </a:r>
            <a:r>
              <a:rPr lang="tr-TR" sz="3600" b="1" i="1" dirty="0">
                <a:latin typeface="Times New Roman" panose="02020603050405020304" pitchFamily="18" charset="0"/>
                <a:cs typeface="Times New Roman" panose="02020603050405020304" pitchFamily="18" charset="0"/>
              </a:rPr>
              <a:t>Terkin </a:t>
            </a:r>
            <a:r>
              <a:rPr lang="tr-TR" sz="3600" b="1" dirty="0">
                <a:latin typeface="Times New Roman" panose="02020603050405020304" pitchFamily="18" charset="0"/>
                <a:cs typeface="Times New Roman" panose="02020603050405020304" pitchFamily="18" charset="0"/>
              </a:rPr>
              <a:t>biçiminde ortaya çıkar. </a:t>
            </a:r>
          </a:p>
          <a:p>
            <a:pPr marL="0" indent="0" algn="just">
              <a:buNone/>
            </a:pPr>
            <a:endParaRPr lang="tr-TR" sz="3600" dirty="0"/>
          </a:p>
        </p:txBody>
      </p:sp>
    </p:spTree>
    <p:extLst>
      <p:ext uri="{BB962C8B-B14F-4D97-AF65-F5344CB8AC3E}">
        <p14:creationId xmlns:p14="http://schemas.microsoft.com/office/powerpoint/2010/main" val="2038882894"/>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4800" b="1" i="1" dirty="0">
                <a:latin typeface="Times New Roman" panose="02020603050405020304" pitchFamily="18" charset="0"/>
                <a:cs typeface="Times New Roman" panose="02020603050405020304" pitchFamily="18" charset="0"/>
              </a:rPr>
              <a:t>Eğer Değişiklik, konusu olan hakkı genişletiyorsa</a:t>
            </a:r>
            <a:r>
              <a:rPr lang="tr-TR" sz="4800" dirty="0">
                <a:latin typeface="Times New Roman" panose="02020603050405020304" pitchFamily="18" charset="0"/>
                <a:cs typeface="Times New Roman" panose="02020603050405020304" pitchFamily="18" charset="0"/>
              </a:rPr>
              <a:t>, </a:t>
            </a:r>
            <a:r>
              <a:rPr lang="tr-TR" sz="4800" b="1" u="sng" dirty="0">
                <a:latin typeface="Times New Roman" panose="02020603050405020304" pitchFamily="18" charset="0"/>
                <a:cs typeface="Times New Roman" panose="02020603050405020304" pitchFamily="18" charset="0"/>
              </a:rPr>
              <a:t>Tescil </a:t>
            </a:r>
            <a:r>
              <a:rPr lang="tr-TR" sz="4800" b="1" dirty="0">
                <a:latin typeface="Times New Roman" panose="02020603050405020304" pitchFamily="18" charset="0"/>
                <a:cs typeface="Times New Roman" panose="02020603050405020304" pitchFamily="18" charset="0"/>
              </a:rPr>
              <a:t>niteliğindedir</a:t>
            </a:r>
            <a:r>
              <a:rPr lang="tr-TR" sz="4800" dirty="0">
                <a:latin typeface="Times New Roman" panose="02020603050405020304" pitchFamily="18" charset="0"/>
                <a:cs typeface="Times New Roman" panose="02020603050405020304" pitchFamily="18" charset="0"/>
              </a:rPr>
              <a:t>. </a:t>
            </a:r>
          </a:p>
          <a:p>
            <a:pPr algn="just"/>
            <a:r>
              <a:rPr lang="tr-TR" sz="4800" dirty="0">
                <a:latin typeface="Times New Roman" panose="02020603050405020304" pitchFamily="18" charset="0"/>
                <a:cs typeface="Times New Roman" panose="02020603050405020304" pitchFamily="18" charset="0"/>
              </a:rPr>
              <a:t>Fakat </a:t>
            </a:r>
            <a:r>
              <a:rPr lang="tr-TR" sz="4800" b="1" i="1" dirty="0">
                <a:latin typeface="Times New Roman" panose="02020603050405020304" pitchFamily="18" charset="0"/>
                <a:cs typeface="Times New Roman" panose="02020603050405020304" pitchFamily="18" charset="0"/>
              </a:rPr>
              <a:t>Değişiklik, konusu olan hakkı daraltıyorsa</a:t>
            </a:r>
            <a:r>
              <a:rPr lang="tr-TR" sz="4800" dirty="0">
                <a:latin typeface="Times New Roman" panose="02020603050405020304" pitchFamily="18" charset="0"/>
                <a:cs typeface="Times New Roman" panose="02020603050405020304" pitchFamily="18" charset="0"/>
              </a:rPr>
              <a:t>, </a:t>
            </a:r>
            <a:r>
              <a:rPr lang="tr-TR" sz="4800" b="1" u="sng" dirty="0">
                <a:latin typeface="Times New Roman" panose="02020603050405020304" pitchFamily="18" charset="0"/>
                <a:cs typeface="Times New Roman" panose="02020603050405020304" pitchFamily="18" charset="0"/>
              </a:rPr>
              <a:t>Terkin </a:t>
            </a:r>
            <a:r>
              <a:rPr lang="tr-TR" sz="4800" b="1" dirty="0">
                <a:latin typeface="Times New Roman" panose="02020603050405020304" pitchFamily="18" charset="0"/>
                <a:cs typeface="Times New Roman" panose="02020603050405020304" pitchFamily="18" charset="0"/>
              </a:rPr>
              <a:t>niteliğindedir.</a:t>
            </a:r>
            <a:r>
              <a:rPr lang="tr-TR" sz="4800" dirty="0">
                <a:latin typeface="Times New Roman" panose="02020603050405020304" pitchFamily="18" charset="0"/>
                <a:cs typeface="Times New Roman" panose="02020603050405020304" pitchFamily="18" charset="0"/>
              </a:rPr>
              <a:t> </a:t>
            </a:r>
          </a:p>
          <a:p>
            <a:endParaRPr lang="tr-TR" dirty="0"/>
          </a:p>
        </p:txBody>
      </p:sp>
    </p:spTree>
    <p:extLst>
      <p:ext uri="{BB962C8B-B14F-4D97-AF65-F5344CB8AC3E}">
        <p14:creationId xmlns:p14="http://schemas.microsoft.com/office/powerpoint/2010/main" val="1020054313"/>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dirty="0">
                <a:latin typeface="Times New Roman" panose="02020603050405020304" pitchFamily="18" charset="0"/>
                <a:cs typeface="Times New Roman" panose="02020603050405020304" pitchFamily="18" charset="0"/>
              </a:rPr>
              <a:t>Bu bağlamda, örneğin, </a:t>
            </a:r>
            <a:r>
              <a:rPr lang="tr-TR" sz="3600" b="1" dirty="0">
                <a:latin typeface="Times New Roman" panose="02020603050405020304" pitchFamily="18" charset="0"/>
                <a:cs typeface="Times New Roman" panose="02020603050405020304" pitchFamily="18" charset="0"/>
              </a:rPr>
              <a:t>Tapu Kütüğüne tescil edilmiş bir Geçit Hakkının sağladığı yetkiyi genişleten Değişiklikte</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Taşınmaz Maliki, </a:t>
            </a:r>
            <a:r>
              <a:rPr lang="tr-TR" sz="3600" dirty="0">
                <a:latin typeface="Times New Roman" panose="02020603050405020304" pitchFamily="18" charset="0"/>
                <a:cs typeface="Times New Roman" panose="02020603050405020304" pitchFamily="18" charset="0"/>
              </a:rPr>
              <a:t>İstemde bulunmaya yetkilidir. </a:t>
            </a:r>
          </a:p>
          <a:p>
            <a:pPr algn="just"/>
            <a:r>
              <a:rPr lang="tr-TR" sz="3600" dirty="0">
                <a:latin typeface="Times New Roman" panose="02020603050405020304" pitchFamily="18" charset="0"/>
                <a:cs typeface="Times New Roman" panose="02020603050405020304" pitchFamily="18" charset="0"/>
              </a:rPr>
              <a:t>Yine </a:t>
            </a:r>
            <a:r>
              <a:rPr lang="tr-TR" sz="3600" b="1" dirty="0">
                <a:latin typeface="Times New Roman" panose="02020603050405020304" pitchFamily="18" charset="0"/>
                <a:cs typeface="Times New Roman" panose="02020603050405020304" pitchFamily="18" charset="0"/>
              </a:rPr>
              <a:t>böyle bir Geçit Hakkının sağladığı yetkiyi daraltan Değişiklikte </a:t>
            </a:r>
            <a:r>
              <a:rPr lang="tr-TR" sz="3600" dirty="0">
                <a:latin typeface="Times New Roman" panose="02020603050405020304" pitchFamily="18" charset="0"/>
                <a:cs typeface="Times New Roman" panose="02020603050405020304" pitchFamily="18" charset="0"/>
              </a:rPr>
              <a:t>ise, </a:t>
            </a:r>
            <a:r>
              <a:rPr lang="tr-TR" sz="3600" i="1" dirty="0">
                <a:latin typeface="Times New Roman" panose="02020603050405020304" pitchFamily="18" charset="0"/>
                <a:cs typeface="Times New Roman" panose="02020603050405020304" pitchFamily="18" charset="0"/>
              </a:rPr>
              <a:t>MK m. 1014 </a:t>
            </a:r>
            <a:r>
              <a:rPr lang="tr-TR" sz="3600" dirty="0">
                <a:latin typeface="Times New Roman" panose="02020603050405020304" pitchFamily="18" charset="0"/>
                <a:cs typeface="Times New Roman" panose="02020603050405020304" pitchFamily="18" charset="0"/>
              </a:rPr>
              <a:t>ve </a:t>
            </a:r>
            <a:r>
              <a:rPr lang="tr-TR" sz="3600" i="1" dirty="0">
                <a:latin typeface="Times New Roman" panose="02020603050405020304" pitchFamily="18" charset="0"/>
                <a:cs typeface="Times New Roman" panose="02020603050405020304" pitchFamily="18" charset="0"/>
              </a:rPr>
              <a:t>TST m. 72/1’de</a:t>
            </a:r>
            <a:r>
              <a:rPr lang="tr-TR" sz="3600" dirty="0">
                <a:latin typeface="Times New Roman" panose="02020603050405020304" pitchFamily="18" charset="0"/>
                <a:cs typeface="Times New Roman" panose="02020603050405020304" pitchFamily="18" charset="0"/>
              </a:rPr>
              <a:t> belirtildiği gibi, </a:t>
            </a:r>
            <a:r>
              <a:rPr lang="tr-TR" sz="3600" b="1" dirty="0">
                <a:latin typeface="Times New Roman" panose="02020603050405020304" pitchFamily="18" charset="0"/>
                <a:cs typeface="Times New Roman" panose="02020603050405020304" pitchFamily="18" charset="0"/>
              </a:rPr>
              <a:t>Hak Sahibi, </a:t>
            </a:r>
            <a:r>
              <a:rPr lang="tr-TR" sz="3600" dirty="0">
                <a:latin typeface="Times New Roman" panose="02020603050405020304" pitchFamily="18" charset="0"/>
                <a:cs typeface="Times New Roman" panose="02020603050405020304" pitchFamily="18" charset="0"/>
              </a:rPr>
              <a:t>Değişiklik İsteminde bulunmaya yetkilidir. </a:t>
            </a:r>
          </a:p>
          <a:p>
            <a:pPr marL="0" indent="0" algn="just">
              <a:buNone/>
            </a:pPr>
            <a:endParaRPr lang="tr-TR" sz="3600" dirty="0"/>
          </a:p>
        </p:txBody>
      </p:sp>
    </p:spTree>
    <p:extLst>
      <p:ext uri="{BB962C8B-B14F-4D97-AF65-F5344CB8AC3E}">
        <p14:creationId xmlns:p14="http://schemas.microsoft.com/office/powerpoint/2010/main" val="42282994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Tapu Memuru, ancak kendine bildirilen Cins ve Bina durumu değişikliklerini Sicile işlemekle yükümlü kılınmıştır.</a:t>
            </a:r>
          </a:p>
          <a:p>
            <a:pPr algn="just"/>
            <a:r>
              <a:rPr lang="tr-TR" sz="3600" b="1" dirty="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Fakat, Taşınmazın Sicile kaydında, niteliklerin gösterilmesi de gerekli olduğuna göre, hiç olmazsa Kayıt sırasında yapılan Tespit ve bunun Sicile doğru geçirilmiş olması Devletin Sorumluluğu bakımından büyük önem taşır. </a:t>
            </a:r>
          </a:p>
          <a:p>
            <a:pPr marL="0" indent="0">
              <a:buNone/>
            </a:pPr>
            <a:endParaRPr lang="tr-TR" sz="3600" dirty="0"/>
          </a:p>
        </p:txBody>
      </p:sp>
    </p:spTree>
    <p:extLst>
      <p:ext uri="{BB962C8B-B14F-4D97-AF65-F5344CB8AC3E}">
        <p14:creationId xmlns:p14="http://schemas.microsoft.com/office/powerpoint/2010/main" val="26989213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dirty="0" err="1">
                <a:latin typeface="Times New Roman" panose="02020603050405020304" pitchFamily="18" charset="0"/>
                <a:cs typeface="Times New Roman" panose="02020603050405020304" pitchFamily="18" charset="0"/>
              </a:rPr>
              <a:t>Tekinay’ın</a:t>
            </a:r>
            <a:r>
              <a:rPr lang="tr-TR" b="1" dirty="0">
                <a:latin typeface="Times New Roman" panose="02020603050405020304" pitchFamily="18" charset="0"/>
                <a:cs typeface="Times New Roman" panose="02020603050405020304" pitchFamily="18" charset="0"/>
              </a:rPr>
              <a:t> verdiği Örnek ve Görüşü </a:t>
            </a:r>
          </a:p>
        </p:txBody>
      </p:sp>
      <p:sp>
        <p:nvSpPr>
          <p:cNvPr id="3" name="İçerik Yer Tutucusu 2"/>
          <p:cNvSpPr>
            <a:spLocks noGrp="1"/>
          </p:cNvSpPr>
          <p:nvPr>
            <p:ph idx="1"/>
          </p:nvPr>
        </p:nvSpPr>
        <p:spPr>
          <a:xfrm>
            <a:off x="838200" y="1825625"/>
            <a:ext cx="10515600" cy="4846108"/>
          </a:xfrm>
        </p:spPr>
        <p:txBody>
          <a:bodyPr>
            <a:noAutofit/>
          </a:bodyPr>
          <a:lstStyle/>
          <a:p>
            <a:pPr algn="just"/>
            <a:r>
              <a:rPr lang="tr-TR" b="1" i="1" dirty="0" err="1">
                <a:latin typeface="Times New Roman" panose="02020603050405020304" pitchFamily="18" charset="0"/>
                <a:cs typeface="Times New Roman" panose="02020603050405020304" pitchFamily="18" charset="0"/>
              </a:rPr>
              <a:t>Tekinay’ın</a:t>
            </a:r>
            <a:r>
              <a:rPr lang="tr-TR" dirty="0">
                <a:latin typeface="Times New Roman" panose="02020603050405020304" pitchFamily="18" charset="0"/>
                <a:cs typeface="Times New Roman" panose="02020603050405020304" pitchFamily="18" charset="0"/>
              </a:rPr>
              <a:t> bu konuya ilişkin verdiği örneği de bu doğrultuda değerlendirmek gerekir. </a:t>
            </a:r>
          </a:p>
          <a:p>
            <a:pPr algn="just"/>
            <a:r>
              <a:rPr lang="tr-TR" dirty="0">
                <a:latin typeface="Times New Roman" panose="02020603050405020304" pitchFamily="18" charset="0"/>
                <a:cs typeface="Times New Roman" panose="02020603050405020304" pitchFamily="18" charset="0"/>
              </a:rPr>
              <a:t>Yazarın verdiği örneği her iki olasılığı da göz önünde tutarak değerlendirmek gerekir. </a:t>
            </a:r>
          </a:p>
          <a:p>
            <a:pPr algn="just"/>
            <a:r>
              <a:rPr lang="tr-TR" b="1" dirty="0">
                <a:latin typeface="Times New Roman" panose="02020603050405020304" pitchFamily="18" charset="0"/>
                <a:cs typeface="Times New Roman" panose="02020603050405020304" pitchFamily="18" charset="0"/>
              </a:rPr>
              <a:t>İlk olasılıkta</a:t>
            </a:r>
            <a:r>
              <a:rPr lang="tr-TR" dirty="0">
                <a:latin typeface="Times New Roman" panose="02020603050405020304" pitchFamily="18" charset="0"/>
                <a:cs typeface="Times New Roman" panose="02020603050405020304" pitchFamily="18" charset="0"/>
              </a:rPr>
              <a:t>, örneğin, </a:t>
            </a:r>
            <a:r>
              <a:rPr lang="tr-TR" b="1" dirty="0">
                <a:latin typeface="Times New Roman" panose="02020603050405020304" pitchFamily="18" charset="0"/>
                <a:cs typeface="Times New Roman" panose="02020603050405020304" pitchFamily="18" charset="0"/>
              </a:rPr>
              <a:t>Sicilde </a:t>
            </a:r>
            <a:r>
              <a:rPr lang="tr-TR" i="1" dirty="0">
                <a:latin typeface="Times New Roman" panose="02020603050405020304" pitchFamily="18" charset="0"/>
                <a:cs typeface="Times New Roman" panose="02020603050405020304" pitchFamily="18" charset="0"/>
              </a:rPr>
              <a:t>“</a:t>
            </a:r>
            <a:r>
              <a:rPr lang="tr-TR" b="1" i="1" u="sng" dirty="0">
                <a:latin typeface="Times New Roman" panose="02020603050405020304" pitchFamily="18" charset="0"/>
                <a:cs typeface="Times New Roman" panose="02020603050405020304" pitchFamily="18" charset="0"/>
              </a:rPr>
              <a:t>sebze bahçesi</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olarak yazılı bulunan bir Taşınmaz aslında kayalık bir arsadan ibaret</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olup, hiçbir zaman sebze bahçesi olmamıştır.</a:t>
            </a:r>
            <a:r>
              <a:rPr lang="tr-TR" dirty="0">
                <a:latin typeface="Times New Roman" panose="02020603050405020304" pitchFamily="18" charset="0"/>
                <a:cs typeface="Times New Roman" panose="02020603050405020304" pitchFamily="18" charset="0"/>
              </a:rPr>
              <a:t> </a:t>
            </a:r>
          </a:p>
          <a:p>
            <a:pPr algn="just"/>
            <a:r>
              <a:rPr lang="tr-TR" dirty="0">
                <a:latin typeface="Times New Roman" panose="02020603050405020304" pitchFamily="18" charset="0"/>
                <a:cs typeface="Times New Roman" panose="02020603050405020304" pitchFamily="18" charset="0"/>
              </a:rPr>
              <a:t>Bu durumda, </a:t>
            </a:r>
            <a:r>
              <a:rPr lang="tr-TR" b="1" i="1" dirty="0" err="1">
                <a:latin typeface="Times New Roman" panose="02020603050405020304" pitchFamily="18" charset="0"/>
                <a:cs typeface="Times New Roman" panose="02020603050405020304" pitchFamily="18" charset="0"/>
              </a:rPr>
              <a:t>Tekinay</a:t>
            </a:r>
            <a:r>
              <a:rPr lang="tr-TR" i="1" dirty="0">
                <a:latin typeface="Times New Roman" panose="02020603050405020304" pitchFamily="18"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Tapudaki Kayda bakıp aldanan Alıcının uğrayabileceği zarardan </a:t>
            </a:r>
            <a:r>
              <a:rPr lang="tr-TR" b="1" i="1" dirty="0">
                <a:latin typeface="Times New Roman" panose="02020603050405020304" pitchFamily="18" charset="0"/>
                <a:cs typeface="Times New Roman" panose="02020603050405020304" pitchFamily="18" charset="0"/>
              </a:rPr>
              <a:t>Devletin sorumlu tutulacağını </a:t>
            </a:r>
            <a:r>
              <a:rPr lang="tr-TR" b="1" dirty="0">
                <a:latin typeface="Times New Roman" panose="02020603050405020304" pitchFamily="18" charset="0"/>
                <a:cs typeface="Times New Roman" panose="02020603050405020304" pitchFamily="18" charset="0"/>
              </a:rPr>
              <a:t>kabul etmektedir. </a:t>
            </a:r>
          </a:p>
          <a:p>
            <a:pPr marL="0" indent="0">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373109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İkinci olasılıkta</a:t>
            </a:r>
            <a:r>
              <a:rPr lang="tr-TR" dirty="0">
                <a:latin typeface="Times New Roman" panose="02020603050405020304" pitchFamily="18" charset="0"/>
                <a:cs typeface="Times New Roman" panose="02020603050405020304" pitchFamily="18" charset="0"/>
              </a:rPr>
              <a:t> ise, </a:t>
            </a:r>
            <a:r>
              <a:rPr lang="tr-TR" b="1" dirty="0">
                <a:latin typeface="Times New Roman" panose="02020603050405020304" pitchFamily="18" charset="0"/>
                <a:cs typeface="Times New Roman" panose="02020603050405020304" pitchFamily="18" charset="0"/>
              </a:rPr>
              <a:t>Tapuya Kayıt anında Sebze Bahçesi olan Taşınmaz daha sonra bu niteliğini kaybetmiştir</a:t>
            </a:r>
            <a:r>
              <a:rPr lang="tr-TR" dirty="0">
                <a:latin typeface="Times New Roman" panose="02020603050405020304" pitchFamily="18" charset="0"/>
                <a:cs typeface="Times New Roman" panose="02020603050405020304" pitchFamily="18" charset="0"/>
              </a:rPr>
              <a:t>. </a:t>
            </a:r>
          </a:p>
          <a:p>
            <a:pPr algn="just"/>
            <a:r>
              <a:rPr lang="tr-TR" dirty="0">
                <a:latin typeface="Times New Roman" panose="02020603050405020304" pitchFamily="18" charset="0"/>
                <a:cs typeface="Times New Roman" panose="02020603050405020304" pitchFamily="18" charset="0"/>
              </a:rPr>
              <a:t>Bu durumda, </a:t>
            </a:r>
            <a:r>
              <a:rPr lang="tr-TR" b="1" i="1" dirty="0" err="1">
                <a:latin typeface="Times New Roman" panose="02020603050405020304" pitchFamily="18" charset="0"/>
                <a:cs typeface="Times New Roman" panose="02020603050405020304" pitchFamily="18" charset="0"/>
              </a:rPr>
              <a:t>Tekinay</a:t>
            </a:r>
            <a:r>
              <a:rPr lang="tr-TR" b="1" i="1" dirty="0">
                <a:latin typeface="Times New Roman" panose="02020603050405020304" pitchFamily="18"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Devletin Sorumluluğunun söz konusu olmayacağını kabul etmektedir.   </a:t>
            </a:r>
          </a:p>
          <a:p>
            <a:pPr marL="0" indent="0" algn="just">
              <a:buNone/>
            </a:pPr>
            <a:r>
              <a:rPr lang="tr-TR" sz="2400" dirty="0">
                <a:latin typeface="Times New Roman" panose="02020603050405020304" pitchFamily="18" charset="0"/>
                <a:cs typeface="Times New Roman" panose="02020603050405020304" pitchFamily="18" charset="0"/>
              </a:rPr>
              <a:t> (</a:t>
            </a:r>
            <a:r>
              <a:rPr lang="tr-TR" sz="2400" b="1" i="1" dirty="0" err="1">
                <a:latin typeface="Times New Roman" panose="02020603050405020304" pitchFamily="18" charset="0"/>
                <a:cs typeface="Times New Roman" panose="02020603050405020304" pitchFamily="18" charset="0"/>
              </a:rPr>
              <a:t>Tekinay</a:t>
            </a:r>
            <a:r>
              <a:rPr lang="tr-TR" sz="2400" b="1" i="1" dirty="0">
                <a:latin typeface="Times New Roman" panose="02020603050405020304" pitchFamily="18" charset="0"/>
                <a:cs typeface="Times New Roman" panose="02020603050405020304" pitchFamily="18" charset="0"/>
              </a:rPr>
              <a:t> / Akman / </a:t>
            </a:r>
            <a:r>
              <a:rPr lang="tr-TR" sz="2400" b="1" i="1" dirty="0" err="1">
                <a:latin typeface="Times New Roman" panose="02020603050405020304" pitchFamily="18" charset="0"/>
                <a:cs typeface="Times New Roman" panose="02020603050405020304" pitchFamily="18" charset="0"/>
              </a:rPr>
              <a:t>Burcuoğlu</a:t>
            </a:r>
            <a:r>
              <a:rPr lang="tr-TR" sz="2400" b="1" i="1" dirty="0">
                <a:latin typeface="Times New Roman" panose="02020603050405020304" pitchFamily="18" charset="0"/>
                <a:cs typeface="Times New Roman" panose="02020603050405020304" pitchFamily="18" charset="0"/>
              </a:rPr>
              <a:t> / </a:t>
            </a:r>
            <a:r>
              <a:rPr lang="tr-TR" sz="2400" b="1" i="1" dirty="0" err="1">
                <a:latin typeface="Times New Roman" panose="02020603050405020304" pitchFamily="18" charset="0"/>
                <a:cs typeface="Times New Roman" panose="02020603050405020304" pitchFamily="18" charset="0"/>
              </a:rPr>
              <a:t>Altop</a:t>
            </a:r>
            <a:r>
              <a:rPr lang="tr-TR" sz="2400" i="1" dirty="0">
                <a:latin typeface="Times New Roman" panose="02020603050405020304" pitchFamily="18" charset="0"/>
                <a:cs typeface="Times New Roman" panose="02020603050405020304" pitchFamily="18" charset="0"/>
              </a:rPr>
              <a:t> ,Eşya Hukuku, s. 457</a:t>
            </a:r>
            <a:r>
              <a:rPr lang="tr-TR" sz="2400" dirty="0">
                <a:latin typeface="Times New Roman" panose="02020603050405020304" pitchFamily="18" charset="0"/>
                <a:cs typeface="Times New Roman" panose="02020603050405020304" pitchFamily="18" charset="0"/>
              </a:rPr>
              <a:t>; </a:t>
            </a:r>
            <a:r>
              <a:rPr lang="tr-TR" sz="2400" b="1" i="1" dirty="0">
                <a:latin typeface="Times New Roman" panose="02020603050405020304" pitchFamily="18" charset="0"/>
                <a:cs typeface="Times New Roman" panose="02020603050405020304" pitchFamily="18" charset="0"/>
              </a:rPr>
              <a:t>Sirmen, </a:t>
            </a:r>
            <a:r>
              <a:rPr lang="tr-TR" sz="2400" i="1" dirty="0">
                <a:latin typeface="Times New Roman" panose="02020603050405020304" pitchFamily="18" charset="0"/>
                <a:cs typeface="Times New Roman" panose="02020603050405020304" pitchFamily="18" charset="0"/>
              </a:rPr>
              <a:t>Eşya H., 7. B., s. 177) </a:t>
            </a:r>
          </a:p>
          <a:p>
            <a:pPr algn="just"/>
            <a:r>
              <a:rPr lang="tr-TR" b="1" dirty="0">
                <a:latin typeface="Times New Roman" panose="02020603050405020304" pitchFamily="18" charset="0"/>
                <a:cs typeface="Times New Roman" panose="02020603050405020304" pitchFamily="18" charset="0"/>
              </a:rPr>
              <a:t>Kendisine katıldığımız </a:t>
            </a:r>
            <a:r>
              <a:rPr lang="tr-TR" b="1" i="1" dirty="0" err="1">
                <a:latin typeface="Times New Roman" panose="02020603050405020304" pitchFamily="18" charset="0"/>
                <a:cs typeface="Times New Roman" panose="02020603050405020304" pitchFamily="18" charset="0"/>
              </a:rPr>
              <a:t>Tekinay’ın</a:t>
            </a:r>
            <a:r>
              <a:rPr lang="tr-TR" b="1" dirty="0">
                <a:latin typeface="Times New Roman" panose="02020603050405020304" pitchFamily="18" charset="0"/>
                <a:cs typeface="Times New Roman" panose="02020603050405020304" pitchFamily="18" charset="0"/>
              </a:rPr>
              <a:t> her iki olasılıkla ilgili bu görüşü isabetlidir</a:t>
            </a:r>
            <a:r>
              <a:rPr lang="tr-TR" dirty="0">
                <a:latin typeface="Times New Roman" panose="02020603050405020304" pitchFamily="18" charset="0"/>
                <a:cs typeface="Times New Roman" panose="02020603050405020304" pitchFamily="18" charset="0"/>
              </a:rPr>
              <a:t>. </a:t>
            </a:r>
          </a:p>
          <a:p>
            <a:pPr marL="0" indent="0" algn="just">
              <a:buNone/>
            </a:pPr>
            <a:r>
              <a:rPr lang="tr-TR" b="1" dirty="0">
                <a:latin typeface="Times New Roman" panose="02020603050405020304" pitchFamily="18" charset="0"/>
                <a:cs typeface="Times New Roman" panose="02020603050405020304" pitchFamily="18" charset="0"/>
              </a:rPr>
              <a:t> (</a:t>
            </a:r>
            <a:r>
              <a:rPr lang="tr-TR" sz="2400" b="1" i="1" dirty="0">
                <a:latin typeface="Times New Roman" panose="02020603050405020304" pitchFamily="18" charset="0"/>
                <a:cs typeface="Times New Roman" panose="02020603050405020304" pitchFamily="18" charset="0"/>
              </a:rPr>
              <a:t>Aynı görüşte</a:t>
            </a:r>
            <a:r>
              <a:rPr lang="tr-TR" sz="2400" dirty="0">
                <a:latin typeface="Times New Roman" panose="02020603050405020304" pitchFamily="18" charset="0"/>
                <a:cs typeface="Times New Roman" panose="02020603050405020304" pitchFamily="18" charset="0"/>
              </a:rPr>
              <a:t>: </a:t>
            </a:r>
            <a:r>
              <a:rPr lang="tr-TR" sz="2400" b="1" i="1" dirty="0">
                <a:latin typeface="Times New Roman" panose="02020603050405020304" pitchFamily="18" charset="0"/>
                <a:cs typeface="Times New Roman" panose="02020603050405020304" pitchFamily="18" charset="0"/>
              </a:rPr>
              <a:t>Sirmen,</a:t>
            </a:r>
            <a:r>
              <a:rPr lang="tr-TR" sz="2400" i="1" dirty="0">
                <a:latin typeface="Times New Roman" panose="02020603050405020304" pitchFamily="18" charset="0"/>
                <a:cs typeface="Times New Roman" panose="02020603050405020304" pitchFamily="18" charset="0"/>
              </a:rPr>
              <a:t> Eşya H., 7. B., s.177).</a:t>
            </a:r>
            <a:endParaRPr lang="tr-TR" i="1"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19613736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2400" dirty="0">
                <a:latin typeface="Times New Roman" panose="02020603050405020304" pitchFamily="18" charset="0"/>
                <a:cs typeface="Times New Roman" panose="02020603050405020304" pitchFamily="18" charset="0"/>
              </a:rPr>
              <a:t>Öyleyse,</a:t>
            </a:r>
            <a:r>
              <a:rPr lang="tr-TR" sz="2400" b="1" dirty="0">
                <a:latin typeface="Times New Roman" panose="02020603050405020304" pitchFamily="18" charset="0"/>
                <a:cs typeface="Times New Roman" panose="02020603050405020304" pitchFamily="18" charset="0"/>
              </a:rPr>
              <a:t> Tapu Sicili, Memurun Taşınmazı Kütüğe Kaydı sırasında veya Kayıttan sonra, kendisine bildirilen cins ve bina durumu ile buna ilişkin değişiklikleri Sicile işlememesi veya yanlış işlemesi sonucu yolsuz tutulmuş olacağı için, Devletin ancak, bundan dolayı meydana gelen zararları tazmin etmesi gerekir. </a:t>
            </a:r>
          </a:p>
          <a:p>
            <a:pPr algn="just"/>
            <a:r>
              <a:rPr lang="tr-TR" sz="2400" b="1" u="sng" dirty="0">
                <a:latin typeface="Times New Roman" panose="02020603050405020304" pitchFamily="18" charset="0"/>
                <a:cs typeface="Times New Roman" panose="02020603050405020304" pitchFamily="18" charset="0"/>
              </a:rPr>
              <a:t>Devletin bu durumda bile, sorumluluktan kurtulması mümkündür</a:t>
            </a:r>
            <a:r>
              <a:rPr lang="tr-TR" sz="2400" b="1" dirty="0">
                <a:latin typeface="Times New Roman" panose="02020603050405020304" pitchFamily="18" charset="0"/>
                <a:cs typeface="Times New Roman" panose="02020603050405020304" pitchFamily="18" charset="0"/>
              </a:rPr>
              <a:t>. Bu bağlamda, </a:t>
            </a:r>
            <a:r>
              <a:rPr lang="tr-TR" sz="2400" dirty="0">
                <a:latin typeface="Times New Roman" panose="02020603050405020304" pitchFamily="18" charset="0"/>
                <a:cs typeface="Times New Roman" panose="02020603050405020304" pitchFamily="18" charset="0"/>
              </a:rPr>
              <a:t> </a:t>
            </a:r>
            <a:r>
              <a:rPr lang="tr-TR" sz="2400" b="1" dirty="0">
                <a:latin typeface="Times New Roman" panose="02020603050405020304" pitchFamily="18" charset="0"/>
                <a:cs typeface="Times New Roman" panose="02020603050405020304" pitchFamily="18" charset="0"/>
              </a:rPr>
              <a:t>Devlet, zarara uğrayan kimsenin söz konusu değişiklikleri bildiğini veya bilebilecek durumda olduğunu ispat ettiği takdirde, sorumluluktan kurtulabilecektir.  </a:t>
            </a:r>
          </a:p>
          <a:p>
            <a:pPr marL="0" indent="0">
              <a:buNone/>
            </a:pPr>
            <a:r>
              <a:rPr lang="tr-TR" sz="2400" b="1" i="1" dirty="0">
                <a:latin typeface="Times New Roman" panose="02020603050405020304" pitchFamily="18" charset="0"/>
                <a:cs typeface="Times New Roman" panose="02020603050405020304" pitchFamily="18" charset="0"/>
              </a:rPr>
              <a:t>   (Sirmen</a:t>
            </a:r>
            <a:r>
              <a:rPr lang="tr-TR" sz="2400" i="1" dirty="0">
                <a:latin typeface="Times New Roman" panose="02020603050405020304" pitchFamily="18" charset="0"/>
                <a:cs typeface="Times New Roman" panose="02020603050405020304" pitchFamily="18" charset="0"/>
              </a:rPr>
              <a:t>, Eşya H., 7. B., s. 177). </a:t>
            </a:r>
          </a:p>
          <a:p>
            <a:pPr marL="0" indent="0">
              <a:buNone/>
            </a:pPr>
            <a:endParaRPr lang="tr-TR" sz="2400" dirty="0"/>
          </a:p>
          <a:p>
            <a:endParaRPr lang="tr-TR" dirty="0"/>
          </a:p>
        </p:txBody>
      </p:sp>
    </p:spTree>
    <p:extLst>
      <p:ext uri="{BB962C8B-B14F-4D97-AF65-F5344CB8AC3E}">
        <p14:creationId xmlns:p14="http://schemas.microsoft.com/office/powerpoint/2010/main" val="18980662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Tescil, Terkin ve Değişiklik (</a:t>
            </a:r>
            <a:r>
              <a:rPr lang="tr-TR" b="1" i="1" dirty="0"/>
              <a:t>Tadil) </a:t>
            </a:r>
            <a:br>
              <a:rPr lang="tr-TR" i="1" dirty="0"/>
            </a:br>
            <a:endParaRPr lang="tr-TR" i="1" dirty="0"/>
          </a:p>
        </p:txBody>
      </p:sp>
      <p:sp>
        <p:nvSpPr>
          <p:cNvPr id="3" name="İçerik Yer Tutucusu 2"/>
          <p:cNvSpPr>
            <a:spLocks noGrp="1"/>
          </p:cNvSpPr>
          <p:nvPr>
            <p:ph idx="1"/>
          </p:nvPr>
        </p:nvSpPr>
        <p:spPr/>
        <p:txBody>
          <a:bodyPr>
            <a:normAutofit/>
          </a:bodyPr>
          <a:lstStyle/>
          <a:p>
            <a:pPr algn="just"/>
            <a:r>
              <a:rPr lang="tr-TR" sz="3600" dirty="0">
                <a:latin typeface="Times New Roman" panose="02020603050405020304" pitchFamily="18" charset="0"/>
                <a:cs typeface="Times New Roman" panose="02020603050405020304" pitchFamily="18" charset="0"/>
              </a:rPr>
              <a:t>Tapu Sicilinde, Taşınmazlar için yapılan Tapu Sicili İşlemlerini beş gruba ayırabiliriz.</a:t>
            </a:r>
          </a:p>
          <a:p>
            <a:pPr algn="just"/>
            <a:r>
              <a:rPr lang="tr-TR" sz="3600" b="1" dirty="0">
                <a:latin typeface="Times New Roman" panose="02020603050405020304" pitchFamily="18" charset="0"/>
                <a:cs typeface="Times New Roman" panose="02020603050405020304" pitchFamily="18" charset="0"/>
              </a:rPr>
              <a:t>Birinci grupta </a:t>
            </a:r>
            <a:r>
              <a:rPr lang="tr-TR" sz="3600" b="1" i="1" dirty="0">
                <a:latin typeface="Times New Roman" panose="02020603050405020304" pitchFamily="18" charset="0"/>
                <a:cs typeface="Times New Roman" panose="02020603050405020304" pitchFamily="18" charset="0"/>
              </a:rPr>
              <a:t>Tesciller,</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ikinci grupta</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Terkinler, </a:t>
            </a:r>
            <a:r>
              <a:rPr lang="tr-TR" sz="3600" b="1" dirty="0">
                <a:latin typeface="Times New Roman" panose="02020603050405020304" pitchFamily="18" charset="0"/>
                <a:cs typeface="Times New Roman" panose="02020603050405020304" pitchFamily="18" charset="0"/>
              </a:rPr>
              <a:t>üçüncü grupta</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Değişiklikler</a:t>
            </a:r>
            <a:r>
              <a:rPr lang="tr-TR" sz="3600" dirty="0">
                <a:latin typeface="Times New Roman" panose="02020603050405020304" pitchFamily="18" charset="0"/>
                <a:cs typeface="Times New Roman" panose="02020603050405020304" pitchFamily="18" charset="0"/>
              </a:rPr>
              <a:t> (</a:t>
            </a:r>
            <a:r>
              <a:rPr lang="tr-TR" sz="3600" i="1" dirty="0">
                <a:latin typeface="Times New Roman" panose="02020603050405020304" pitchFamily="18" charset="0"/>
                <a:cs typeface="Times New Roman" panose="02020603050405020304" pitchFamily="18" charset="0"/>
              </a:rPr>
              <a:t>Tadiller)</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dördüncü grupta </a:t>
            </a:r>
            <a:r>
              <a:rPr lang="tr-TR" sz="3600" b="1" i="1" dirty="0">
                <a:latin typeface="Times New Roman" panose="02020603050405020304" pitchFamily="18" charset="0"/>
                <a:cs typeface="Times New Roman" panose="02020603050405020304" pitchFamily="18" charset="0"/>
              </a:rPr>
              <a:t>Şerhler </a:t>
            </a:r>
            <a:r>
              <a:rPr lang="tr-TR" sz="3600" dirty="0">
                <a:latin typeface="Times New Roman" panose="02020603050405020304" pitchFamily="18" charset="0"/>
                <a:cs typeface="Times New Roman" panose="02020603050405020304" pitchFamily="18" charset="0"/>
              </a:rPr>
              <a:t>ve </a:t>
            </a:r>
            <a:r>
              <a:rPr lang="tr-TR" sz="3600" b="1" dirty="0">
                <a:latin typeface="Times New Roman" panose="02020603050405020304" pitchFamily="18" charset="0"/>
                <a:cs typeface="Times New Roman" panose="02020603050405020304" pitchFamily="18" charset="0"/>
              </a:rPr>
              <a:t>beşinci grupta</a:t>
            </a:r>
            <a:r>
              <a:rPr lang="tr-TR" sz="3600" dirty="0">
                <a:latin typeface="Times New Roman" panose="02020603050405020304" pitchFamily="18" charset="0"/>
                <a:cs typeface="Times New Roman" panose="02020603050405020304" pitchFamily="18" charset="0"/>
              </a:rPr>
              <a:t> da </a:t>
            </a:r>
            <a:r>
              <a:rPr lang="tr-TR" sz="3600" b="1" i="1" dirty="0">
                <a:latin typeface="Times New Roman" panose="02020603050405020304" pitchFamily="18" charset="0"/>
                <a:cs typeface="Times New Roman" panose="02020603050405020304" pitchFamily="18" charset="0"/>
              </a:rPr>
              <a:t>Beyanlar</a:t>
            </a:r>
            <a:r>
              <a:rPr lang="tr-TR" sz="3600" dirty="0">
                <a:latin typeface="Times New Roman" panose="02020603050405020304" pitchFamily="18" charset="0"/>
                <a:cs typeface="Times New Roman" panose="02020603050405020304" pitchFamily="18" charset="0"/>
              </a:rPr>
              <a:t> yer almaktadır. </a:t>
            </a:r>
          </a:p>
          <a:p>
            <a:pPr algn="just"/>
            <a:r>
              <a:rPr lang="tr-TR" sz="3600" b="1" dirty="0">
                <a:latin typeface="Times New Roman" panose="02020603050405020304" pitchFamily="18" charset="0"/>
                <a:cs typeface="Times New Roman" panose="02020603050405020304" pitchFamily="18" charset="0"/>
              </a:rPr>
              <a:t>Tesciller,</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Ayni Hakların tesisi </a:t>
            </a:r>
            <a:r>
              <a:rPr lang="tr-TR" sz="3600" dirty="0">
                <a:latin typeface="Times New Roman" panose="02020603050405020304" pitchFamily="18" charset="0"/>
                <a:cs typeface="Times New Roman" panose="02020603050405020304" pitchFamily="18" charset="0"/>
              </a:rPr>
              <a:t>veya</a:t>
            </a:r>
            <a:r>
              <a:rPr lang="tr-TR" sz="3600" b="1" dirty="0">
                <a:latin typeface="Times New Roman" panose="02020603050405020304" pitchFamily="18" charset="0"/>
                <a:cs typeface="Times New Roman" panose="02020603050405020304" pitchFamily="18" charset="0"/>
              </a:rPr>
              <a:t> devri amacıyla yapılan </a:t>
            </a:r>
            <a:r>
              <a:rPr lang="tr-TR" sz="3600" b="1" i="1" dirty="0">
                <a:latin typeface="Times New Roman" panose="02020603050405020304" pitchFamily="18" charset="0"/>
                <a:cs typeface="Times New Roman" panose="02020603050405020304" pitchFamily="18" charset="0"/>
              </a:rPr>
              <a:t>Tapu Kayıt İşlemleridir</a:t>
            </a:r>
            <a:r>
              <a:rPr lang="tr-TR" sz="3600" b="1" dirty="0">
                <a:latin typeface="Times New Roman" panose="02020603050405020304" pitchFamily="18" charset="0"/>
                <a:cs typeface="Times New Roman" panose="02020603050405020304" pitchFamily="18" charset="0"/>
              </a:rPr>
              <a:t>. </a:t>
            </a:r>
          </a:p>
          <a:p>
            <a:pPr marL="0" indent="0" algn="just">
              <a:buNone/>
            </a:pPr>
            <a:endParaRPr lang="tr-TR" sz="3600"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6993261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TMK 1008. maddesi, </a:t>
            </a:r>
            <a:r>
              <a:rPr lang="tr-TR" b="1" i="1" dirty="0">
                <a:latin typeface="Times New Roman" panose="02020603050405020304" pitchFamily="18" charset="0"/>
                <a:cs typeface="Times New Roman" panose="02020603050405020304" pitchFamily="18" charset="0"/>
              </a:rPr>
              <a:t>Ayni Haklar </a:t>
            </a:r>
            <a:r>
              <a:rPr lang="tr-TR" dirty="0">
                <a:latin typeface="Times New Roman" panose="02020603050405020304" pitchFamily="18" charset="0"/>
                <a:cs typeface="Times New Roman" panose="02020603050405020304" pitchFamily="18" charset="0"/>
              </a:rPr>
              <a:t>olarak</a:t>
            </a:r>
            <a:r>
              <a:rPr lang="tr-TR" b="1" dirty="0">
                <a:latin typeface="Times New Roman" panose="02020603050405020304" pitchFamily="18" charset="0"/>
                <a:cs typeface="Times New Roman" panose="02020603050405020304" pitchFamily="18" charset="0"/>
              </a:rPr>
              <a:t>, Tapuda tesisi mümkün Hakları, Mülkiyet, İrtifak Hakları, Taşınmaz Yükü ve Rehin hakları olarak saymaktadır. </a:t>
            </a:r>
          </a:p>
          <a:p>
            <a:pPr algn="just"/>
            <a:r>
              <a:rPr lang="tr-TR" b="1" dirty="0">
                <a:latin typeface="Times New Roman" panose="02020603050405020304" pitchFamily="18" charset="0"/>
                <a:cs typeface="Times New Roman" panose="02020603050405020304" pitchFamily="18" charset="0"/>
              </a:rPr>
              <a:t>Terkin işlemi, </a:t>
            </a:r>
            <a:r>
              <a:rPr lang="tr-TR" dirty="0">
                <a:latin typeface="Times New Roman" panose="02020603050405020304" pitchFamily="18" charset="0"/>
                <a:cs typeface="Times New Roman" panose="02020603050405020304" pitchFamily="18" charset="0"/>
              </a:rPr>
              <a:t>Tescil İşleminin tersine, </a:t>
            </a:r>
            <a:r>
              <a:rPr lang="tr-TR" b="1" dirty="0">
                <a:latin typeface="Times New Roman" panose="02020603050405020304" pitchFamily="18" charset="0"/>
                <a:cs typeface="Times New Roman" panose="02020603050405020304" pitchFamily="18" charset="0"/>
              </a:rPr>
              <a:t>Ayni Hakları sona erdiren bir Tapu Sicil İşlemidir. </a:t>
            </a:r>
          </a:p>
          <a:p>
            <a:pPr algn="just"/>
            <a:r>
              <a:rPr lang="tr-TR" b="1" dirty="0">
                <a:latin typeface="Times New Roman" panose="02020603050405020304" pitchFamily="18" charset="0"/>
                <a:cs typeface="Times New Roman" panose="02020603050405020304" pitchFamily="18" charset="0"/>
              </a:rPr>
              <a:t>Tadil İşlemi </a:t>
            </a:r>
            <a:r>
              <a:rPr lang="tr-TR" dirty="0">
                <a:latin typeface="Times New Roman" panose="02020603050405020304" pitchFamily="18" charset="0"/>
                <a:cs typeface="Times New Roman" panose="02020603050405020304" pitchFamily="18" charset="0"/>
              </a:rPr>
              <a:t>ise,</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Tapu Sicilindeki Ayni Haklarda değişiklik yapmaya yönelik bir İşlemdir. </a:t>
            </a:r>
          </a:p>
          <a:p>
            <a:pPr marL="0" indent="0" algn="just">
              <a:buNone/>
            </a:pPr>
            <a:r>
              <a:rPr lang="tr-TR" dirty="0">
                <a:latin typeface="Times New Roman" panose="02020603050405020304" pitchFamily="18" charset="0"/>
                <a:cs typeface="Times New Roman" panose="02020603050405020304" pitchFamily="18" charset="0"/>
              </a:rPr>
              <a:t>(</a:t>
            </a:r>
            <a:r>
              <a:rPr lang="tr-TR" sz="2600" b="1" i="1" dirty="0">
                <a:latin typeface="Times New Roman" panose="02020603050405020304" pitchFamily="18" charset="0"/>
                <a:cs typeface="Times New Roman" panose="02020603050405020304" pitchFamily="18" charset="0"/>
              </a:rPr>
              <a:t>Ertaş, </a:t>
            </a:r>
            <a:r>
              <a:rPr lang="tr-TR" sz="2600" i="1" dirty="0">
                <a:latin typeface="Times New Roman" panose="02020603050405020304" pitchFamily="18" charset="0"/>
                <a:cs typeface="Times New Roman" panose="02020603050405020304" pitchFamily="18" charset="0"/>
              </a:rPr>
              <a:t>Eşya H., 11. B., s. 146 vd.)</a:t>
            </a:r>
            <a:r>
              <a:rPr lang="tr-TR" sz="2600" dirty="0">
                <a:latin typeface="Times New Roman" panose="02020603050405020304" pitchFamily="18" charset="0"/>
                <a:cs typeface="Times New Roman" panose="02020603050405020304" pitchFamily="18" charset="0"/>
              </a:rPr>
              <a:t>. </a:t>
            </a:r>
          </a:p>
          <a:p>
            <a:pPr marL="0" indent="0">
              <a:buNone/>
            </a:pPr>
            <a:endParaRPr lang="tr-TR" dirty="0"/>
          </a:p>
        </p:txBody>
      </p:sp>
    </p:spTree>
    <p:extLst>
      <p:ext uri="{BB962C8B-B14F-4D97-AF65-F5344CB8AC3E}">
        <p14:creationId xmlns:p14="http://schemas.microsoft.com/office/powerpoint/2010/main" val="17338961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3600" b="1" u="sng" dirty="0">
                <a:latin typeface="Times New Roman" panose="02020603050405020304" pitchFamily="18" charset="0"/>
                <a:cs typeface="Times New Roman" panose="02020603050405020304" pitchFamily="18" charset="0"/>
              </a:rPr>
              <a:t>Şerhler</a:t>
            </a:r>
            <a:r>
              <a:rPr lang="tr-TR" sz="3600" b="1" dirty="0">
                <a:latin typeface="Times New Roman" panose="02020603050405020304" pitchFamily="18" charset="0"/>
                <a:cs typeface="Times New Roman" panose="02020603050405020304" pitchFamily="18" charset="0"/>
              </a:rPr>
              <a:t> ise, </a:t>
            </a:r>
            <a:r>
              <a:rPr lang="tr-TR" sz="3600" dirty="0">
                <a:latin typeface="Times New Roman" panose="02020603050405020304" pitchFamily="18" charset="0"/>
                <a:cs typeface="Times New Roman" panose="02020603050405020304" pitchFamily="18" charset="0"/>
              </a:rPr>
              <a:t>değişik amaçlara hizmet ederler. </a:t>
            </a:r>
          </a:p>
          <a:p>
            <a:pPr algn="just"/>
            <a:r>
              <a:rPr lang="tr-TR" sz="3600" b="1" u="sng" dirty="0">
                <a:latin typeface="Times New Roman" panose="02020603050405020304" pitchFamily="18" charset="0"/>
                <a:cs typeface="Times New Roman" panose="02020603050405020304" pitchFamily="18" charset="0"/>
              </a:rPr>
              <a:t>Şerhlerin Amaçlarını </a:t>
            </a:r>
            <a:r>
              <a:rPr lang="tr-TR" sz="3600" b="1" dirty="0">
                <a:latin typeface="Times New Roman" panose="02020603050405020304" pitchFamily="18" charset="0"/>
                <a:cs typeface="Times New Roman" panose="02020603050405020304" pitchFamily="18" charset="0"/>
              </a:rPr>
              <a:t>şöyle sıralayabiliriz: </a:t>
            </a:r>
          </a:p>
          <a:p>
            <a:pPr algn="just"/>
            <a:r>
              <a:rPr lang="tr-TR" sz="3600" b="1" i="1" dirty="0">
                <a:latin typeface="Times New Roman" panose="02020603050405020304" pitchFamily="18" charset="0"/>
                <a:cs typeface="Times New Roman" panose="02020603050405020304" pitchFamily="18" charset="0"/>
              </a:rPr>
              <a:t>Şahsi Hakların Kuvvetlendirilmesi,</a:t>
            </a:r>
          </a:p>
          <a:p>
            <a:pPr algn="just"/>
            <a:r>
              <a:rPr lang="tr-TR" sz="3600" b="1" i="1" dirty="0">
                <a:latin typeface="Times New Roman" panose="02020603050405020304" pitchFamily="18" charset="0"/>
                <a:cs typeface="Times New Roman" panose="02020603050405020304" pitchFamily="18" charset="0"/>
              </a:rPr>
              <a:t>Malikin Tasarruf Yetkisinin Sınırlandırılması, </a:t>
            </a:r>
          </a:p>
          <a:p>
            <a:pPr algn="just"/>
            <a:r>
              <a:rPr lang="tr-TR" sz="3600" b="1" i="1" dirty="0">
                <a:latin typeface="Times New Roman" panose="02020603050405020304" pitchFamily="18" charset="0"/>
                <a:cs typeface="Times New Roman" panose="02020603050405020304" pitchFamily="18" charset="0"/>
              </a:rPr>
              <a:t>Çekişmeli bir Hakkın Korunması, </a:t>
            </a:r>
          </a:p>
          <a:p>
            <a:pPr algn="just"/>
            <a:r>
              <a:rPr lang="tr-TR" sz="3600" b="1" i="1" dirty="0">
                <a:latin typeface="Times New Roman" panose="02020603050405020304" pitchFamily="18" charset="0"/>
                <a:cs typeface="Times New Roman" panose="02020603050405020304" pitchFamily="18" charset="0"/>
              </a:rPr>
              <a:t>Bir Tescil İşleminin muvakkaten Tapuya yazılmasına </a:t>
            </a:r>
            <a:r>
              <a:rPr lang="tr-TR" sz="3600" dirty="0">
                <a:latin typeface="Times New Roman" panose="02020603050405020304" pitchFamily="18" charset="0"/>
                <a:cs typeface="Times New Roman" panose="02020603050405020304" pitchFamily="18" charset="0"/>
              </a:rPr>
              <a:t>hizmet ederler. </a:t>
            </a:r>
          </a:p>
          <a:p>
            <a:pPr marL="0" indent="0">
              <a:buNone/>
            </a:pPr>
            <a:endParaRPr lang="tr-TR" sz="3600" dirty="0"/>
          </a:p>
        </p:txBody>
      </p:sp>
    </p:spTree>
    <p:extLst>
      <p:ext uri="{BB962C8B-B14F-4D97-AF65-F5344CB8AC3E}">
        <p14:creationId xmlns:p14="http://schemas.microsoft.com/office/powerpoint/2010/main" val="21805253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5400" b="1" u="sng" dirty="0">
                <a:latin typeface="Times New Roman" panose="02020603050405020304" pitchFamily="18" charset="0"/>
                <a:cs typeface="Times New Roman" panose="02020603050405020304" pitchFamily="18" charset="0"/>
              </a:rPr>
              <a:t>Beyanların Kuruluş Sebebi</a:t>
            </a:r>
            <a:r>
              <a:rPr lang="tr-TR" sz="5400" u="sng" dirty="0">
                <a:latin typeface="Times New Roman" panose="02020603050405020304" pitchFamily="18" charset="0"/>
                <a:cs typeface="Times New Roman" panose="02020603050405020304" pitchFamily="18" charset="0"/>
              </a:rPr>
              <a:t> </a:t>
            </a:r>
            <a:r>
              <a:rPr lang="tr-TR" sz="5400" dirty="0">
                <a:latin typeface="Times New Roman" panose="02020603050405020304" pitchFamily="18" charset="0"/>
                <a:cs typeface="Times New Roman" panose="02020603050405020304" pitchFamily="18" charset="0"/>
              </a:rPr>
              <a:t>ise, çok çeşitlidir. </a:t>
            </a:r>
          </a:p>
          <a:p>
            <a:pPr algn="just"/>
            <a:r>
              <a:rPr lang="tr-TR" sz="5400" dirty="0">
                <a:latin typeface="Times New Roman" panose="02020603050405020304" pitchFamily="18" charset="0"/>
                <a:cs typeface="Times New Roman" panose="02020603050405020304" pitchFamily="18" charset="0"/>
              </a:rPr>
              <a:t>Bunlar, </a:t>
            </a:r>
            <a:r>
              <a:rPr lang="tr-TR" sz="5400" b="1" dirty="0">
                <a:latin typeface="Times New Roman" panose="02020603050405020304" pitchFamily="18" charset="0"/>
                <a:cs typeface="Times New Roman" panose="02020603050405020304" pitchFamily="18" charset="0"/>
              </a:rPr>
              <a:t>Tapu Sicilinde gösterilmesi faydalı görülen çeşitli hususları kapsar. </a:t>
            </a:r>
          </a:p>
          <a:p>
            <a:endParaRPr lang="tr-TR" sz="5400" dirty="0"/>
          </a:p>
        </p:txBody>
      </p:sp>
    </p:spTree>
    <p:extLst>
      <p:ext uri="{BB962C8B-B14F-4D97-AF65-F5344CB8AC3E}">
        <p14:creationId xmlns:p14="http://schemas.microsoft.com/office/powerpoint/2010/main" val="26277298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
            <a:ext cx="10515600" cy="1690688"/>
          </a:xfrm>
        </p:spPr>
        <p:txBody>
          <a:bodyPr>
            <a:normAutofit fontScale="90000"/>
          </a:bodyPr>
          <a:lstStyle/>
          <a:p>
            <a:r>
              <a:rPr lang="tr-TR" b="1" dirty="0"/>
              <a:t>TAPU KÜTÜĞÜNE YAPILAN KAYITLAR VE BUNLARIN HÜKMÜ</a:t>
            </a:r>
            <a:br>
              <a:rPr lang="tr-TR" b="1" dirty="0"/>
            </a:br>
            <a:endParaRPr lang="tr-TR" dirty="0"/>
          </a:p>
        </p:txBody>
      </p:sp>
      <p:sp>
        <p:nvSpPr>
          <p:cNvPr id="3" name="İçerik Yer Tutucusu 2"/>
          <p:cNvSpPr>
            <a:spLocks noGrp="1"/>
          </p:cNvSpPr>
          <p:nvPr>
            <p:ph idx="1"/>
          </p:nvPr>
        </p:nvSpPr>
        <p:spPr/>
        <p:txBody>
          <a:bodyPr>
            <a:normAutofit/>
          </a:bodyPr>
          <a:lstStyle/>
          <a:p>
            <a:pPr algn="just"/>
            <a:r>
              <a:rPr lang="tr-TR" b="1" i="1" dirty="0"/>
              <a:t>(</a:t>
            </a:r>
            <a:r>
              <a:rPr lang="tr-TR" b="1" i="1" dirty="0">
                <a:latin typeface="Times New Roman" panose="02020603050405020304" pitchFamily="18" charset="0"/>
                <a:cs typeface="Times New Roman" panose="02020603050405020304" pitchFamily="18" charset="0"/>
              </a:rPr>
              <a:t>Sirmen,</a:t>
            </a:r>
            <a:r>
              <a:rPr lang="tr-TR" dirty="0">
                <a:latin typeface="Times New Roman" panose="02020603050405020304" pitchFamily="18" charset="0"/>
                <a:cs typeface="Times New Roman" panose="02020603050405020304" pitchFamily="18" charset="0"/>
              </a:rPr>
              <a:t> Eşya H., 7. B., s. 175 vd.; </a:t>
            </a:r>
            <a:r>
              <a:rPr lang="tr-TR" b="1" i="1" dirty="0">
                <a:latin typeface="Times New Roman" panose="02020603050405020304" pitchFamily="18" charset="0"/>
                <a:cs typeface="Times New Roman" panose="02020603050405020304" pitchFamily="18" charset="0"/>
              </a:rPr>
              <a:t>Ünal / </a:t>
            </a:r>
            <a:r>
              <a:rPr lang="tr-TR" b="1" i="1" dirty="0" err="1">
                <a:latin typeface="Times New Roman" panose="02020603050405020304" pitchFamily="18" charset="0"/>
                <a:cs typeface="Times New Roman" panose="02020603050405020304" pitchFamily="18" charset="0"/>
              </a:rPr>
              <a:t>Başpınar</a:t>
            </a:r>
            <a:r>
              <a:rPr lang="tr-TR" b="1" i="1" dirty="0">
                <a:latin typeface="Times New Roman" panose="02020603050405020304" pitchFamily="18"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rPr>
              <a:t> Şekli Eşya H., 9. B., s. 334 vd.;  </a:t>
            </a:r>
            <a:r>
              <a:rPr lang="tr-TR" b="1" i="1" dirty="0">
                <a:latin typeface="Times New Roman" panose="02020603050405020304" pitchFamily="18" charset="0"/>
                <a:cs typeface="Times New Roman" panose="02020603050405020304" pitchFamily="18" charset="0"/>
              </a:rPr>
              <a:t>Ertaş,</a:t>
            </a:r>
            <a:r>
              <a:rPr lang="tr-TR" dirty="0">
                <a:latin typeface="Times New Roman" panose="02020603050405020304" pitchFamily="18" charset="0"/>
                <a:cs typeface="Times New Roman" panose="02020603050405020304" pitchFamily="18" charset="0"/>
              </a:rPr>
              <a:t> Eşya H., 11. B., s. 146 vd.;¸</a:t>
            </a:r>
            <a:r>
              <a:rPr lang="tr-TR" b="1" i="1" dirty="0" err="1">
                <a:latin typeface="Times New Roman" panose="02020603050405020304" pitchFamily="18" charset="0"/>
                <a:cs typeface="Times New Roman" panose="02020603050405020304" pitchFamily="18" charset="0"/>
              </a:rPr>
              <a:t>Oğuzman</a:t>
            </a:r>
            <a:r>
              <a:rPr lang="tr-TR" b="1" i="1" dirty="0">
                <a:latin typeface="Times New Roman" panose="02020603050405020304" pitchFamily="18" charset="0"/>
                <a:cs typeface="Times New Roman" panose="02020603050405020304" pitchFamily="18" charset="0"/>
              </a:rPr>
              <a:t> / </a:t>
            </a:r>
            <a:r>
              <a:rPr lang="tr-TR" b="1" i="1" dirty="0" err="1">
                <a:latin typeface="Times New Roman" panose="02020603050405020304" pitchFamily="18" charset="0"/>
                <a:cs typeface="Times New Roman" panose="02020603050405020304" pitchFamily="18" charset="0"/>
              </a:rPr>
              <a:t>Seliçi</a:t>
            </a:r>
            <a:r>
              <a:rPr lang="tr-TR" b="1" i="1" dirty="0">
                <a:latin typeface="Times New Roman" panose="02020603050405020304" pitchFamily="18" charset="0"/>
                <a:cs typeface="Times New Roman" panose="02020603050405020304" pitchFamily="18" charset="0"/>
              </a:rPr>
              <a:t> / Oktay- Özdemir</a:t>
            </a:r>
            <a:r>
              <a:rPr lang="tr-TR" dirty="0">
                <a:latin typeface="Times New Roman" panose="02020603050405020304" pitchFamily="18" charset="0"/>
                <a:cs typeface="Times New Roman" panose="02020603050405020304" pitchFamily="18" charset="0"/>
              </a:rPr>
              <a:t>, Eşya H., 17. B., s. 195 vd.; </a:t>
            </a:r>
            <a:r>
              <a:rPr lang="tr-TR" b="1" i="1" dirty="0" err="1">
                <a:latin typeface="Times New Roman" panose="02020603050405020304" pitchFamily="18" charset="0"/>
                <a:cs typeface="Times New Roman" panose="02020603050405020304" pitchFamily="18" charset="0"/>
              </a:rPr>
              <a:t>Oğuzman</a:t>
            </a:r>
            <a:r>
              <a:rPr lang="tr-TR" b="1" i="1" dirty="0">
                <a:latin typeface="Times New Roman" panose="02020603050405020304" pitchFamily="18" charset="0"/>
                <a:cs typeface="Times New Roman" panose="02020603050405020304" pitchFamily="18" charset="0"/>
              </a:rPr>
              <a:t> / </a:t>
            </a:r>
            <a:r>
              <a:rPr lang="tr-TR" b="1" i="1" dirty="0" err="1">
                <a:latin typeface="Times New Roman" panose="02020603050405020304" pitchFamily="18" charset="0"/>
                <a:cs typeface="Times New Roman" panose="02020603050405020304" pitchFamily="18" charset="0"/>
              </a:rPr>
              <a:t>Seliçi</a:t>
            </a:r>
            <a:r>
              <a:rPr lang="tr-TR" b="1" i="1" dirty="0">
                <a:latin typeface="Times New Roman" panose="02020603050405020304" pitchFamily="18" charset="0"/>
                <a:cs typeface="Times New Roman" panose="02020603050405020304" pitchFamily="18" charset="0"/>
              </a:rPr>
              <a:t> / Oktay- Özdemir, </a:t>
            </a:r>
            <a:r>
              <a:rPr lang="tr-TR" i="1" dirty="0">
                <a:latin typeface="Times New Roman" panose="02020603050405020304" pitchFamily="18" charset="0"/>
                <a:cs typeface="Times New Roman" panose="02020603050405020304" pitchFamily="18" charset="0"/>
              </a:rPr>
              <a:t>Eşya H., Kısaltılmış Ders Kitabı, s. 108 vd</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Sirmen</a:t>
            </a:r>
            <a:r>
              <a:rPr lang="tr-TR" dirty="0">
                <a:latin typeface="Times New Roman" panose="02020603050405020304" pitchFamily="18" charset="0"/>
                <a:cs typeface="Times New Roman" panose="02020603050405020304" pitchFamily="18" charset="0"/>
              </a:rPr>
              <a:t>, Devletin Sorumluluğu, s. 83 vd.; </a:t>
            </a:r>
            <a:r>
              <a:rPr lang="tr-TR" b="1" i="1" dirty="0" err="1">
                <a:latin typeface="Times New Roman" panose="02020603050405020304" pitchFamily="18" charset="0"/>
                <a:cs typeface="Times New Roman" panose="02020603050405020304" pitchFamily="18" charset="0"/>
              </a:rPr>
              <a:t>Tekinay</a:t>
            </a:r>
            <a:r>
              <a:rPr lang="tr-TR" b="1" i="1" dirty="0">
                <a:latin typeface="Times New Roman" panose="02020603050405020304" pitchFamily="18" charset="0"/>
                <a:cs typeface="Times New Roman" panose="02020603050405020304" pitchFamily="18" charset="0"/>
              </a:rPr>
              <a:t> / Akman / </a:t>
            </a:r>
            <a:r>
              <a:rPr lang="tr-TR" b="1" i="1" dirty="0" err="1">
                <a:latin typeface="Times New Roman" panose="02020603050405020304" pitchFamily="18" charset="0"/>
                <a:cs typeface="Times New Roman" panose="02020603050405020304" pitchFamily="18" charset="0"/>
              </a:rPr>
              <a:t>Burcuoğlu</a:t>
            </a:r>
            <a:r>
              <a:rPr lang="tr-TR" b="1" i="1" dirty="0">
                <a:latin typeface="Times New Roman" panose="02020603050405020304" pitchFamily="18" charset="0"/>
                <a:cs typeface="Times New Roman" panose="02020603050405020304" pitchFamily="18" charset="0"/>
              </a:rPr>
              <a:t> / </a:t>
            </a:r>
            <a:r>
              <a:rPr lang="tr-TR" b="1" i="1" dirty="0" err="1">
                <a:latin typeface="Times New Roman" panose="02020603050405020304" pitchFamily="18" charset="0"/>
                <a:cs typeface="Times New Roman" panose="02020603050405020304" pitchFamily="18" charset="0"/>
              </a:rPr>
              <a:t>Altop</a:t>
            </a:r>
            <a:r>
              <a:rPr lang="tr-TR" dirty="0">
                <a:latin typeface="Times New Roman" panose="02020603050405020304" pitchFamily="18" charset="0"/>
                <a:cs typeface="Times New Roman" panose="02020603050405020304" pitchFamily="18" charset="0"/>
              </a:rPr>
              <a:t>, Eşya Hukuku, s. 328 vd., 457; </a:t>
            </a:r>
            <a:r>
              <a:rPr lang="tr-TR" b="1" i="1" dirty="0">
                <a:latin typeface="Times New Roman" panose="02020603050405020304" pitchFamily="18" charset="0"/>
                <a:cs typeface="Times New Roman" panose="02020603050405020304" pitchFamily="18" charset="0"/>
              </a:rPr>
              <a:t>Sirmen, Lale;</a:t>
            </a:r>
            <a:r>
              <a:rPr lang="tr-TR" dirty="0">
                <a:latin typeface="Times New Roman" panose="02020603050405020304" pitchFamily="18" charset="0"/>
                <a:cs typeface="Times New Roman" panose="02020603050405020304" pitchFamily="18" charset="0"/>
              </a:rPr>
              <a:t> Türk Özel Hukukunda Şart, Ankara 1992, s. 15 )</a:t>
            </a:r>
            <a:br>
              <a:rPr lang="tr-TR" dirty="0">
                <a:latin typeface="Times New Roman" panose="02020603050405020304" pitchFamily="18" charset="0"/>
                <a:cs typeface="Times New Roman" panose="02020603050405020304" pitchFamily="18" charset="0"/>
              </a:rPr>
            </a:br>
            <a:r>
              <a:rPr lang="tr-TR" dirty="0"/>
              <a:t> </a:t>
            </a:r>
            <a:br>
              <a:rPr lang="tr-TR" dirty="0"/>
            </a:b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8351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Tescil (</a:t>
            </a:r>
            <a:r>
              <a:rPr lang="tr-TR" sz="3600" i="1" dirty="0">
                <a:latin typeface="Times New Roman" panose="02020603050405020304" pitchFamily="18" charset="0"/>
                <a:cs typeface="Times New Roman" panose="02020603050405020304" pitchFamily="18" charset="0"/>
              </a:rPr>
              <a:t>Tescil Kavramı) </a:t>
            </a:r>
            <a:br>
              <a:rPr lang="tr-TR" sz="3600" i="1" dirty="0">
                <a:latin typeface="Times New Roman" panose="02020603050405020304" pitchFamily="18" charset="0"/>
                <a:cs typeface="Times New Roman" panose="02020603050405020304" pitchFamily="18" charset="0"/>
              </a:rPr>
            </a:br>
            <a:endParaRPr lang="tr-TR" sz="3600" i="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a:bodyPr>
          <a:lstStyle/>
          <a:p>
            <a:pPr algn="just"/>
            <a:r>
              <a:rPr lang="tr-TR" sz="4000" b="1" dirty="0">
                <a:latin typeface="Times New Roman" panose="02020603050405020304" pitchFamily="18" charset="0"/>
                <a:cs typeface="Times New Roman" panose="02020603050405020304" pitchFamily="18" charset="0"/>
              </a:rPr>
              <a:t>Tescil,</a:t>
            </a:r>
            <a:r>
              <a:rPr lang="tr-TR" sz="4000" dirty="0">
                <a:latin typeface="Times New Roman" panose="02020603050405020304" pitchFamily="18" charset="0"/>
                <a:cs typeface="Times New Roman" panose="02020603050405020304" pitchFamily="18" charset="0"/>
              </a:rPr>
              <a:t> Tapu Kütüğünde Ayni Hakka ilişkin olan Kaydı ifade eden teknik bir terimdir. </a:t>
            </a:r>
          </a:p>
          <a:p>
            <a:pPr algn="just"/>
            <a:r>
              <a:rPr lang="tr-TR" sz="4000" dirty="0">
                <a:latin typeface="Times New Roman" panose="02020603050405020304" pitchFamily="18" charset="0"/>
                <a:cs typeface="Times New Roman" panose="02020603050405020304" pitchFamily="18" charset="0"/>
              </a:rPr>
              <a:t>Diğer bir deyişle, </a:t>
            </a:r>
            <a:r>
              <a:rPr lang="tr-TR" sz="4000" b="1" i="1" dirty="0">
                <a:latin typeface="Times New Roman" panose="02020603050405020304" pitchFamily="18" charset="0"/>
                <a:cs typeface="Times New Roman" panose="02020603050405020304" pitchFamily="18" charset="0"/>
              </a:rPr>
              <a:t>Teknik anlamda Tescil kavramı</a:t>
            </a:r>
            <a:r>
              <a:rPr lang="tr-TR" sz="4000" dirty="0">
                <a:latin typeface="Times New Roman" panose="02020603050405020304" pitchFamily="18" charset="0"/>
                <a:cs typeface="Times New Roman" panose="02020603050405020304" pitchFamily="18" charset="0"/>
              </a:rPr>
              <a:t>, </a:t>
            </a:r>
            <a:r>
              <a:rPr lang="tr-TR" sz="4000" b="1" dirty="0">
                <a:latin typeface="Times New Roman" panose="02020603050405020304" pitchFamily="18" charset="0"/>
                <a:cs typeface="Times New Roman" panose="02020603050405020304" pitchFamily="18" charset="0"/>
              </a:rPr>
              <a:t>Taşınmazlar üzerindeki Ayni Hakların, Tapuya yazılmasını ifade eder </a:t>
            </a:r>
            <a:r>
              <a:rPr lang="tr-TR" sz="4000" dirty="0">
                <a:latin typeface="Times New Roman" panose="02020603050405020304" pitchFamily="18" charset="0"/>
                <a:cs typeface="Times New Roman" panose="02020603050405020304" pitchFamily="18" charset="0"/>
              </a:rPr>
              <a:t>(</a:t>
            </a:r>
            <a:r>
              <a:rPr lang="tr-TR" sz="3600" i="1" dirty="0">
                <a:latin typeface="Times New Roman" panose="02020603050405020304" pitchFamily="18" charset="0"/>
                <a:cs typeface="Times New Roman" panose="02020603050405020304" pitchFamily="18" charset="0"/>
              </a:rPr>
              <a:t>TMK m. 1008, 793, 846, 911, 920, 1000)</a:t>
            </a:r>
          </a:p>
        </p:txBody>
      </p:sp>
    </p:spTree>
    <p:extLst>
      <p:ext uri="{BB962C8B-B14F-4D97-AF65-F5344CB8AC3E}">
        <p14:creationId xmlns:p14="http://schemas.microsoft.com/office/powerpoint/2010/main" val="35417146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sz="4000" dirty="0">
                <a:latin typeface="Times New Roman" panose="02020603050405020304" pitchFamily="18" charset="0"/>
                <a:cs typeface="Times New Roman" panose="02020603050405020304" pitchFamily="18" charset="0"/>
              </a:rPr>
              <a:t>Fakat (</a:t>
            </a:r>
            <a:r>
              <a:rPr lang="tr-TR" sz="4000" i="1" dirty="0">
                <a:latin typeface="Times New Roman" panose="02020603050405020304" pitchFamily="18" charset="0"/>
                <a:cs typeface="Times New Roman" panose="02020603050405020304" pitchFamily="18" charset="0"/>
              </a:rPr>
              <a:t>TMK m. 1008, 1013). </a:t>
            </a:r>
            <a:r>
              <a:rPr lang="tr-TR" sz="4000" b="1" dirty="0">
                <a:latin typeface="Times New Roman" panose="02020603050405020304" pitchFamily="18" charset="0"/>
                <a:cs typeface="Times New Roman" panose="02020603050405020304" pitchFamily="18" charset="0"/>
              </a:rPr>
              <a:t>Kanun Koyucunun bazı hallerde bu terimi, Tapu Sicilinde yapılan tüm İşlemleri kapsayacak bir anlamda da kullanıldığı görülmektedir </a:t>
            </a:r>
            <a:endParaRPr lang="tr-TR" sz="4000" i="1" dirty="0">
              <a:latin typeface="Times New Roman" panose="02020603050405020304" pitchFamily="18" charset="0"/>
              <a:cs typeface="Times New Roman" panose="02020603050405020304" pitchFamily="18" charset="0"/>
            </a:endParaRPr>
          </a:p>
          <a:p>
            <a:pPr algn="just"/>
            <a:r>
              <a:rPr lang="tr-TR" sz="4000" b="1" dirty="0">
                <a:latin typeface="Times New Roman" panose="02020603050405020304" pitchFamily="18" charset="0"/>
                <a:cs typeface="Times New Roman" panose="02020603050405020304" pitchFamily="18" charset="0"/>
              </a:rPr>
              <a:t>Bizim dersimizde yapılan açıklamalar </a:t>
            </a:r>
            <a:r>
              <a:rPr lang="tr-TR" sz="4000" dirty="0">
                <a:latin typeface="Times New Roman" panose="02020603050405020304" pitchFamily="18" charset="0"/>
                <a:cs typeface="Times New Roman" panose="02020603050405020304" pitchFamily="18" charset="0"/>
              </a:rPr>
              <a:t>ise, </a:t>
            </a:r>
            <a:r>
              <a:rPr lang="tr-TR" sz="4000" b="1" i="1" dirty="0">
                <a:latin typeface="Times New Roman" panose="02020603050405020304" pitchFamily="18" charset="0"/>
                <a:cs typeface="Times New Roman" panose="02020603050405020304" pitchFamily="18" charset="0"/>
              </a:rPr>
              <a:t>Ayni Hakların tesisi için Tapuya yazımını ifade eden </a:t>
            </a:r>
            <a:r>
              <a:rPr lang="tr-TR" sz="4000" b="1" u="sng" dirty="0">
                <a:latin typeface="Times New Roman" panose="02020603050405020304" pitchFamily="18" charset="0"/>
                <a:cs typeface="Times New Roman" panose="02020603050405020304" pitchFamily="18" charset="0"/>
              </a:rPr>
              <a:t>Teknik Anlamda Tescil kavramına </a:t>
            </a:r>
            <a:r>
              <a:rPr lang="tr-TR" sz="4000" b="1" dirty="0">
                <a:latin typeface="Times New Roman" panose="02020603050405020304" pitchFamily="18" charset="0"/>
                <a:cs typeface="Times New Roman" panose="02020603050405020304" pitchFamily="18" charset="0"/>
              </a:rPr>
              <a:t>ilişkin olacaktır. </a:t>
            </a:r>
          </a:p>
          <a:p>
            <a:pPr marL="0" indent="0">
              <a:buNone/>
            </a:pPr>
            <a:endParaRPr lang="tr-TR" sz="4000" dirty="0"/>
          </a:p>
        </p:txBody>
      </p:sp>
    </p:spTree>
    <p:extLst>
      <p:ext uri="{BB962C8B-B14F-4D97-AF65-F5344CB8AC3E}">
        <p14:creationId xmlns:p14="http://schemas.microsoft.com/office/powerpoint/2010/main" val="27639332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4000" b="1" i="1" dirty="0">
                <a:latin typeface="Times New Roman" panose="02020603050405020304" pitchFamily="18" charset="0"/>
                <a:cs typeface="Times New Roman" panose="02020603050405020304" pitchFamily="18" charset="0"/>
              </a:rPr>
              <a:t>Teknik anlamda</a:t>
            </a:r>
            <a:r>
              <a:rPr lang="tr-TR" sz="4000" b="1" dirty="0">
                <a:latin typeface="Times New Roman" panose="02020603050405020304" pitchFamily="18" charset="0"/>
                <a:cs typeface="Times New Roman" panose="02020603050405020304" pitchFamily="18" charset="0"/>
              </a:rPr>
              <a:t>, Ayni Hakkın, Tapu Kütüğüne yazılmasını ifade eden Tescil İşlemi, </a:t>
            </a:r>
            <a:r>
              <a:rPr lang="tr-TR" sz="4000" dirty="0">
                <a:latin typeface="Times New Roman" panose="02020603050405020304" pitchFamily="18" charset="0"/>
                <a:cs typeface="Times New Roman" panose="02020603050405020304" pitchFamily="18" charset="0"/>
              </a:rPr>
              <a:t>gerçekte </a:t>
            </a:r>
            <a:r>
              <a:rPr lang="tr-TR" sz="4000" b="1" i="1" dirty="0">
                <a:latin typeface="Times New Roman" panose="02020603050405020304" pitchFamily="18" charset="0"/>
                <a:cs typeface="Times New Roman" panose="02020603050405020304" pitchFamily="18" charset="0"/>
              </a:rPr>
              <a:t>İdari bir İşlemdir</a:t>
            </a:r>
            <a:r>
              <a:rPr lang="tr-TR" sz="4000" b="1" dirty="0">
                <a:latin typeface="Times New Roman" panose="02020603050405020304" pitchFamily="18" charset="0"/>
                <a:cs typeface="Times New Roman" panose="02020603050405020304" pitchFamily="18" charset="0"/>
              </a:rPr>
              <a:t>. </a:t>
            </a:r>
          </a:p>
          <a:p>
            <a:pPr algn="just"/>
            <a:r>
              <a:rPr lang="tr-TR" sz="4000" b="1" u="sng" dirty="0">
                <a:latin typeface="Times New Roman" panose="02020603050405020304" pitchFamily="18" charset="0"/>
                <a:cs typeface="Times New Roman" panose="02020603050405020304" pitchFamily="18" charset="0"/>
              </a:rPr>
              <a:t>Taşınmazlar üzerindeki Ayni Hakkın tescille doğduğu hallerde Tescil</a:t>
            </a:r>
            <a:r>
              <a:rPr lang="tr-TR" sz="4000" u="sng" dirty="0">
                <a:latin typeface="Times New Roman" panose="02020603050405020304" pitchFamily="18" charset="0"/>
                <a:cs typeface="Times New Roman" panose="02020603050405020304" pitchFamily="18" charset="0"/>
              </a:rPr>
              <a:t>, </a:t>
            </a:r>
            <a:r>
              <a:rPr lang="tr-TR" sz="4000" dirty="0">
                <a:latin typeface="Times New Roman" panose="02020603050405020304" pitchFamily="18" charset="0"/>
                <a:cs typeface="Times New Roman" panose="02020603050405020304" pitchFamily="18" charset="0"/>
              </a:rPr>
              <a:t>Taşınmaz üzerindeki Ayni Hakkın kazanılmasını sağlayan </a:t>
            </a:r>
            <a:r>
              <a:rPr lang="tr-TR" sz="4000" b="1" u="sng" dirty="0">
                <a:latin typeface="Times New Roman" panose="02020603050405020304" pitchFamily="18" charset="0"/>
                <a:cs typeface="Times New Roman" panose="02020603050405020304" pitchFamily="18" charset="0"/>
              </a:rPr>
              <a:t>Tasarruf İşleminin</a:t>
            </a:r>
            <a:r>
              <a:rPr lang="tr-TR" sz="4000" u="sng" dirty="0">
                <a:latin typeface="Times New Roman" panose="02020603050405020304" pitchFamily="18" charset="0"/>
                <a:cs typeface="Times New Roman" panose="02020603050405020304" pitchFamily="18" charset="0"/>
              </a:rPr>
              <a:t> «</a:t>
            </a:r>
            <a:r>
              <a:rPr lang="tr-TR" sz="4000" b="1" u="sng" dirty="0">
                <a:latin typeface="Times New Roman" panose="02020603050405020304" pitchFamily="18" charset="0"/>
                <a:cs typeface="Times New Roman" panose="02020603050405020304" pitchFamily="18" charset="0"/>
              </a:rPr>
              <a:t>Tamamlayıcı Olgusunu»</a:t>
            </a:r>
            <a:r>
              <a:rPr lang="tr-TR" sz="4000" u="sng" dirty="0">
                <a:latin typeface="Times New Roman" panose="02020603050405020304" pitchFamily="18" charset="0"/>
                <a:cs typeface="Times New Roman" panose="02020603050405020304" pitchFamily="18" charset="0"/>
              </a:rPr>
              <a:t> oluşturur</a:t>
            </a:r>
            <a:r>
              <a:rPr lang="tr-TR" sz="40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9859065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000" b="1" dirty="0">
                <a:latin typeface="Times New Roman" panose="02020603050405020304" pitchFamily="18" charset="0"/>
                <a:cs typeface="Times New Roman" panose="02020603050405020304" pitchFamily="18" charset="0"/>
              </a:rPr>
              <a:t>Tamamlayıcı Olgu, </a:t>
            </a:r>
            <a:r>
              <a:rPr lang="tr-TR" sz="4000" dirty="0">
                <a:latin typeface="Times New Roman" panose="02020603050405020304" pitchFamily="18" charset="0"/>
                <a:cs typeface="Times New Roman" panose="02020603050405020304" pitchFamily="18" charset="0"/>
              </a:rPr>
              <a:t>kurulmuş olan Hukuki İşlemin istenen Hukuki Sonuçları doğurması için varlığı zorunlu olan olgulardır Kurucu Olguların gerçekleşip Hukuki İşlemin varlık kazanması, taraflarca istenmiş olan Hukuki Sonuçların meydana gelmesi için her zaman yeterli olmaz. </a:t>
            </a:r>
          </a:p>
          <a:p>
            <a:pPr marL="0" indent="0">
              <a:buNone/>
            </a:pPr>
            <a:endParaRPr lang="tr-TR" dirty="0"/>
          </a:p>
        </p:txBody>
      </p:sp>
    </p:spTree>
    <p:extLst>
      <p:ext uri="{BB962C8B-B14F-4D97-AF65-F5344CB8AC3E}">
        <p14:creationId xmlns:p14="http://schemas.microsoft.com/office/powerpoint/2010/main" val="10257387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600" dirty="0">
                <a:latin typeface="Times New Roman" panose="02020603050405020304" pitchFamily="18" charset="0"/>
                <a:cs typeface="Times New Roman" panose="02020603050405020304" pitchFamily="18" charset="0"/>
              </a:rPr>
              <a:t>Kurulmuş olan bir Hukuki İşlemle istenen hukuki etkinin doğabilmesi için bazen bir başka olgunun da ona katılarak hukuki işlemin tamamlanması gerekir. </a:t>
            </a:r>
          </a:p>
          <a:p>
            <a:pPr algn="just"/>
            <a:r>
              <a:rPr lang="tr-TR" sz="3600" dirty="0">
                <a:latin typeface="Times New Roman" panose="02020603050405020304" pitchFamily="18" charset="0"/>
                <a:cs typeface="Times New Roman" panose="02020603050405020304" pitchFamily="18" charset="0"/>
              </a:rPr>
              <a:t>Kurulmuş, varlık kazanmış olan bir Hukuki İşleme, hukuki etkisini doğurması için eklenmesi gereken bu olgulara «</a:t>
            </a:r>
            <a:r>
              <a:rPr lang="tr-TR" sz="3600" b="1" dirty="0">
                <a:latin typeface="Times New Roman" panose="02020603050405020304" pitchFamily="18" charset="0"/>
                <a:cs typeface="Times New Roman" panose="02020603050405020304" pitchFamily="18" charset="0"/>
              </a:rPr>
              <a:t>Tamamlayıcı Olgular»</a:t>
            </a:r>
            <a:r>
              <a:rPr lang="tr-TR" sz="3600" dirty="0">
                <a:latin typeface="Times New Roman" panose="02020603050405020304" pitchFamily="18" charset="0"/>
                <a:cs typeface="Times New Roman" panose="02020603050405020304" pitchFamily="18" charset="0"/>
              </a:rPr>
              <a:t> denir</a:t>
            </a:r>
            <a:r>
              <a:rPr lang="tr-TR" dirty="0">
                <a:latin typeface="Times New Roman" panose="02020603050405020304" pitchFamily="18" charset="0"/>
                <a:cs typeface="Times New Roman" panose="02020603050405020304" pitchFamily="18" charset="0"/>
              </a:rPr>
              <a:t>.</a:t>
            </a:r>
          </a:p>
          <a:p>
            <a:pPr marL="0" indent="0" algn="just">
              <a:buNone/>
            </a:pP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Sirmen,</a:t>
            </a:r>
            <a:r>
              <a:rPr lang="tr-TR" i="1" dirty="0">
                <a:latin typeface="Times New Roman" panose="02020603050405020304" pitchFamily="18" charset="0"/>
                <a:cs typeface="Times New Roman" panose="02020603050405020304" pitchFamily="18" charset="0"/>
              </a:rPr>
              <a:t> Şart, s. 15, </a:t>
            </a:r>
            <a:r>
              <a:rPr lang="tr-TR" b="1" i="1" dirty="0">
                <a:latin typeface="Times New Roman" panose="02020603050405020304" pitchFamily="18" charset="0"/>
                <a:cs typeface="Times New Roman" panose="02020603050405020304" pitchFamily="18" charset="0"/>
              </a:rPr>
              <a:t>Sirmen, </a:t>
            </a:r>
            <a:r>
              <a:rPr lang="tr-TR" i="1" dirty="0">
                <a:latin typeface="Times New Roman" panose="02020603050405020304" pitchFamily="18" charset="0"/>
                <a:cs typeface="Times New Roman" panose="02020603050405020304" pitchFamily="18" charset="0"/>
              </a:rPr>
              <a:t>Eşya H., 7. B. , s. 177, </a:t>
            </a:r>
            <a:r>
              <a:rPr lang="tr-TR" i="1" dirty="0" err="1">
                <a:latin typeface="Times New Roman" panose="02020603050405020304" pitchFamily="18" charset="0"/>
                <a:cs typeface="Times New Roman" panose="02020603050405020304" pitchFamily="18" charset="0"/>
              </a:rPr>
              <a:t>dn</a:t>
            </a:r>
            <a:r>
              <a:rPr lang="tr-TR" i="1" dirty="0">
                <a:latin typeface="Times New Roman" panose="02020603050405020304" pitchFamily="18" charset="0"/>
                <a:cs typeface="Times New Roman" panose="02020603050405020304" pitchFamily="18" charset="0"/>
              </a:rPr>
              <a:t>. 368).</a:t>
            </a:r>
            <a:r>
              <a:rPr lang="tr-TR" dirty="0">
                <a:latin typeface="Times New Roman" panose="02020603050405020304" pitchFamily="18" charset="0"/>
                <a:cs typeface="Times New Roman" panose="02020603050405020304" pitchFamily="18" charset="0"/>
              </a:rPr>
              <a:t> </a:t>
            </a:r>
          </a:p>
          <a:p>
            <a:pPr marL="0" indent="0" algn="just">
              <a:buNone/>
            </a:pPr>
            <a:endParaRPr lang="tr-TR"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15617873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3200" b="1" dirty="0">
                <a:latin typeface="Times New Roman" panose="02020603050405020304" pitchFamily="18" charset="0"/>
                <a:cs typeface="Times New Roman" panose="02020603050405020304" pitchFamily="18" charset="0"/>
              </a:rPr>
              <a:t>Tescil İstemiyle varlık kazanan </a:t>
            </a:r>
            <a:r>
              <a:rPr lang="tr-TR" sz="3200" dirty="0">
                <a:latin typeface="Times New Roman" panose="02020603050405020304" pitchFamily="18" charset="0"/>
                <a:cs typeface="Times New Roman" panose="02020603050405020304" pitchFamily="18" charset="0"/>
              </a:rPr>
              <a:t>bu </a:t>
            </a:r>
            <a:r>
              <a:rPr lang="tr-TR" sz="3200" b="1" i="1" dirty="0">
                <a:latin typeface="Times New Roman" panose="02020603050405020304" pitchFamily="18" charset="0"/>
                <a:cs typeface="Times New Roman" panose="02020603050405020304" pitchFamily="18" charset="0"/>
              </a:rPr>
              <a:t>Tasarruf İşleminin </a:t>
            </a:r>
            <a:r>
              <a:rPr lang="tr-TR" sz="3200" b="1" dirty="0">
                <a:latin typeface="Times New Roman" panose="02020603050405020304" pitchFamily="18" charset="0"/>
                <a:cs typeface="Times New Roman" panose="02020603050405020304" pitchFamily="18" charset="0"/>
              </a:rPr>
              <a:t>istenen Hukuki Sonucu doğurabilmesi için Tescil İstemine </a:t>
            </a:r>
            <a:r>
              <a:rPr lang="tr-TR" sz="3200" b="1" i="1" dirty="0">
                <a:latin typeface="Times New Roman" panose="02020603050405020304" pitchFamily="18" charset="0"/>
                <a:cs typeface="Times New Roman" panose="02020603050405020304" pitchFamily="18" charset="0"/>
              </a:rPr>
              <a:t>başka bir Olgunun daha eklenmesi </a:t>
            </a:r>
            <a:r>
              <a:rPr lang="tr-TR" sz="3200" b="1" dirty="0">
                <a:latin typeface="Times New Roman" panose="02020603050405020304" pitchFamily="18" charset="0"/>
                <a:cs typeface="Times New Roman" panose="02020603050405020304" pitchFamily="18" charset="0"/>
              </a:rPr>
              <a:t>gerekir. </a:t>
            </a:r>
          </a:p>
          <a:p>
            <a:pPr algn="just"/>
            <a:r>
              <a:rPr lang="tr-TR" sz="3200" b="1" dirty="0">
                <a:latin typeface="Times New Roman" panose="02020603050405020304" pitchFamily="18" charset="0"/>
                <a:cs typeface="Times New Roman" panose="02020603050405020304" pitchFamily="18" charset="0"/>
              </a:rPr>
              <a:t>Bu Olgu, </a:t>
            </a:r>
            <a:r>
              <a:rPr lang="tr-TR" sz="3200" b="1" i="1" dirty="0">
                <a:latin typeface="Times New Roman" panose="02020603050405020304" pitchFamily="18" charset="0"/>
                <a:cs typeface="Times New Roman" panose="02020603050405020304" pitchFamily="18" charset="0"/>
              </a:rPr>
              <a:t>Tapu Müdürü </a:t>
            </a:r>
            <a:r>
              <a:rPr lang="tr-TR" sz="3200" dirty="0">
                <a:latin typeface="Times New Roman" panose="02020603050405020304" pitchFamily="18" charset="0"/>
                <a:cs typeface="Times New Roman" panose="02020603050405020304" pitchFamily="18" charset="0"/>
              </a:rPr>
              <a:t>veya</a:t>
            </a:r>
            <a:r>
              <a:rPr lang="tr-TR" sz="3200" b="1" dirty="0">
                <a:latin typeface="Times New Roman" panose="02020603050405020304" pitchFamily="18" charset="0"/>
                <a:cs typeface="Times New Roman" panose="02020603050405020304" pitchFamily="18" charset="0"/>
              </a:rPr>
              <a:t> onun görevlendireceği </a:t>
            </a:r>
            <a:r>
              <a:rPr lang="tr-TR" sz="3200" b="1" i="1" dirty="0">
                <a:latin typeface="Times New Roman" panose="02020603050405020304" pitchFamily="18" charset="0"/>
                <a:cs typeface="Times New Roman" panose="02020603050405020304" pitchFamily="18" charset="0"/>
              </a:rPr>
              <a:t>Tapu Görevlisi</a:t>
            </a:r>
            <a:r>
              <a:rPr lang="tr-TR" sz="3200" b="1" dirty="0">
                <a:latin typeface="Times New Roman" panose="02020603050405020304" pitchFamily="18" charset="0"/>
                <a:cs typeface="Times New Roman" panose="02020603050405020304" pitchFamily="18" charset="0"/>
              </a:rPr>
              <a:t> tarafından yapılan Tescil İşlemidir. </a:t>
            </a:r>
          </a:p>
          <a:p>
            <a:pPr marL="0" indent="0" algn="just">
              <a:buNone/>
            </a:pPr>
            <a:r>
              <a:rPr lang="tr-TR" b="1" dirty="0">
                <a:latin typeface="Times New Roman" panose="02020603050405020304" pitchFamily="18"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rPr>
              <a:t> (</a:t>
            </a:r>
            <a:r>
              <a:rPr lang="tr-TR" sz="2600" dirty="0">
                <a:latin typeface="Times New Roman" panose="02020603050405020304" pitchFamily="18" charset="0"/>
                <a:cs typeface="Times New Roman" panose="02020603050405020304" pitchFamily="18" charset="0"/>
              </a:rPr>
              <a:t>Ayrıca bu konuda </a:t>
            </a:r>
            <a:r>
              <a:rPr lang="tr-TR" sz="2600" b="1" dirty="0">
                <a:latin typeface="Times New Roman" panose="02020603050405020304" pitchFamily="18" charset="0"/>
                <a:cs typeface="Times New Roman" panose="02020603050405020304" pitchFamily="18" charset="0"/>
              </a:rPr>
              <a:t>4 Numaralı Cumhurbaşkanlığı Kararnamesinin 488. maddesinin 5. fıkrasında Tescile ilişkin yer alan hüküm, </a:t>
            </a:r>
            <a:r>
              <a:rPr lang="tr-TR" sz="2600" b="1" i="1" dirty="0">
                <a:latin typeface="Times New Roman" panose="02020603050405020304" pitchFamily="18" charset="0"/>
                <a:cs typeface="Times New Roman" panose="02020603050405020304" pitchFamily="18" charset="0"/>
              </a:rPr>
              <a:t>Sirmen’e </a:t>
            </a:r>
            <a:r>
              <a:rPr lang="tr-TR" sz="2600" dirty="0">
                <a:latin typeface="Times New Roman" panose="02020603050405020304" pitchFamily="18" charset="0"/>
                <a:cs typeface="Times New Roman" panose="02020603050405020304" pitchFamily="18" charset="0"/>
              </a:rPr>
              <a:t>göre, </a:t>
            </a:r>
            <a:r>
              <a:rPr lang="tr-TR" sz="2600" b="1" dirty="0">
                <a:latin typeface="Times New Roman" panose="02020603050405020304" pitchFamily="18" charset="0"/>
                <a:cs typeface="Times New Roman" panose="02020603050405020304" pitchFamily="18" charset="0"/>
              </a:rPr>
              <a:t>anlaşılması zor bir hükümdür</a:t>
            </a:r>
            <a:r>
              <a:rPr lang="tr-TR" sz="2600" dirty="0">
                <a:latin typeface="Times New Roman" panose="02020603050405020304" pitchFamily="18" charset="0"/>
                <a:cs typeface="Times New Roman" panose="02020603050405020304" pitchFamily="18" charset="0"/>
              </a:rPr>
              <a:t>.  Bu konudaki </a:t>
            </a:r>
            <a:r>
              <a:rPr lang="tr-TR" sz="2600" b="1" i="1" dirty="0">
                <a:latin typeface="Times New Roman" panose="02020603050405020304" pitchFamily="18" charset="0"/>
                <a:cs typeface="Times New Roman" panose="02020603050405020304" pitchFamily="18" charset="0"/>
              </a:rPr>
              <a:t>Sirmen’in değerlendirmeleri </a:t>
            </a:r>
            <a:r>
              <a:rPr lang="tr-TR" sz="2600" dirty="0">
                <a:latin typeface="Times New Roman" panose="02020603050405020304" pitchFamily="18" charset="0"/>
                <a:cs typeface="Times New Roman" panose="02020603050405020304" pitchFamily="18" charset="0"/>
              </a:rPr>
              <a:t>için bkz</a:t>
            </a:r>
            <a:r>
              <a:rPr lang="tr-TR" sz="2600" b="1" i="1" dirty="0">
                <a:latin typeface="Times New Roman" panose="02020603050405020304" pitchFamily="18" charset="0"/>
                <a:cs typeface="Times New Roman" panose="02020603050405020304" pitchFamily="18" charset="0"/>
              </a:rPr>
              <a:t>. Sirmen, </a:t>
            </a:r>
            <a:r>
              <a:rPr lang="tr-TR" sz="2600" i="1" dirty="0">
                <a:latin typeface="Times New Roman" panose="02020603050405020304" pitchFamily="18" charset="0"/>
                <a:cs typeface="Times New Roman" panose="02020603050405020304" pitchFamily="18" charset="0"/>
              </a:rPr>
              <a:t>Eşya H., 7. B., s. 178, </a:t>
            </a:r>
            <a:r>
              <a:rPr lang="tr-TR" sz="2600" i="1" dirty="0" err="1">
                <a:latin typeface="Times New Roman" panose="02020603050405020304" pitchFamily="18" charset="0"/>
                <a:cs typeface="Times New Roman" panose="02020603050405020304" pitchFamily="18" charset="0"/>
              </a:rPr>
              <a:t>dn</a:t>
            </a:r>
            <a:r>
              <a:rPr lang="tr-TR" sz="2600" i="1" dirty="0">
                <a:latin typeface="Times New Roman" panose="02020603050405020304" pitchFamily="18" charset="0"/>
                <a:cs typeface="Times New Roman" panose="02020603050405020304" pitchFamily="18" charset="0"/>
              </a:rPr>
              <a:t>. 369)</a:t>
            </a: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982621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dirty="0">
                <a:latin typeface="Times New Roman" panose="02020603050405020304" pitchFamily="18" charset="0"/>
                <a:cs typeface="Times New Roman" panose="02020603050405020304" pitchFamily="18" charset="0"/>
              </a:rPr>
              <a:t>*</a:t>
            </a:r>
            <a:r>
              <a:rPr lang="tr-TR" sz="4000" dirty="0">
                <a:latin typeface="Times New Roman" panose="02020603050405020304" pitchFamily="18" charset="0"/>
                <a:cs typeface="Times New Roman" panose="02020603050405020304" pitchFamily="18" charset="0"/>
              </a:rPr>
              <a:t>Bu bağlamda </a:t>
            </a:r>
            <a:r>
              <a:rPr lang="tr-TR" sz="4000" b="1" dirty="0">
                <a:latin typeface="Times New Roman" panose="02020603050405020304" pitchFamily="18" charset="0"/>
                <a:cs typeface="Times New Roman" panose="02020603050405020304" pitchFamily="18" charset="0"/>
              </a:rPr>
              <a:t>Tescil, </a:t>
            </a:r>
            <a:r>
              <a:rPr lang="tr-TR" sz="4000" dirty="0">
                <a:latin typeface="Times New Roman" panose="02020603050405020304" pitchFamily="18" charset="0"/>
                <a:cs typeface="Times New Roman" panose="02020603050405020304" pitchFamily="18" charset="0"/>
              </a:rPr>
              <a:t>tescil istemini tamamlayarak, onunla birlikte </a:t>
            </a:r>
            <a:r>
              <a:rPr lang="tr-TR" sz="4000" b="1" dirty="0">
                <a:latin typeface="Times New Roman" panose="02020603050405020304" pitchFamily="18" charset="0"/>
                <a:cs typeface="Times New Roman" panose="02020603050405020304" pitchFamily="18" charset="0"/>
              </a:rPr>
              <a:t>Taşınmazlarda Ayni Hakların Kazanılması için yapılan </a:t>
            </a:r>
            <a:r>
              <a:rPr lang="tr-TR" sz="4000" b="1" i="1" dirty="0">
                <a:latin typeface="Times New Roman" panose="02020603050405020304" pitchFamily="18" charset="0"/>
                <a:cs typeface="Times New Roman" panose="02020603050405020304" pitchFamily="18" charset="0"/>
              </a:rPr>
              <a:t>Tasarruf İşleminin </a:t>
            </a:r>
            <a:r>
              <a:rPr lang="tr-TR" sz="4000" b="1" dirty="0">
                <a:latin typeface="Times New Roman" panose="02020603050405020304" pitchFamily="18" charset="0"/>
                <a:cs typeface="Times New Roman" panose="02020603050405020304" pitchFamily="18" charset="0"/>
              </a:rPr>
              <a:t>istenilen Hukuki Sonucu doğurmasını sağlar</a:t>
            </a:r>
            <a:r>
              <a:rPr lang="tr-TR" sz="40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821434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4400" b="1" u="sng" dirty="0">
                <a:latin typeface="Times New Roman" panose="02020603050405020304" pitchFamily="18" charset="0"/>
                <a:cs typeface="Times New Roman" panose="02020603050405020304" pitchFamily="18" charset="0"/>
              </a:rPr>
              <a:t>Öğretide bir görüş</a:t>
            </a:r>
            <a:r>
              <a:rPr lang="tr-TR" sz="4400" u="sng" dirty="0">
                <a:latin typeface="Times New Roman" panose="02020603050405020304" pitchFamily="18" charset="0"/>
                <a:cs typeface="Times New Roman" panose="02020603050405020304" pitchFamily="18" charset="0"/>
              </a:rPr>
              <a:t>, </a:t>
            </a:r>
            <a:r>
              <a:rPr lang="tr-TR" sz="4400" b="1" dirty="0">
                <a:latin typeface="Times New Roman" panose="02020603050405020304" pitchFamily="18" charset="0"/>
                <a:cs typeface="Times New Roman" panose="02020603050405020304" pitchFamily="18" charset="0"/>
              </a:rPr>
              <a:t>Taşınmazlar üzerindeki Ayni Hakların kazanılmasını sağlayan Tasarruf İşleminde</a:t>
            </a:r>
            <a:r>
              <a:rPr lang="tr-TR" sz="4400" dirty="0">
                <a:latin typeface="Times New Roman" panose="02020603050405020304" pitchFamily="18" charset="0"/>
                <a:cs typeface="Times New Roman" panose="02020603050405020304" pitchFamily="18" charset="0"/>
              </a:rPr>
              <a:t>, </a:t>
            </a:r>
            <a:r>
              <a:rPr lang="tr-TR" sz="4400" b="1" i="1" dirty="0">
                <a:latin typeface="Times New Roman" panose="02020603050405020304" pitchFamily="18" charset="0"/>
                <a:cs typeface="Times New Roman" panose="02020603050405020304" pitchFamily="18" charset="0"/>
              </a:rPr>
              <a:t>Tescil Talebi gibi Tescilin </a:t>
            </a:r>
            <a:r>
              <a:rPr lang="tr-TR" sz="4400" dirty="0">
                <a:latin typeface="Times New Roman" panose="02020603050405020304" pitchFamily="18" charset="0"/>
                <a:cs typeface="Times New Roman" panose="02020603050405020304" pitchFamily="18" charset="0"/>
              </a:rPr>
              <a:t>de </a:t>
            </a:r>
            <a:r>
              <a:rPr lang="tr-TR" sz="4400" b="1" i="1" dirty="0">
                <a:latin typeface="Times New Roman" panose="02020603050405020304" pitchFamily="18" charset="0"/>
                <a:cs typeface="Times New Roman" panose="02020603050405020304" pitchFamily="18" charset="0"/>
              </a:rPr>
              <a:t>Kurucu Olgu </a:t>
            </a:r>
            <a:r>
              <a:rPr lang="tr-TR" sz="4400" b="1" dirty="0">
                <a:latin typeface="Times New Roman" panose="02020603050405020304" pitchFamily="18" charset="0"/>
                <a:cs typeface="Times New Roman" panose="02020603050405020304" pitchFamily="18" charset="0"/>
              </a:rPr>
              <a:t>olduğunu kabul etmektedir</a:t>
            </a:r>
            <a:r>
              <a:rPr lang="tr-TR" sz="4400" dirty="0">
                <a:latin typeface="Times New Roman" panose="02020603050405020304" pitchFamily="18" charset="0"/>
                <a:cs typeface="Times New Roman" panose="02020603050405020304" pitchFamily="18" charset="0"/>
              </a:rPr>
              <a:t>.  </a:t>
            </a:r>
          </a:p>
          <a:p>
            <a:pPr marL="0" indent="0" algn="just">
              <a:buNone/>
            </a:pPr>
            <a:r>
              <a:rPr lang="tr-TR" sz="3600" dirty="0">
                <a:latin typeface="Times New Roman" panose="02020603050405020304" pitchFamily="18" charset="0"/>
                <a:cs typeface="Times New Roman" panose="02020603050405020304" pitchFamily="18" charset="0"/>
              </a:rPr>
              <a:t>(</a:t>
            </a:r>
            <a:r>
              <a:rPr lang="tr-TR" sz="3200" b="1" i="1" dirty="0" err="1">
                <a:latin typeface="Times New Roman" panose="02020603050405020304" pitchFamily="18" charset="0"/>
                <a:cs typeface="Times New Roman" panose="02020603050405020304" pitchFamily="18" charset="0"/>
              </a:rPr>
              <a:t>Kocayusufpaşaoğlu</a:t>
            </a:r>
            <a:r>
              <a:rPr lang="tr-TR" sz="3200" b="1" i="1" dirty="0">
                <a:latin typeface="Times New Roman" panose="02020603050405020304" pitchFamily="18" charset="0"/>
                <a:cs typeface="Times New Roman" panose="02020603050405020304" pitchFamily="18" charset="0"/>
              </a:rPr>
              <a:t> / </a:t>
            </a:r>
            <a:r>
              <a:rPr lang="tr-TR" sz="3200" b="1" i="1" dirty="0" err="1">
                <a:latin typeface="Times New Roman" panose="02020603050405020304" pitchFamily="18" charset="0"/>
                <a:cs typeface="Times New Roman" panose="02020603050405020304" pitchFamily="18" charset="0"/>
              </a:rPr>
              <a:t>Hatemi</a:t>
            </a:r>
            <a:r>
              <a:rPr lang="tr-TR" sz="3200" b="1" i="1" dirty="0">
                <a:latin typeface="Times New Roman" panose="02020603050405020304" pitchFamily="18" charset="0"/>
                <a:cs typeface="Times New Roman" panose="02020603050405020304" pitchFamily="18" charset="0"/>
              </a:rPr>
              <a:t> / </a:t>
            </a:r>
            <a:r>
              <a:rPr lang="tr-TR" sz="3200" b="1" i="1" dirty="0" err="1">
                <a:latin typeface="Times New Roman" panose="02020603050405020304" pitchFamily="18" charset="0"/>
                <a:cs typeface="Times New Roman" panose="02020603050405020304" pitchFamily="18" charset="0"/>
              </a:rPr>
              <a:t>Serozan</a:t>
            </a:r>
            <a:r>
              <a:rPr lang="tr-TR" sz="3200" b="1" i="1" dirty="0">
                <a:latin typeface="Times New Roman" panose="02020603050405020304" pitchFamily="18" charset="0"/>
                <a:cs typeface="Times New Roman" panose="02020603050405020304" pitchFamily="18" charset="0"/>
              </a:rPr>
              <a:t> / Arpacı</a:t>
            </a:r>
            <a:r>
              <a:rPr lang="tr-TR" sz="3200" i="1" dirty="0">
                <a:latin typeface="Times New Roman" panose="02020603050405020304" pitchFamily="18" charset="0"/>
                <a:cs typeface="Times New Roman" panose="02020603050405020304" pitchFamily="18" charset="0"/>
              </a:rPr>
              <a:t>, Borçlar Hukuku, 5. Bası, İstanbul 2008, s. 93, Not: 17). </a:t>
            </a:r>
          </a:p>
          <a:p>
            <a:pPr marL="0" indent="0">
              <a:buNone/>
            </a:pPr>
            <a:endParaRPr lang="tr-TR" dirty="0"/>
          </a:p>
          <a:p>
            <a:endParaRPr lang="tr-TR" dirty="0"/>
          </a:p>
        </p:txBody>
      </p:sp>
    </p:spTree>
    <p:extLst>
      <p:ext uri="{BB962C8B-B14F-4D97-AF65-F5344CB8AC3E}">
        <p14:creationId xmlns:p14="http://schemas.microsoft.com/office/powerpoint/2010/main" val="131577642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Autofit/>
          </a:bodyPr>
          <a:lstStyle/>
          <a:p>
            <a:pPr algn="just"/>
            <a:r>
              <a:rPr lang="tr-TR" b="1" dirty="0">
                <a:latin typeface="Times New Roman" panose="02020603050405020304" pitchFamily="18" charset="0"/>
                <a:cs typeface="Times New Roman" panose="02020603050405020304" pitchFamily="18" charset="0"/>
              </a:rPr>
              <a:t>Ancak, Hukuki İşlem yoluyla kurulan Haklar, genellikle Tamamlayıcı Olguların gerçekleşmesi kaydıyla, Kurucu Olguların gerçekleştiği ana göre tarih alır. </a:t>
            </a:r>
          </a:p>
          <a:p>
            <a:pPr algn="just"/>
            <a:r>
              <a:rPr lang="tr-TR" b="1" i="1" dirty="0">
                <a:latin typeface="Times New Roman" panose="02020603050405020304" pitchFamily="18" charset="0"/>
                <a:cs typeface="Times New Roman" panose="02020603050405020304" pitchFamily="18" charset="0"/>
              </a:rPr>
              <a:t>Tapu Dairesinde </a:t>
            </a:r>
            <a:r>
              <a:rPr lang="tr-TR" i="1" dirty="0">
                <a:latin typeface="Times New Roman" panose="02020603050405020304" pitchFamily="18" charset="0"/>
                <a:cs typeface="Times New Roman" panose="02020603050405020304" pitchFamily="18" charset="0"/>
              </a:rPr>
              <a:t>bir</a:t>
            </a:r>
            <a:r>
              <a:rPr lang="tr-TR" b="1" i="1" dirty="0">
                <a:latin typeface="Times New Roman" panose="02020603050405020304" pitchFamily="18" charset="0"/>
                <a:cs typeface="Times New Roman" panose="02020603050405020304" pitchFamily="18" charset="0"/>
              </a:rPr>
              <a:t> Ayni Hak için Tescil İsteminde bulunulduğu takdirde</a:t>
            </a:r>
            <a:r>
              <a:rPr lang="tr-TR" b="1" dirty="0">
                <a:latin typeface="Times New Roman" panose="02020603050405020304" pitchFamily="18" charset="0"/>
                <a:cs typeface="Times New Roman" panose="02020603050405020304" pitchFamily="18" charset="0"/>
              </a:rPr>
              <a:t>, bu İstem yapıldığı saat ve dakikası gösterilmek suretiyle derhal Yevmiye Defterine kaydedilir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TST m. 23/3). </a:t>
            </a:r>
          </a:p>
          <a:p>
            <a:pPr algn="just"/>
            <a:r>
              <a:rPr lang="tr-TR" dirty="0">
                <a:latin typeface="Times New Roman" panose="02020603050405020304" pitchFamily="18" charset="0"/>
                <a:cs typeface="Times New Roman" panose="02020603050405020304" pitchFamily="18" charset="0"/>
              </a:rPr>
              <a:t>Daha sonra </a:t>
            </a:r>
            <a:r>
              <a:rPr lang="tr-TR" b="1" dirty="0">
                <a:latin typeface="Times New Roman" panose="02020603050405020304" pitchFamily="18" charset="0"/>
                <a:cs typeface="Times New Roman" panose="02020603050405020304" pitchFamily="18" charset="0"/>
              </a:rPr>
              <a:t>Kütüğe yapılan Tescilin Etkisi </a:t>
            </a:r>
            <a:r>
              <a:rPr lang="tr-TR" dirty="0">
                <a:latin typeface="Times New Roman" panose="02020603050405020304" pitchFamily="18" charset="0"/>
                <a:cs typeface="Times New Roman" panose="02020603050405020304" pitchFamily="18" charset="0"/>
              </a:rPr>
              <a:t>de, </a:t>
            </a:r>
            <a:r>
              <a:rPr lang="tr-TR" b="1" i="1" dirty="0">
                <a:latin typeface="Times New Roman" panose="02020603050405020304" pitchFamily="18" charset="0"/>
                <a:cs typeface="Times New Roman" panose="02020603050405020304" pitchFamily="18" charset="0"/>
              </a:rPr>
              <a:t>Yevmiye Defterindeki bu Kayıt tarihinden başlar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MK m. 1022 / II, TST m. 23 /1). </a:t>
            </a:r>
          </a:p>
          <a:p>
            <a:pPr marL="0" indent="0">
              <a:buNone/>
            </a:pPr>
            <a:endParaRPr lang="tr-TR" sz="3200" dirty="0"/>
          </a:p>
        </p:txBody>
      </p:sp>
    </p:spTree>
    <p:extLst>
      <p:ext uri="{BB962C8B-B14F-4D97-AF65-F5344CB8AC3E}">
        <p14:creationId xmlns:p14="http://schemas.microsoft.com/office/powerpoint/2010/main" val="42579985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Öyleyse, Ayni Hak tescille doğarsa da, Tescilin Etkisi, Yevmiye Defterine yapılan kayıt tarihinden itibaren başladığı için, Ayni Hak bu an itibariyle doğmuş sayılır. </a:t>
            </a:r>
          </a:p>
          <a:p>
            <a:pPr algn="just"/>
            <a:r>
              <a:rPr lang="tr-TR" dirty="0">
                <a:latin typeface="Times New Roman" panose="02020603050405020304" pitchFamily="18" charset="0"/>
                <a:cs typeface="Times New Roman" panose="02020603050405020304" pitchFamily="18" charset="0"/>
              </a:rPr>
              <a:t>Yevmiye Defterindeki kayıt tarihi de, aslında Tescil İsteminde bulunulduğu tarihtir. </a:t>
            </a:r>
          </a:p>
          <a:p>
            <a:pPr algn="just"/>
            <a:r>
              <a:rPr lang="tr-TR" dirty="0">
                <a:latin typeface="Times New Roman" panose="02020603050405020304" pitchFamily="18" charset="0"/>
                <a:cs typeface="Times New Roman" panose="02020603050405020304" pitchFamily="18" charset="0"/>
              </a:rPr>
              <a:t>Bu bağlamda, Taşınmazlar üzerindeki Ayni Hakların kazanılmasını sağlayan Tasarruf İşleminde, Tescil İsteminin kurucu, Tapu Kütüğüne yapılan Tescilin ise Tamamlayıcı Olgu olarak nitelendirilmesi daha uygundur. </a:t>
            </a: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052896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52247"/>
            <a:ext cx="10515600" cy="1325563"/>
          </a:xfrm>
        </p:spPr>
        <p:txBody>
          <a:bodyPr>
            <a:normAutofit fontScale="90000"/>
          </a:bodyPr>
          <a:lstStyle/>
          <a:p>
            <a:r>
              <a:rPr lang="tr-TR" b="1" dirty="0">
                <a:latin typeface="Times New Roman" panose="02020603050405020304" pitchFamily="18" charset="0"/>
                <a:cs typeface="Times New Roman" panose="02020603050405020304" pitchFamily="18" charset="0"/>
              </a:rPr>
              <a:t>Taşınmazın Belirlenmesine Yarayan Bilgilere İlişkin Kayıtlar ve Bunların Hükmü </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p:cNvSpPr>
            <a:spLocks noGrp="1"/>
          </p:cNvSpPr>
          <p:nvPr>
            <p:ph idx="1"/>
          </p:nvPr>
        </p:nvSpPr>
        <p:spPr/>
        <p:txBody>
          <a:bodyPr/>
          <a:lstStyle/>
          <a:p>
            <a:r>
              <a:rPr lang="tr-TR" b="1" i="1" u="sng" dirty="0">
                <a:latin typeface="Times New Roman" panose="02020603050405020304" pitchFamily="18" charset="0"/>
                <a:cs typeface="Times New Roman" panose="02020603050405020304" pitchFamily="18" charset="0"/>
              </a:rPr>
              <a:t>Taşınmazın Belirlenmesine Yarayan Bilgilere İlişkin Kayıtlar</a:t>
            </a:r>
            <a:endParaRPr lang="tr-TR" i="1" u="sng"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Tapu Sicili Tüzüğünde, Tapu Kütüğünün örneği yoktur.</a:t>
            </a:r>
          </a:p>
          <a:p>
            <a:pPr algn="just"/>
            <a:r>
              <a:rPr lang="tr-TR" dirty="0">
                <a:latin typeface="Times New Roman" panose="02020603050405020304" pitchFamily="18" charset="0"/>
                <a:cs typeface="Times New Roman" panose="02020603050405020304" pitchFamily="18" charset="0"/>
              </a:rPr>
              <a:t>Uygulamada, kural olarak, 8.10.1930 tarihli ve 10012 sayılı Tapu Sicili Nizamnamesinde öngörülen örneğe uygun olarak kurulan Kütüklerin tutulmasına devam edilmektedir. </a:t>
            </a:r>
          </a:p>
          <a:p>
            <a:pPr algn="just"/>
            <a:r>
              <a:rPr lang="tr-TR" b="1" dirty="0">
                <a:latin typeface="Times New Roman" panose="02020603050405020304" pitchFamily="18" charset="0"/>
                <a:cs typeface="Times New Roman" panose="02020603050405020304" pitchFamily="18" charset="0"/>
              </a:rPr>
              <a:t>Anılan Nizamnamenin 4. maddesi uyarınca, </a:t>
            </a:r>
            <a:r>
              <a:rPr lang="tr-TR" dirty="0">
                <a:latin typeface="Times New Roman" panose="02020603050405020304" pitchFamily="18" charset="0"/>
                <a:cs typeface="Times New Roman" panose="02020603050405020304" pitchFamily="18" charset="0"/>
              </a:rPr>
              <a:t>Taşınmazın Kütüğe Kaydedilmesinde, “</a:t>
            </a:r>
            <a:r>
              <a:rPr lang="tr-TR" i="1" dirty="0">
                <a:latin typeface="Times New Roman" panose="02020603050405020304" pitchFamily="18" charset="0"/>
                <a:cs typeface="Times New Roman" panose="02020603050405020304" pitchFamily="18" charset="0"/>
              </a:rPr>
              <a:t>kütükte sayfa açılması ve orada evsafıyla hukuki hallerin gösterilmesi</a:t>
            </a:r>
            <a:r>
              <a:rPr lang="tr-TR" dirty="0">
                <a:latin typeface="Times New Roman" panose="02020603050405020304" pitchFamily="18" charset="0"/>
                <a:cs typeface="Times New Roman" panose="02020603050405020304" pitchFamily="18" charset="0"/>
              </a:rPr>
              <a:t>” gerekmekteydi. </a:t>
            </a: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3495332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Tescil işleminin önemli bir özelliği</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Tescilin şart kabul etmemesidir</a:t>
            </a:r>
            <a:r>
              <a:rPr lang="tr-TR" sz="3600" dirty="0">
                <a:latin typeface="Times New Roman" panose="02020603050405020304" pitchFamily="18" charset="0"/>
                <a:cs typeface="Times New Roman" panose="02020603050405020304" pitchFamily="18" charset="0"/>
              </a:rPr>
              <a:t>. </a:t>
            </a:r>
          </a:p>
          <a:p>
            <a:pPr marL="0" indent="0" algn="just">
              <a:buNone/>
            </a:pPr>
            <a:r>
              <a:rPr lang="tr-TR" sz="3600" i="1"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Ertaş, Eşya H. , 11. B., s. 147). </a:t>
            </a:r>
          </a:p>
          <a:p>
            <a:pPr algn="just"/>
            <a:r>
              <a:rPr lang="tr-TR" sz="3600" b="1" i="1" dirty="0">
                <a:latin typeface="Times New Roman" panose="02020603050405020304" pitchFamily="18" charset="0"/>
                <a:cs typeface="Times New Roman" panose="02020603050405020304" pitchFamily="18" charset="0"/>
              </a:rPr>
              <a:t>Tescilin Hukuki Sebebini teşkil </a:t>
            </a:r>
            <a:r>
              <a:rPr lang="tr-TR" sz="3600" b="1" dirty="0">
                <a:latin typeface="Times New Roman" panose="02020603050405020304" pitchFamily="18" charset="0"/>
                <a:cs typeface="Times New Roman" panose="02020603050405020304" pitchFamily="18" charset="0"/>
              </a:rPr>
              <a:t>eden İşlemler şarta bağlanabilir</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ancak Bağışlamadan Rücu Şartı istisna edilirse </a:t>
            </a:r>
            <a:r>
              <a:rPr lang="tr-TR" sz="3600"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BK m.242, TBK m. 293</a:t>
            </a:r>
            <a:r>
              <a:rPr lang="tr-TR" sz="3600" i="1" dirty="0">
                <a:latin typeface="Times New Roman" panose="02020603050405020304" pitchFamily="18" charset="0"/>
                <a:cs typeface="Times New Roman" panose="02020603050405020304" pitchFamily="18" charset="0"/>
              </a:rPr>
              <a:t>)</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Tescil İşlemi, şarta bağlı olarak yapılamaz </a:t>
            </a:r>
            <a:r>
              <a:rPr lang="tr-TR" sz="3600"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BK m. 214, TBK m. 243, TST m. 13). </a:t>
            </a:r>
          </a:p>
        </p:txBody>
      </p:sp>
    </p:spTree>
    <p:extLst>
      <p:ext uri="{BB962C8B-B14F-4D97-AF65-F5344CB8AC3E}">
        <p14:creationId xmlns:p14="http://schemas.microsoft.com/office/powerpoint/2010/main" val="18791847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b="1" dirty="0">
                <a:latin typeface="Times New Roman" panose="02020603050405020304" pitchFamily="18" charset="0"/>
                <a:cs typeface="Times New Roman" panose="02020603050405020304" pitchFamily="18" charset="0"/>
              </a:rPr>
              <a:t>Bir Ayni Hakkın tapu kütüğüne yazılmasını ifade eden dar, </a:t>
            </a:r>
            <a:r>
              <a:rPr lang="tr-TR" sz="3200" b="1" i="1" dirty="0">
                <a:latin typeface="Times New Roman" panose="02020603050405020304" pitchFamily="18" charset="0"/>
                <a:cs typeface="Times New Roman" panose="02020603050405020304" pitchFamily="18" charset="0"/>
              </a:rPr>
              <a:t>Teknik</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Anlamda Tescili </a:t>
            </a:r>
            <a:r>
              <a:rPr lang="tr-TR" sz="3200" b="1" dirty="0">
                <a:latin typeface="Times New Roman" panose="02020603050405020304" pitchFamily="18" charset="0"/>
                <a:cs typeface="Times New Roman" panose="02020603050405020304" pitchFamily="18" charset="0"/>
              </a:rPr>
              <a:t>de iki ayrı çeşide ayırmak mümkündür. </a:t>
            </a:r>
          </a:p>
          <a:p>
            <a:pPr algn="just"/>
            <a:r>
              <a:rPr lang="tr-TR" sz="3200" dirty="0">
                <a:latin typeface="Times New Roman" panose="02020603050405020304" pitchFamily="18" charset="0"/>
                <a:cs typeface="Times New Roman" panose="02020603050405020304" pitchFamily="18" charset="0"/>
              </a:rPr>
              <a:t>Birincisi, </a:t>
            </a:r>
            <a:r>
              <a:rPr lang="tr-TR" sz="3200" b="1" dirty="0">
                <a:latin typeface="Times New Roman" panose="02020603050405020304" pitchFamily="18" charset="0"/>
                <a:cs typeface="Times New Roman" panose="02020603050405020304" pitchFamily="18" charset="0"/>
              </a:rPr>
              <a:t>Yenilik Doğurucu (</a:t>
            </a:r>
            <a:r>
              <a:rPr lang="tr-TR" sz="3200" b="1" i="1" dirty="0" err="1">
                <a:latin typeface="Times New Roman" panose="02020603050405020304" pitchFamily="18" charset="0"/>
                <a:cs typeface="Times New Roman" panose="02020603050405020304" pitchFamily="18" charset="0"/>
              </a:rPr>
              <a:t>inşai</a:t>
            </a:r>
            <a:r>
              <a:rPr lang="tr-TR" sz="3200" b="1" i="1"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Nitelikte Tescildir</a:t>
            </a:r>
            <a:r>
              <a:rPr lang="tr-TR" sz="3200" dirty="0">
                <a:latin typeface="Times New Roman" panose="02020603050405020304" pitchFamily="18" charset="0"/>
                <a:cs typeface="Times New Roman" panose="02020603050405020304" pitchFamily="18" charset="0"/>
              </a:rPr>
              <a:t>. </a:t>
            </a:r>
            <a:r>
              <a:rPr lang="tr-TR" sz="3200" b="1" u="sng" dirty="0">
                <a:latin typeface="Times New Roman" panose="02020603050405020304" pitchFamily="18" charset="0"/>
                <a:cs typeface="Times New Roman" panose="02020603050405020304" pitchFamily="18" charset="0"/>
              </a:rPr>
              <a:t>Yenilik Doğurucu Tescil,</a:t>
            </a:r>
            <a:r>
              <a:rPr lang="tr-TR" sz="3200" u="sng"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Ayni Hakları yaratıcı, doğurucu tescillerdir</a:t>
            </a:r>
            <a:r>
              <a:rPr lang="tr-TR" sz="3200" dirty="0">
                <a:latin typeface="Times New Roman" panose="02020603050405020304" pitchFamily="18" charset="0"/>
                <a:cs typeface="Times New Roman" panose="02020603050405020304" pitchFamily="18" charset="0"/>
              </a:rPr>
              <a:t>. </a:t>
            </a:r>
          </a:p>
          <a:p>
            <a:pPr algn="just"/>
            <a:r>
              <a:rPr lang="tr-TR" sz="3200" dirty="0">
                <a:latin typeface="Times New Roman" panose="02020603050405020304" pitchFamily="18" charset="0"/>
                <a:cs typeface="Times New Roman" panose="02020603050405020304" pitchFamily="18" charset="0"/>
              </a:rPr>
              <a:t>Öyleyse, </a:t>
            </a:r>
            <a:r>
              <a:rPr lang="tr-TR" sz="3200" b="1" dirty="0">
                <a:latin typeface="Times New Roman" panose="02020603050405020304" pitchFamily="18" charset="0"/>
                <a:cs typeface="Times New Roman" panose="02020603050405020304" pitchFamily="18" charset="0"/>
              </a:rPr>
              <a:t>Ayni Hakkın </a:t>
            </a:r>
            <a:r>
              <a:rPr lang="tr-TR" sz="3200" b="1" i="1" dirty="0">
                <a:latin typeface="Times New Roman" panose="02020603050405020304" pitchFamily="18" charset="0"/>
                <a:cs typeface="Times New Roman" panose="02020603050405020304" pitchFamily="18" charset="0"/>
              </a:rPr>
              <a:t>tescille doğduğu hallerde, </a:t>
            </a:r>
            <a:r>
              <a:rPr lang="tr-TR" sz="3200" b="1" dirty="0">
                <a:latin typeface="Times New Roman" panose="02020603050405020304" pitchFamily="18" charset="0"/>
                <a:cs typeface="Times New Roman" panose="02020603050405020304" pitchFamily="18" charset="0"/>
              </a:rPr>
              <a:t>Tescil, niteliği itibariyle Kurucu, </a:t>
            </a:r>
            <a:r>
              <a:rPr lang="tr-TR" sz="3200" b="1" i="1" dirty="0">
                <a:latin typeface="Times New Roman" panose="02020603050405020304" pitchFamily="18" charset="0"/>
                <a:cs typeface="Times New Roman" panose="02020603050405020304" pitchFamily="18" charset="0"/>
              </a:rPr>
              <a:t>yenilik doğuran </a:t>
            </a:r>
            <a:r>
              <a:rPr lang="tr-TR" sz="3200" b="1" dirty="0">
                <a:latin typeface="Times New Roman" panose="02020603050405020304" pitchFamily="18" charset="0"/>
                <a:cs typeface="Times New Roman" panose="02020603050405020304" pitchFamily="18" charset="0"/>
              </a:rPr>
              <a:t>bir işlemdir. </a:t>
            </a:r>
          </a:p>
          <a:p>
            <a:pPr marL="0" indent="0">
              <a:buNone/>
            </a:pPr>
            <a:endParaRPr lang="tr-TR" sz="3200" b="1" dirty="0"/>
          </a:p>
          <a:p>
            <a:endParaRPr lang="tr-TR" dirty="0"/>
          </a:p>
        </p:txBody>
      </p:sp>
    </p:spTree>
    <p:extLst>
      <p:ext uri="{BB962C8B-B14F-4D97-AF65-F5344CB8AC3E}">
        <p14:creationId xmlns:p14="http://schemas.microsoft.com/office/powerpoint/2010/main" val="285131051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fontScale="92500"/>
          </a:bodyPr>
          <a:lstStyle/>
          <a:p>
            <a:r>
              <a:rPr lang="tr-TR" sz="3600" dirty="0">
                <a:latin typeface="Times New Roman" panose="02020603050405020304" pitchFamily="18" charset="0"/>
                <a:cs typeface="Times New Roman" panose="02020603050405020304" pitchFamily="18" charset="0"/>
              </a:rPr>
              <a:t>İkincisi </a:t>
            </a:r>
            <a:r>
              <a:rPr lang="tr-TR" sz="3600" b="1" dirty="0">
                <a:latin typeface="Times New Roman" panose="02020603050405020304" pitchFamily="18" charset="0"/>
                <a:cs typeface="Times New Roman" panose="02020603050405020304" pitchFamily="18" charset="0"/>
              </a:rPr>
              <a:t>Açıklayıcı</a:t>
            </a:r>
            <a:r>
              <a:rPr lang="tr-TR" sz="3600" dirty="0">
                <a:latin typeface="Times New Roman" panose="02020603050405020304" pitchFamily="18" charset="0"/>
                <a:cs typeface="Times New Roman" panose="02020603050405020304" pitchFamily="18" charset="0"/>
              </a:rPr>
              <a:t> veya </a:t>
            </a:r>
            <a:r>
              <a:rPr lang="tr-TR" sz="3600" b="1" dirty="0">
                <a:latin typeface="Times New Roman" panose="02020603050405020304" pitchFamily="18" charset="0"/>
                <a:cs typeface="Times New Roman" panose="02020603050405020304" pitchFamily="18" charset="0"/>
              </a:rPr>
              <a:t>Beyan Edici</a:t>
            </a:r>
            <a:r>
              <a:rPr lang="tr-TR" sz="3600" dirty="0">
                <a:latin typeface="Times New Roman" panose="02020603050405020304" pitchFamily="18" charset="0"/>
                <a:cs typeface="Times New Roman" panose="02020603050405020304" pitchFamily="18" charset="0"/>
              </a:rPr>
              <a:t> (</a:t>
            </a:r>
            <a:r>
              <a:rPr lang="tr-TR" sz="3600" i="1" dirty="0" err="1">
                <a:latin typeface="Times New Roman" panose="02020603050405020304" pitchFamily="18" charset="0"/>
                <a:cs typeface="Times New Roman" panose="02020603050405020304" pitchFamily="18" charset="0"/>
              </a:rPr>
              <a:t>izhari</a:t>
            </a:r>
            <a:r>
              <a:rPr lang="tr-TR" sz="3600" i="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Tescildir. </a:t>
            </a:r>
          </a:p>
          <a:p>
            <a:pPr algn="just"/>
            <a:r>
              <a:rPr lang="tr-TR" sz="3600" dirty="0">
                <a:latin typeface="Times New Roman" panose="02020603050405020304" pitchFamily="18" charset="0"/>
                <a:cs typeface="Times New Roman" panose="02020603050405020304" pitchFamily="18" charset="0"/>
              </a:rPr>
              <a:t>Bir Ayni Hak tescilden önce, zaten varlık kazanmış ise, bunların Tapu Kütüğüne yazımı aleniyeti sağlamak için (</a:t>
            </a:r>
            <a:r>
              <a:rPr lang="tr-TR" sz="3600" i="1" dirty="0">
                <a:latin typeface="Times New Roman" panose="02020603050405020304" pitchFamily="18" charset="0"/>
                <a:cs typeface="Times New Roman" panose="02020603050405020304" pitchFamily="18" charset="0"/>
              </a:rPr>
              <a:t>TMK m. 1020</a:t>
            </a:r>
            <a:r>
              <a:rPr lang="tr-TR" sz="3600" dirty="0">
                <a:latin typeface="Times New Roman" panose="02020603050405020304" pitchFamily="18" charset="0"/>
                <a:cs typeface="Times New Roman" panose="02020603050405020304" pitchFamily="18" charset="0"/>
              </a:rPr>
              <a:t>) yapılır.</a:t>
            </a:r>
          </a:p>
          <a:p>
            <a:pPr algn="just"/>
            <a:r>
              <a:rPr lang="tr-TR" sz="3600" dirty="0">
                <a:latin typeface="Times New Roman" panose="02020603050405020304" pitchFamily="18" charset="0"/>
                <a:cs typeface="Times New Roman" panose="02020603050405020304" pitchFamily="18" charset="0"/>
              </a:rPr>
              <a:t>Burada Tescilin İşlevi, yenilik doğurucu değil, Açıklayıcıdır.</a:t>
            </a:r>
          </a:p>
          <a:p>
            <a:pPr algn="just"/>
            <a:r>
              <a:rPr lang="tr-TR" sz="3600" dirty="0">
                <a:latin typeface="Times New Roman" panose="02020603050405020304" pitchFamily="18" charset="0"/>
                <a:cs typeface="Times New Roman" panose="02020603050405020304" pitchFamily="18" charset="0"/>
              </a:rPr>
              <a:t>Öyleyse, </a:t>
            </a:r>
            <a:r>
              <a:rPr lang="tr-TR" sz="3600" b="1" i="1" dirty="0">
                <a:latin typeface="Times New Roman" panose="02020603050405020304" pitchFamily="18" charset="0"/>
                <a:cs typeface="Times New Roman" panose="02020603050405020304" pitchFamily="18" charset="0"/>
              </a:rPr>
              <a:t>Ayni Hakkın Sicil Dışı doğduğu </a:t>
            </a:r>
            <a:r>
              <a:rPr lang="tr-TR" sz="3600" b="1" dirty="0">
                <a:latin typeface="Times New Roman" panose="02020603050405020304" pitchFamily="18" charset="0"/>
                <a:cs typeface="Times New Roman" panose="02020603050405020304" pitchFamily="18" charset="0"/>
              </a:rPr>
              <a:t>hallerde, Tescilin rolü, </a:t>
            </a:r>
            <a:r>
              <a:rPr lang="tr-TR" sz="3600" b="1" i="1" dirty="0">
                <a:latin typeface="Times New Roman" panose="02020603050405020304" pitchFamily="18" charset="0"/>
                <a:cs typeface="Times New Roman" panose="02020603050405020304" pitchFamily="18" charset="0"/>
              </a:rPr>
              <a:t>Açıklayıcıdır.  </a:t>
            </a:r>
          </a:p>
          <a:p>
            <a:pPr marL="0" indent="0" algn="just">
              <a:buNone/>
            </a:pPr>
            <a:endParaRPr lang="tr-TR" sz="3600" b="1" i="1" dirty="0"/>
          </a:p>
          <a:p>
            <a:pPr marL="0" indent="0" algn="just">
              <a:buNone/>
            </a:pPr>
            <a:endParaRPr lang="tr-TR" dirty="0"/>
          </a:p>
        </p:txBody>
      </p:sp>
    </p:spTree>
    <p:extLst>
      <p:ext uri="{BB962C8B-B14F-4D97-AF65-F5344CB8AC3E}">
        <p14:creationId xmlns:p14="http://schemas.microsoft.com/office/powerpoint/2010/main" val="283443665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Times New Roman" panose="02020603050405020304" pitchFamily="18" charset="0"/>
                <a:cs typeface="Times New Roman" panose="02020603050405020304" pitchFamily="18" charset="0"/>
              </a:rPr>
              <a:t>Tescil İşleminin Konusu </a:t>
            </a:r>
          </a:p>
        </p:txBody>
      </p:sp>
      <p:sp>
        <p:nvSpPr>
          <p:cNvPr id="3" name="İçerik Yer Tutucusu 2"/>
          <p:cNvSpPr>
            <a:spLocks noGrp="1"/>
          </p:cNvSpPr>
          <p:nvPr>
            <p:ph idx="1"/>
          </p:nvPr>
        </p:nvSpPr>
        <p:spPr/>
        <p:txBody>
          <a:bodyPr>
            <a:normAutofit/>
          </a:bodyPr>
          <a:lstStyle/>
          <a:p>
            <a:pPr algn="just"/>
            <a:r>
              <a:rPr lang="tr-TR" sz="3200" b="1" u="sng" dirty="0">
                <a:latin typeface="Times New Roman" panose="02020603050405020304" pitchFamily="18" charset="0"/>
                <a:cs typeface="Times New Roman" panose="02020603050405020304" pitchFamily="18" charset="0"/>
              </a:rPr>
              <a:t>Tescil İşleminin Konusunu, şunlar oluşturur: </a:t>
            </a:r>
          </a:p>
          <a:p>
            <a:pPr algn="just"/>
            <a:r>
              <a:rPr lang="tr-TR" sz="3200" b="1" i="1" dirty="0">
                <a:latin typeface="Times New Roman" panose="02020603050405020304" pitchFamily="18" charset="0"/>
                <a:cs typeface="Times New Roman" panose="02020603050405020304" pitchFamily="18" charset="0"/>
              </a:rPr>
              <a:t>Mülkiyet </a:t>
            </a:r>
          </a:p>
          <a:p>
            <a:pPr algn="just"/>
            <a:r>
              <a:rPr lang="tr-TR" sz="3200" b="1" i="1" dirty="0">
                <a:latin typeface="Times New Roman" panose="02020603050405020304" pitchFamily="18" charset="0"/>
                <a:cs typeface="Times New Roman" panose="02020603050405020304" pitchFamily="18" charset="0"/>
              </a:rPr>
              <a:t>İrtifak Hakları</a:t>
            </a:r>
          </a:p>
          <a:p>
            <a:pPr algn="just"/>
            <a:r>
              <a:rPr lang="tr-TR" sz="3200" b="1" i="1" dirty="0">
                <a:latin typeface="Times New Roman" panose="02020603050405020304" pitchFamily="18" charset="0"/>
                <a:cs typeface="Times New Roman" panose="02020603050405020304" pitchFamily="18" charset="0"/>
              </a:rPr>
              <a:t>Taşınmaz Yükü </a:t>
            </a:r>
          </a:p>
          <a:p>
            <a:pPr algn="just"/>
            <a:r>
              <a:rPr lang="tr-TR" sz="3200" b="1" i="1" dirty="0">
                <a:latin typeface="Times New Roman" panose="02020603050405020304" pitchFamily="18" charset="0"/>
                <a:cs typeface="Times New Roman" panose="02020603050405020304" pitchFamily="18" charset="0"/>
              </a:rPr>
              <a:t>Rehin Hakları </a:t>
            </a:r>
            <a:r>
              <a:rPr lang="tr-TR" sz="3200"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MK m. 1008</a:t>
            </a:r>
            <a:r>
              <a:rPr lang="tr-TR" sz="3200" dirty="0">
                <a:latin typeface="Times New Roman" panose="02020603050405020304" pitchFamily="18" charset="0"/>
                <a:cs typeface="Times New Roman" panose="02020603050405020304" pitchFamily="18" charset="0"/>
              </a:rPr>
              <a:t>) </a:t>
            </a:r>
          </a:p>
          <a:p>
            <a:pPr algn="just"/>
            <a:r>
              <a:rPr lang="tr-TR" sz="3200" dirty="0">
                <a:latin typeface="Times New Roman" panose="02020603050405020304" pitchFamily="18" charset="0"/>
                <a:cs typeface="Times New Roman" panose="02020603050405020304" pitchFamily="18" charset="0"/>
              </a:rPr>
              <a:t>634 sayılı Kat Mülkiyeti Kanunu’na göre kurulan Kat Mülkiyeti ve Kat İrtifakı (</a:t>
            </a:r>
            <a:r>
              <a:rPr lang="tr-TR" sz="3200" i="1" dirty="0">
                <a:latin typeface="Times New Roman" panose="02020603050405020304" pitchFamily="18" charset="0"/>
                <a:cs typeface="Times New Roman" panose="02020603050405020304" pitchFamily="18" charset="0"/>
              </a:rPr>
              <a:t>KMK m. 11</a:t>
            </a:r>
            <a:r>
              <a:rPr lang="tr-TR" sz="3200" dirty="0">
                <a:latin typeface="Times New Roman" panose="02020603050405020304" pitchFamily="18" charset="0"/>
                <a:cs typeface="Times New Roman" panose="02020603050405020304" pitchFamily="18" charset="0"/>
              </a:rPr>
              <a:t>).</a:t>
            </a:r>
          </a:p>
          <a:p>
            <a:pPr marL="0" indent="0">
              <a:buNone/>
            </a:pPr>
            <a:endParaRPr lang="tr-TR" dirty="0"/>
          </a:p>
        </p:txBody>
      </p:sp>
    </p:spTree>
    <p:extLst>
      <p:ext uri="{BB962C8B-B14F-4D97-AF65-F5344CB8AC3E}">
        <p14:creationId xmlns:p14="http://schemas.microsoft.com/office/powerpoint/2010/main" val="5710289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000" b="1" dirty="0">
                <a:latin typeface="Times New Roman" panose="02020603050405020304" pitchFamily="18" charset="0"/>
                <a:cs typeface="Times New Roman" panose="02020603050405020304" pitchFamily="18" charset="0"/>
              </a:rPr>
              <a:t>Yalnızca </a:t>
            </a:r>
            <a:r>
              <a:rPr lang="tr-TR" sz="4000" b="1" i="1" dirty="0">
                <a:latin typeface="Times New Roman" panose="02020603050405020304" pitchFamily="18" charset="0"/>
                <a:cs typeface="Times New Roman" panose="02020603050405020304" pitchFamily="18" charset="0"/>
              </a:rPr>
              <a:t>Ayni Haklar</a:t>
            </a:r>
            <a:r>
              <a:rPr lang="tr-TR" sz="4000" b="1" dirty="0">
                <a:latin typeface="Times New Roman" panose="02020603050405020304" pitchFamily="18" charset="0"/>
                <a:cs typeface="Times New Roman" panose="02020603050405020304" pitchFamily="18" charset="0"/>
              </a:rPr>
              <a:t>, Tapu Kütüğüne tescil edilebilirler. </a:t>
            </a:r>
          </a:p>
          <a:p>
            <a:pPr algn="just"/>
            <a:r>
              <a:rPr lang="tr-TR" sz="4000" b="1" u="sng" dirty="0">
                <a:latin typeface="Times New Roman" panose="02020603050405020304" pitchFamily="18" charset="0"/>
                <a:cs typeface="Times New Roman" panose="02020603050405020304" pitchFamily="18" charset="0"/>
              </a:rPr>
              <a:t>Şahsi Hak yanlışlıkla Tapu Kütüğüne tescil edilse bile</a:t>
            </a:r>
            <a:r>
              <a:rPr lang="tr-TR" sz="4000"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Ayni Hak </a:t>
            </a:r>
            <a:r>
              <a:rPr lang="tr-TR" sz="4000" b="1" dirty="0">
                <a:latin typeface="Times New Roman" panose="02020603050405020304" pitchFamily="18" charset="0"/>
                <a:cs typeface="Times New Roman" panose="02020603050405020304" pitchFamily="18" charset="0"/>
              </a:rPr>
              <a:t>niteliğini kazanması ve </a:t>
            </a:r>
            <a:r>
              <a:rPr lang="tr-TR" sz="4000" b="1" i="1" dirty="0">
                <a:latin typeface="Times New Roman" panose="02020603050405020304" pitchFamily="18" charset="0"/>
                <a:cs typeface="Times New Roman" panose="02020603050405020304" pitchFamily="18" charset="0"/>
              </a:rPr>
              <a:t>İyiniyetli Üçüncü Şahısların </a:t>
            </a:r>
            <a:r>
              <a:rPr lang="tr-TR" sz="4000" b="1" dirty="0">
                <a:latin typeface="Times New Roman" panose="02020603050405020304" pitchFamily="18" charset="0"/>
                <a:cs typeface="Times New Roman" panose="02020603050405020304" pitchFamily="18" charset="0"/>
              </a:rPr>
              <a:t>bunlar için </a:t>
            </a:r>
            <a:r>
              <a:rPr lang="tr-TR" sz="4000" b="1" i="1" dirty="0">
                <a:latin typeface="Times New Roman" panose="02020603050405020304" pitchFamily="18" charset="0"/>
                <a:cs typeface="Times New Roman" panose="02020603050405020304" pitchFamily="18" charset="0"/>
              </a:rPr>
              <a:t>TMK m. 1023’den </a:t>
            </a:r>
            <a:r>
              <a:rPr lang="tr-TR" sz="4000" b="1" dirty="0">
                <a:latin typeface="Times New Roman" panose="02020603050405020304" pitchFamily="18" charset="0"/>
                <a:cs typeface="Times New Roman" panose="02020603050405020304" pitchFamily="18" charset="0"/>
              </a:rPr>
              <a:t>yararlanabilmesi mümkün değildir. </a:t>
            </a:r>
          </a:p>
          <a:p>
            <a:endParaRPr lang="tr-TR" sz="4000" dirty="0"/>
          </a:p>
        </p:txBody>
      </p:sp>
    </p:spTree>
    <p:extLst>
      <p:ext uri="{BB962C8B-B14F-4D97-AF65-F5344CB8AC3E}">
        <p14:creationId xmlns:p14="http://schemas.microsoft.com/office/powerpoint/2010/main" val="350725763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Times New Roman" panose="02020603050405020304" pitchFamily="18" charset="0"/>
                <a:cs typeface="Times New Roman" panose="02020603050405020304" pitchFamily="18" charset="0"/>
              </a:rPr>
              <a:t>Tescilin Yapılabilmesi için Gerekli Şartlar</a:t>
            </a: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Tescilin yapılabilmesi, bunun için yetkili kişi tarafından istemde bulunulmuş olmasına bağlıdır. </a:t>
            </a:r>
          </a:p>
          <a:p>
            <a:pPr algn="just"/>
            <a:r>
              <a:rPr lang="tr-TR" i="1" dirty="0">
                <a:latin typeface="Times New Roman" panose="02020603050405020304" pitchFamily="18" charset="0"/>
                <a:cs typeface="Times New Roman" panose="02020603050405020304" pitchFamily="18" charset="0"/>
              </a:rPr>
              <a:t>MK 1013 / </a:t>
            </a:r>
            <a:r>
              <a:rPr lang="tr-TR" i="1" dirty="0" err="1">
                <a:latin typeface="Times New Roman" panose="02020603050405020304" pitchFamily="18" charset="0"/>
                <a:cs typeface="Times New Roman" panose="02020603050405020304" pitchFamily="18" charset="0"/>
              </a:rPr>
              <a:t>I’e</a:t>
            </a:r>
            <a:r>
              <a:rPr lang="tr-TR" i="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göre tescil, tasarrufa konu olan </a:t>
            </a:r>
            <a:r>
              <a:rPr lang="tr-TR" b="1" dirty="0">
                <a:latin typeface="Times New Roman" panose="02020603050405020304" pitchFamily="18" charset="0"/>
                <a:cs typeface="Times New Roman" panose="02020603050405020304" pitchFamily="18" charset="0"/>
              </a:rPr>
              <a:t>Taşınmazın Malikinin yazılı beyanı </a:t>
            </a:r>
            <a:r>
              <a:rPr lang="tr-TR" dirty="0">
                <a:latin typeface="Times New Roman" panose="02020603050405020304" pitchFamily="18" charset="0"/>
                <a:cs typeface="Times New Roman" panose="02020603050405020304" pitchFamily="18" charset="0"/>
              </a:rPr>
              <a:t>üzerine yapılır. </a:t>
            </a:r>
          </a:p>
          <a:p>
            <a:pPr algn="just"/>
            <a:r>
              <a:rPr lang="tr-TR" dirty="0">
                <a:latin typeface="Times New Roman" panose="02020603050405020304" pitchFamily="18" charset="0"/>
                <a:cs typeface="Times New Roman" panose="02020603050405020304" pitchFamily="18" charset="0"/>
              </a:rPr>
              <a:t>Ayni hakkı kazanan kişinin </a:t>
            </a:r>
            <a:r>
              <a:rPr lang="tr-TR" b="1" dirty="0">
                <a:latin typeface="Times New Roman" panose="02020603050405020304" pitchFamily="18" charset="0"/>
                <a:cs typeface="Times New Roman" panose="02020603050405020304" pitchFamily="18" charset="0"/>
              </a:rPr>
              <a:t>Kanun Hükmüne, kesinleşmiş Mahkeme Kararına veya buna eşdeğer bir Belgeye dayanması </a:t>
            </a:r>
            <a:r>
              <a:rPr lang="tr-TR" dirty="0">
                <a:latin typeface="Times New Roman" panose="02020603050405020304" pitchFamily="18" charset="0"/>
                <a:cs typeface="Times New Roman" panose="02020603050405020304" pitchFamily="18" charset="0"/>
              </a:rPr>
              <a:t>halinde ise, bu beyana gerek yoktur (</a:t>
            </a:r>
            <a:r>
              <a:rPr lang="tr-TR" i="1" dirty="0">
                <a:latin typeface="Times New Roman" panose="02020603050405020304" pitchFamily="18" charset="0"/>
                <a:cs typeface="Times New Roman" panose="02020603050405020304" pitchFamily="18" charset="0"/>
              </a:rPr>
              <a:t>MK m.1013 / II). </a:t>
            </a:r>
          </a:p>
          <a:p>
            <a:pPr algn="just"/>
            <a:r>
              <a:rPr lang="tr-TR" dirty="0">
                <a:latin typeface="Times New Roman" panose="02020603050405020304" pitchFamily="18" charset="0"/>
                <a:cs typeface="Times New Roman" panose="02020603050405020304" pitchFamily="18" charset="0"/>
              </a:rPr>
              <a:t>Bir Ayni Hakkı tescilden önce kazanan kimsenin tescili isteyebilmesi için gerekli belgeleri ibraz etmesi gerekir (</a:t>
            </a:r>
            <a:r>
              <a:rPr lang="tr-TR" i="1" dirty="0">
                <a:latin typeface="Times New Roman" panose="02020603050405020304" pitchFamily="18" charset="0"/>
                <a:cs typeface="Times New Roman" panose="02020603050405020304" pitchFamily="18" charset="0"/>
              </a:rPr>
              <a:t>MK m. 1013 / III). </a:t>
            </a:r>
          </a:p>
          <a:p>
            <a:pPr marL="0" indent="0">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2467889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3200" dirty="0">
                <a:latin typeface="Times New Roman" panose="02020603050405020304" pitchFamily="18" charset="0"/>
                <a:cs typeface="Times New Roman" panose="02020603050405020304" pitchFamily="18" charset="0"/>
              </a:rPr>
              <a:t>Bu hükümler, Ayni Hakkın gerek Tescille, gerek Tescilden Önce kazanıldığı hallerde Tescil İsteminde bulunulması gerektiğini belirtmektedir. </a:t>
            </a:r>
          </a:p>
          <a:p>
            <a:pPr algn="just"/>
            <a:r>
              <a:rPr lang="tr-TR" sz="3200" dirty="0">
                <a:latin typeface="Times New Roman" panose="02020603050405020304" pitchFamily="18" charset="0"/>
                <a:cs typeface="Times New Roman" panose="02020603050405020304" pitchFamily="18" charset="0"/>
              </a:rPr>
              <a:t>Ayni Hakkın Tescille kazanılmasında istemde bulunacak olan kişi ile Tescilden Önce kazanılan Ayni Hakkın tescili için istemde bulunacak olan kişi farklıdır. </a:t>
            </a:r>
          </a:p>
          <a:p>
            <a:pPr algn="just"/>
            <a:r>
              <a:rPr lang="tr-TR" sz="3200" dirty="0">
                <a:latin typeface="Times New Roman" panose="02020603050405020304" pitchFamily="18" charset="0"/>
                <a:cs typeface="Times New Roman" panose="02020603050405020304" pitchFamily="18" charset="0"/>
              </a:rPr>
              <a:t>Ayrıca her iki halde istemin hukuki niteliği de farklıdır. </a:t>
            </a:r>
          </a:p>
          <a:p>
            <a:pPr marL="0" indent="0">
              <a:buNone/>
            </a:pP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9678990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Tescil İçin Gerekli Şartlar </a:t>
            </a: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Bir Ayni Hak ya Tapu Kütüğünde taşınmaza sayfa açılırken ya da sayfa açıldıktan sonra tescil edilir. </a:t>
            </a:r>
          </a:p>
          <a:p>
            <a:pPr algn="just"/>
            <a:r>
              <a:rPr lang="tr-TR" dirty="0">
                <a:latin typeface="Times New Roman" panose="02020603050405020304" pitchFamily="18" charset="0"/>
                <a:cs typeface="Times New Roman" panose="02020603050405020304" pitchFamily="18" charset="0"/>
              </a:rPr>
              <a:t>Taşınmaza sayfa açılırken mevcut Ayni Haklar, sayfa açılması işlemi esnasında </a:t>
            </a:r>
            <a:r>
              <a:rPr lang="tr-TR" dirty="0" err="1">
                <a:latin typeface="Times New Roman" panose="02020603050405020304" pitchFamily="18" charset="0"/>
                <a:cs typeface="Times New Roman" panose="02020603050405020304" pitchFamily="18" charset="0"/>
              </a:rPr>
              <a:t>re’sen</a:t>
            </a:r>
            <a:r>
              <a:rPr lang="tr-TR" dirty="0">
                <a:latin typeface="Times New Roman" panose="02020603050405020304" pitchFamily="18" charset="0"/>
                <a:cs typeface="Times New Roman" panose="02020603050405020304" pitchFamily="18" charset="0"/>
              </a:rPr>
              <a:t> tescil edilir (</a:t>
            </a:r>
            <a:r>
              <a:rPr lang="tr-TR" i="1" dirty="0">
                <a:latin typeface="Times New Roman" panose="02020603050405020304" pitchFamily="18" charset="0"/>
                <a:cs typeface="Times New Roman" panose="02020603050405020304" pitchFamily="18" charset="0"/>
              </a:rPr>
              <a:t>KK m. 12). </a:t>
            </a:r>
          </a:p>
          <a:p>
            <a:pPr algn="just"/>
            <a:r>
              <a:rPr lang="tr-TR" b="1" u="sng" dirty="0">
                <a:latin typeface="Times New Roman" panose="02020603050405020304" pitchFamily="18" charset="0"/>
                <a:cs typeface="Times New Roman" panose="02020603050405020304" pitchFamily="18" charset="0"/>
              </a:rPr>
              <a:t>Taşınmaza, Tapu Kütüğünde sayfa açıldıktan sonra, bir Ayni Hakkın o sayfaya tescil edilebilmesi için şu şartların gerçekleşmesi gerekir: </a:t>
            </a:r>
          </a:p>
          <a:p>
            <a:pPr algn="just"/>
            <a:r>
              <a:rPr lang="tr-TR" b="1" i="1" dirty="0">
                <a:latin typeface="Times New Roman" panose="02020603050405020304" pitchFamily="18" charset="0"/>
                <a:cs typeface="Times New Roman" panose="02020603050405020304" pitchFamily="18" charset="0"/>
              </a:rPr>
              <a:t>Tescil İsteminde (talebinde) Bulunulması </a:t>
            </a:r>
          </a:p>
          <a:p>
            <a:pPr algn="just"/>
            <a:r>
              <a:rPr lang="tr-TR" b="1" i="1" dirty="0">
                <a:latin typeface="Times New Roman" panose="02020603050405020304" pitchFamily="18" charset="0"/>
                <a:cs typeface="Times New Roman" panose="02020603050405020304" pitchFamily="18" charset="0"/>
              </a:rPr>
              <a:t>İstem Yetkisinin ve Hukuki Sebebinin Belgelenmesi </a:t>
            </a:r>
          </a:p>
          <a:p>
            <a:pPr marL="0" indent="0">
              <a:buNone/>
            </a:pPr>
            <a:endParaRPr lang="tr-TR" dirty="0"/>
          </a:p>
        </p:txBody>
      </p:sp>
    </p:spTree>
    <p:extLst>
      <p:ext uri="{BB962C8B-B14F-4D97-AF65-F5344CB8AC3E}">
        <p14:creationId xmlns:p14="http://schemas.microsoft.com/office/powerpoint/2010/main" val="290246761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İstem Yetkisi </a:t>
            </a:r>
            <a:endParaRPr lang="tr-TR" dirty="0"/>
          </a:p>
        </p:txBody>
      </p:sp>
      <p:sp>
        <p:nvSpPr>
          <p:cNvPr id="3" name="İçerik Yer Tutucusu 2"/>
          <p:cNvSpPr>
            <a:spLocks noGrp="1"/>
          </p:cNvSpPr>
          <p:nvPr>
            <p:ph idx="1"/>
          </p:nvPr>
        </p:nvSpPr>
        <p:spPr/>
        <p:txBody>
          <a:bodyPr>
            <a:normAutofit fontScale="92500" lnSpcReduction="20000"/>
          </a:bodyPr>
          <a:lstStyle/>
          <a:p>
            <a:pPr algn="just"/>
            <a:r>
              <a:rPr lang="tr-TR" b="1" dirty="0">
                <a:latin typeface="Times New Roman" panose="02020603050405020304" pitchFamily="18" charset="0"/>
                <a:cs typeface="Times New Roman" panose="02020603050405020304" pitchFamily="18" charset="0"/>
              </a:rPr>
              <a:t>Ayni Hakkın kazanılması için Tescil İsteminde bulunmaya yetkili olan kişi, kural olarak, Taşınmazın Malikidir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MK m. 1013 /1). </a:t>
            </a:r>
          </a:p>
          <a:p>
            <a:pPr algn="just"/>
            <a:r>
              <a:rPr lang="tr-TR" dirty="0">
                <a:latin typeface="Times New Roman" panose="02020603050405020304" pitchFamily="18" charset="0"/>
                <a:cs typeface="Times New Roman" panose="02020603050405020304" pitchFamily="18" charset="0"/>
              </a:rPr>
              <a:t>Bu Kural, hem Mülkiyetin Devrinde hem de Taşınmaz üzerinde Sınırlı bir Ayni Hak kurulmasında geçerlidir. </a:t>
            </a:r>
          </a:p>
          <a:p>
            <a:pPr algn="just"/>
            <a:r>
              <a:rPr lang="tr-TR" dirty="0">
                <a:latin typeface="Times New Roman" panose="02020603050405020304" pitchFamily="18" charset="0"/>
                <a:cs typeface="Times New Roman" panose="02020603050405020304" pitchFamily="18" charset="0"/>
              </a:rPr>
              <a:t>Tescil İsteminde bulunabilmek için Taşınmaz Maliki olmak yeterli değildir; bu kimsenin aynı zamanda Tapu Kütüğünde de Malik olarak görünmesi şarttır. </a:t>
            </a:r>
          </a:p>
          <a:p>
            <a:pPr algn="just"/>
            <a:r>
              <a:rPr lang="tr-TR" dirty="0">
                <a:latin typeface="Times New Roman" panose="02020603050405020304" pitchFamily="18" charset="0"/>
                <a:cs typeface="Times New Roman" panose="02020603050405020304" pitchFamily="18" charset="0"/>
              </a:rPr>
              <a:t>MK 705 / II gereğince, Mülkiyet Hakkını Sicil Dışı kazanmış olan Kişi, kendi adına Tescil yaptırmadıkça, bu Mülkiyette tasarruf edemez. </a:t>
            </a:r>
          </a:p>
          <a:p>
            <a:pPr algn="just"/>
            <a:r>
              <a:rPr lang="tr-TR" dirty="0">
                <a:latin typeface="Times New Roman" panose="02020603050405020304" pitchFamily="18" charset="0"/>
                <a:cs typeface="Times New Roman" panose="02020603050405020304" pitchFamily="18" charset="0"/>
              </a:rPr>
              <a:t>Bu bağlamda, Sicil dışı edindiği Taşınmazın Mülkiyetini devretmek veya bu Taşınmaz üzerinde Sınırlı Ayni Hak kurmak için Tescil İsteminde bulunamaz. </a:t>
            </a:r>
          </a:p>
        </p:txBody>
      </p:sp>
    </p:spTree>
    <p:extLst>
      <p:ext uri="{BB962C8B-B14F-4D97-AF65-F5344CB8AC3E}">
        <p14:creationId xmlns:p14="http://schemas.microsoft.com/office/powerpoint/2010/main" val="313871570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fontScale="92500" lnSpcReduction="20000"/>
          </a:bodyPr>
          <a:lstStyle/>
          <a:p>
            <a:pPr algn="just"/>
            <a:r>
              <a:rPr lang="tr-TR" b="1" dirty="0">
                <a:latin typeface="Times New Roman" panose="02020603050405020304" pitchFamily="18" charset="0"/>
                <a:cs typeface="Times New Roman" panose="02020603050405020304" pitchFamily="18" charset="0"/>
              </a:rPr>
              <a:t>Gerçekte Malik olmamasına rağmen, Sicilde Malik olarak görünen kişi tarafından yapılan tescil istemi, İyiniyetli Üçüncü Kişilere, Ayni Hakkı kazandırabilir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TMK m.1023</a:t>
            </a:r>
            <a:r>
              <a:rPr lang="tr-TR" dirty="0">
                <a:latin typeface="Times New Roman" panose="02020603050405020304" pitchFamily="18" charset="0"/>
                <a:cs typeface="Times New Roman" panose="02020603050405020304" pitchFamily="18" charset="0"/>
              </a:rPr>
              <a:t>). </a:t>
            </a:r>
          </a:p>
          <a:p>
            <a:pPr algn="just"/>
            <a:r>
              <a:rPr lang="tr-TR" b="1" i="1" dirty="0">
                <a:latin typeface="Times New Roman" panose="02020603050405020304" pitchFamily="18" charset="0"/>
                <a:cs typeface="Times New Roman" panose="02020603050405020304" pitchFamily="18" charset="0"/>
              </a:rPr>
              <a:t>Gerçek Malik tapu kütüğünde gözükmüyorsa</a:t>
            </a:r>
            <a:r>
              <a:rPr lang="tr-TR" dirty="0">
                <a:latin typeface="Times New Roman" panose="02020603050405020304" pitchFamily="18" charset="0"/>
                <a:cs typeface="Times New Roman" panose="02020603050405020304" pitchFamily="18" charset="0"/>
              </a:rPr>
              <a:t>, bunların Tescil Talebinde bulunabilmesi için Tapu Kütüğünün Düzeltilmesi (</a:t>
            </a:r>
            <a:r>
              <a:rPr lang="tr-TR" i="1" dirty="0">
                <a:latin typeface="Times New Roman" panose="02020603050405020304" pitchFamily="18" charset="0"/>
                <a:cs typeface="Times New Roman" panose="02020603050405020304" pitchFamily="18" charset="0"/>
              </a:rPr>
              <a:t>TMK m. 1025) </a:t>
            </a:r>
            <a:r>
              <a:rPr lang="tr-TR" dirty="0">
                <a:latin typeface="Times New Roman" panose="02020603050405020304" pitchFamily="18" charset="0"/>
                <a:cs typeface="Times New Roman" panose="02020603050405020304" pitchFamily="18" charset="0"/>
              </a:rPr>
              <a:t>ve lehlerine Tapu Kütüğünde kayıt düşülmesi lazımdır (</a:t>
            </a:r>
            <a:r>
              <a:rPr lang="tr-TR" sz="2200" i="1" dirty="0">
                <a:latin typeface="Times New Roman" panose="02020603050405020304" pitchFamily="18" charset="0"/>
                <a:cs typeface="Times New Roman" panose="02020603050405020304" pitchFamily="18" charset="0"/>
              </a:rPr>
              <a:t>Ertaş, Eşya H., 11.B., s. 149). </a:t>
            </a:r>
            <a:endParaRPr lang="tr-TR" sz="2200" dirty="0">
              <a:latin typeface="Times New Roman" panose="02020603050405020304" pitchFamily="18" charset="0"/>
              <a:cs typeface="Times New Roman" panose="02020603050405020304" pitchFamily="18" charset="0"/>
            </a:endParaRPr>
          </a:p>
          <a:p>
            <a:pPr algn="just"/>
            <a:r>
              <a:rPr lang="tr-TR" b="1" dirty="0">
                <a:latin typeface="Times New Roman" panose="02020603050405020304" pitchFamily="18" charset="0"/>
                <a:cs typeface="Times New Roman" panose="02020603050405020304" pitchFamily="18" charset="0"/>
              </a:rPr>
              <a:t>Eğer Taşınmaz Paylı Mülkiyet altında ise, </a:t>
            </a:r>
            <a:r>
              <a:rPr lang="tr-TR" dirty="0">
                <a:latin typeface="Times New Roman" panose="02020603050405020304" pitchFamily="18" charset="0"/>
                <a:cs typeface="Times New Roman" panose="02020603050405020304" pitchFamily="18" charset="0"/>
              </a:rPr>
              <a:t>her Paydaş kendi Payı için Tescil Talebinde bulunabilir (</a:t>
            </a:r>
            <a:r>
              <a:rPr lang="tr-TR" i="1" dirty="0">
                <a:latin typeface="Times New Roman" panose="02020603050405020304" pitchFamily="18" charset="0"/>
                <a:cs typeface="Times New Roman" panose="02020603050405020304" pitchFamily="18" charset="0"/>
              </a:rPr>
              <a:t>TMK m. 688). </a:t>
            </a:r>
          </a:p>
          <a:p>
            <a:pPr algn="just"/>
            <a:r>
              <a:rPr lang="tr-TR" dirty="0">
                <a:latin typeface="Times New Roman" panose="02020603050405020304" pitchFamily="18" charset="0"/>
                <a:cs typeface="Times New Roman" panose="02020603050405020304" pitchFamily="18" charset="0"/>
              </a:rPr>
              <a:t>Fakat </a:t>
            </a:r>
            <a:r>
              <a:rPr lang="tr-TR" b="1" dirty="0">
                <a:latin typeface="Times New Roman" panose="02020603050405020304" pitchFamily="18" charset="0"/>
                <a:cs typeface="Times New Roman" panose="02020603050405020304" pitchFamily="18" charset="0"/>
              </a:rPr>
              <a:t>Taşınmazın tamamını takyit eden bir </a:t>
            </a:r>
            <a:r>
              <a:rPr lang="tr-TR" b="1" dirty="0" err="1">
                <a:latin typeface="Times New Roman" panose="02020603050405020304" pitchFamily="18" charset="0"/>
                <a:cs typeface="Times New Roman" panose="02020603050405020304" pitchFamily="18" charset="0"/>
              </a:rPr>
              <a:t>Tasarrufi</a:t>
            </a:r>
            <a:r>
              <a:rPr lang="tr-TR" b="1" dirty="0">
                <a:latin typeface="Times New Roman" panose="02020603050405020304" pitchFamily="18" charset="0"/>
                <a:cs typeface="Times New Roman" panose="02020603050405020304" pitchFamily="18" charset="0"/>
              </a:rPr>
              <a:t> İşlem söz konusu ise</a:t>
            </a:r>
            <a:r>
              <a:rPr lang="tr-TR" dirty="0">
                <a:latin typeface="Times New Roman" panose="02020603050405020304" pitchFamily="18" charset="0"/>
                <a:cs typeface="Times New Roman" panose="02020603050405020304" pitchFamily="18" charset="0"/>
              </a:rPr>
              <a:t>, tüm Paydaşların birlikte Tescil Talebinde bulunması gerekir (</a:t>
            </a:r>
            <a:r>
              <a:rPr lang="tr-TR" i="1" dirty="0">
                <a:latin typeface="Times New Roman" panose="02020603050405020304" pitchFamily="18" charset="0"/>
                <a:cs typeface="Times New Roman" panose="02020603050405020304" pitchFamily="18" charset="0"/>
              </a:rPr>
              <a:t>TMK m.692, 1013). </a:t>
            </a:r>
          </a:p>
          <a:p>
            <a:pPr algn="just"/>
            <a:r>
              <a:rPr lang="tr-TR" b="1" dirty="0">
                <a:latin typeface="Times New Roman" panose="02020603050405020304" pitchFamily="18" charset="0"/>
                <a:cs typeface="Times New Roman" panose="02020603050405020304" pitchFamily="18" charset="0"/>
              </a:rPr>
              <a:t>Elbirliği Mülkiyetinde </a:t>
            </a:r>
            <a:r>
              <a:rPr lang="tr-TR" dirty="0">
                <a:latin typeface="Times New Roman" panose="02020603050405020304" pitchFamily="18" charset="0"/>
                <a:cs typeface="Times New Roman" panose="02020603050405020304" pitchFamily="18" charset="0"/>
              </a:rPr>
              <a:t>ise, her halde tüm Maliklerin birlikte Tescil Talebinde bulunmaları gerekli bulunur (</a:t>
            </a:r>
            <a:r>
              <a:rPr lang="tr-TR" i="1" dirty="0">
                <a:latin typeface="Times New Roman" panose="02020603050405020304" pitchFamily="18" charset="0"/>
                <a:cs typeface="Times New Roman" panose="02020603050405020304" pitchFamily="18" charset="0"/>
              </a:rPr>
              <a:t>TMK m.702). </a:t>
            </a:r>
          </a:p>
          <a:p>
            <a:pPr marL="0" indent="0" algn="just">
              <a:buNone/>
            </a:pPr>
            <a:endParaRPr lang="tr-TR" dirty="0"/>
          </a:p>
          <a:p>
            <a:endParaRPr lang="tr-TR" dirty="0"/>
          </a:p>
          <a:p>
            <a:endParaRPr lang="tr-TR" dirty="0"/>
          </a:p>
        </p:txBody>
      </p:sp>
    </p:spTree>
    <p:extLst>
      <p:ext uri="{BB962C8B-B14F-4D97-AF65-F5344CB8AC3E}">
        <p14:creationId xmlns:p14="http://schemas.microsoft.com/office/powerpoint/2010/main" val="18285250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dirty="0">
                <a:latin typeface="Times New Roman" panose="02020603050405020304" pitchFamily="18" charset="0"/>
                <a:cs typeface="Times New Roman" panose="02020603050405020304" pitchFamily="18" charset="0"/>
              </a:rPr>
              <a:t>Taşınmazın bu şekilde Kütüğe kaydedilebilmesi için</a:t>
            </a:r>
            <a:r>
              <a:rPr lang="tr-TR" sz="3200" dirty="0">
                <a:latin typeface="Times New Roman" panose="02020603050405020304" pitchFamily="18" charset="0"/>
                <a:cs typeface="Times New Roman" panose="02020603050405020304" pitchFamily="18" charset="0"/>
              </a:rPr>
              <a:t>, öncelikle, Tapu Kütüğünün bir Taşınmaza ayrılmış her sayfasının üst kısmında o sayfaya Kayıtlı Taşınmazı belirleyecek bilgilere ayrılmış olan yerlere, </a:t>
            </a:r>
            <a:r>
              <a:rPr lang="tr-TR" sz="3200" b="1" dirty="0">
                <a:latin typeface="Times New Roman" panose="02020603050405020304" pitchFamily="18" charset="0"/>
                <a:cs typeface="Times New Roman" panose="02020603050405020304" pitchFamily="18" charset="0"/>
              </a:rPr>
              <a:t>Taşınmazın Pafta,</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Ada </a:t>
            </a:r>
            <a:r>
              <a:rPr lang="tr-TR" sz="3200" dirty="0">
                <a:latin typeface="Times New Roman" panose="02020603050405020304" pitchFamily="18" charset="0"/>
                <a:cs typeface="Times New Roman" panose="02020603050405020304" pitchFamily="18" charset="0"/>
              </a:rPr>
              <a:t>ve </a:t>
            </a:r>
            <a:r>
              <a:rPr lang="tr-TR" sz="3200" b="1" dirty="0">
                <a:latin typeface="Times New Roman" panose="02020603050405020304" pitchFamily="18" charset="0"/>
                <a:cs typeface="Times New Roman" panose="02020603050405020304" pitchFamily="18" charset="0"/>
              </a:rPr>
              <a:t>Parsel Numarası, Semti, Yüzölçümü, Niteliği </a:t>
            </a:r>
            <a:r>
              <a:rPr lang="tr-TR" sz="3200"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yani Cinsi, Tarla mı, Arsa mı olduğu, üzerinde Bina bulunup bulunmadığı), </a:t>
            </a:r>
            <a:r>
              <a:rPr lang="tr-TR" sz="3200" b="1" dirty="0">
                <a:latin typeface="Times New Roman" panose="02020603050405020304" pitchFamily="18" charset="0"/>
                <a:cs typeface="Times New Roman" panose="02020603050405020304" pitchFamily="18" charset="0"/>
              </a:rPr>
              <a:t>Kadastro yapılmamış yerlerde Sınırları yazılmaktadır. </a:t>
            </a:r>
          </a:p>
          <a:p>
            <a:pPr marL="0" indent="0">
              <a:buNone/>
            </a:pPr>
            <a:endParaRPr lang="tr-TR" sz="3600" dirty="0"/>
          </a:p>
        </p:txBody>
      </p:sp>
    </p:spTree>
    <p:extLst>
      <p:ext uri="{BB962C8B-B14F-4D97-AF65-F5344CB8AC3E}">
        <p14:creationId xmlns:p14="http://schemas.microsoft.com/office/powerpoint/2010/main" val="281796168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Tescil Talebinde Bulunma Bakımından Temsil Yetkisi </a:t>
            </a:r>
            <a:endParaRPr lang="tr-TR" dirty="0"/>
          </a:p>
        </p:txBody>
      </p:sp>
      <p:sp>
        <p:nvSpPr>
          <p:cNvPr id="3" name="İçerik Yer Tutucusu 2"/>
          <p:cNvSpPr>
            <a:spLocks noGrp="1"/>
          </p:cNvSpPr>
          <p:nvPr>
            <p:ph idx="1"/>
          </p:nvPr>
        </p:nvSpPr>
        <p:spPr/>
        <p:txBody>
          <a:bodyPr>
            <a:normAutofit fontScale="92500" lnSpcReduction="20000"/>
          </a:bodyPr>
          <a:lstStyle/>
          <a:p>
            <a:pPr algn="just"/>
            <a:r>
              <a:rPr lang="tr-TR" dirty="0">
                <a:latin typeface="Times New Roman" panose="02020603050405020304" pitchFamily="18" charset="0"/>
                <a:cs typeface="Times New Roman" panose="02020603050405020304" pitchFamily="18" charset="0"/>
              </a:rPr>
              <a:t>Taşınmaz Malikinin Kanuni ve İradi Temsilcileri de, Malik adına Tescil Talebinde bulunabilir (</a:t>
            </a:r>
            <a:r>
              <a:rPr lang="tr-TR" i="1" dirty="0">
                <a:latin typeface="Times New Roman" panose="02020603050405020304" pitchFamily="18" charset="0"/>
                <a:cs typeface="Times New Roman" panose="02020603050405020304" pitchFamily="18" charset="0"/>
              </a:rPr>
              <a:t>TMK m.1015). </a:t>
            </a:r>
          </a:p>
          <a:p>
            <a:pPr algn="just"/>
            <a:r>
              <a:rPr lang="tr-TR" dirty="0">
                <a:latin typeface="Times New Roman" panose="02020603050405020304" pitchFamily="18" charset="0"/>
                <a:cs typeface="Times New Roman" panose="02020603050405020304" pitchFamily="18" charset="0"/>
              </a:rPr>
              <a:t>Bu bağlamda, kendisine Tasarruf Yetkisi verilmiş Miras Şirketi Mümessilleri, Mirasçılar adına Tescil Talebinde bulunabileceklerdir.</a:t>
            </a:r>
          </a:p>
          <a:p>
            <a:pPr algn="just"/>
            <a:r>
              <a:rPr lang="tr-TR" dirty="0">
                <a:latin typeface="Times New Roman" panose="02020603050405020304" pitchFamily="18" charset="0"/>
                <a:cs typeface="Times New Roman" panose="02020603050405020304" pitchFamily="18" charset="0"/>
              </a:rPr>
              <a:t>Aynı şekilde, Malikin Kanuni Temsilcileri de, Taşınmaz Maliki adına Tescil Talebinde bulunmaya yetkidirler. </a:t>
            </a:r>
          </a:p>
          <a:p>
            <a:pPr algn="just"/>
            <a:r>
              <a:rPr lang="tr-TR" dirty="0">
                <a:latin typeface="Times New Roman" panose="02020603050405020304" pitchFamily="18" charset="0"/>
                <a:cs typeface="Times New Roman" panose="02020603050405020304" pitchFamily="18" charset="0"/>
              </a:rPr>
              <a:t>Yalnız Vasilerin, Vesayet altında bulunan Kişiler adına Tescil Talebinde bulunabilmeleri için, Vesayet Mahkemesinin İznini almaları zorunludur (</a:t>
            </a:r>
            <a:r>
              <a:rPr lang="tr-TR" i="1" dirty="0">
                <a:latin typeface="Times New Roman" panose="02020603050405020304" pitchFamily="18" charset="0"/>
                <a:cs typeface="Times New Roman" panose="02020603050405020304" pitchFamily="18" charset="0"/>
              </a:rPr>
              <a:t>TMK m. 462). </a:t>
            </a:r>
          </a:p>
          <a:p>
            <a:pPr algn="just"/>
            <a:r>
              <a:rPr lang="tr-TR" dirty="0">
                <a:latin typeface="Times New Roman" panose="02020603050405020304" pitchFamily="18" charset="0"/>
                <a:cs typeface="Times New Roman" panose="02020603050405020304" pitchFamily="18" charset="0"/>
              </a:rPr>
              <a:t>Halbuki Velinin Velayet altında bulunan Küçükler adına Tescil Talebinde bulunabilmeleri için böyle bir Kanuni Zorunluluk yoktur (</a:t>
            </a:r>
            <a:r>
              <a:rPr lang="tr-TR" i="1" dirty="0">
                <a:latin typeface="Times New Roman" panose="02020603050405020304" pitchFamily="18" charset="0"/>
                <a:cs typeface="Times New Roman" panose="02020603050405020304" pitchFamily="18" charset="0"/>
              </a:rPr>
              <a:t>TMK m. 342</a:t>
            </a:r>
            <a:r>
              <a:rPr lang="tr-TR" dirty="0">
                <a:latin typeface="Times New Roman" panose="02020603050405020304" pitchFamily="18" charset="0"/>
                <a:cs typeface="Times New Roman" panose="02020603050405020304" pitchFamily="18" charset="0"/>
              </a:rPr>
              <a:t>). </a:t>
            </a:r>
          </a:p>
          <a:p>
            <a:pPr marL="0" indent="0">
              <a:buNone/>
            </a:pPr>
            <a:r>
              <a:rPr lang="tr-TR" dirty="0">
                <a:latin typeface="Times New Roman" panose="02020603050405020304" pitchFamily="18" charset="0"/>
                <a:cs typeface="Times New Roman" panose="02020603050405020304" pitchFamily="18" charset="0"/>
              </a:rPr>
              <a:t> </a:t>
            </a:r>
          </a:p>
          <a:p>
            <a:endParaRPr lang="tr-TR" dirty="0"/>
          </a:p>
        </p:txBody>
      </p:sp>
    </p:spTree>
    <p:extLst>
      <p:ext uri="{BB962C8B-B14F-4D97-AF65-F5344CB8AC3E}">
        <p14:creationId xmlns:p14="http://schemas.microsoft.com/office/powerpoint/2010/main" val="5481952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pPr algn="just"/>
            <a:r>
              <a:rPr lang="tr-TR" sz="3200" b="1" dirty="0">
                <a:latin typeface="Times New Roman" panose="02020603050405020304" pitchFamily="18" charset="0"/>
                <a:cs typeface="Times New Roman" panose="02020603050405020304" pitchFamily="18" charset="0"/>
              </a:rPr>
              <a:t>Malik başka bir kişiye, hatta Ayni Hakkı bizzat kazanacak olan kişiye, istemde bulunma konusunda Temsil Yetkisi verebilir. </a:t>
            </a:r>
          </a:p>
          <a:p>
            <a:pPr algn="just"/>
            <a:r>
              <a:rPr lang="tr-TR" sz="3200" dirty="0">
                <a:latin typeface="Times New Roman" panose="02020603050405020304" pitchFamily="18" charset="0"/>
                <a:cs typeface="Times New Roman" panose="02020603050405020304" pitchFamily="18" charset="0"/>
              </a:rPr>
              <a:t>Böyle bir Yetkinin özel olarak belirtilmesi gerekir (</a:t>
            </a:r>
            <a:r>
              <a:rPr lang="tr-TR" sz="3200" i="1" dirty="0">
                <a:latin typeface="Times New Roman" panose="02020603050405020304" pitchFamily="18" charset="0"/>
                <a:cs typeface="Times New Roman" panose="02020603050405020304" pitchFamily="18" charset="0"/>
              </a:rPr>
              <a:t>BK m.504 / III). </a:t>
            </a:r>
          </a:p>
          <a:p>
            <a:pPr algn="just"/>
            <a:r>
              <a:rPr lang="tr-TR" sz="3200" dirty="0">
                <a:latin typeface="Times New Roman" panose="02020603050405020304" pitchFamily="18" charset="0"/>
                <a:cs typeface="Times New Roman" panose="02020603050405020304" pitchFamily="18" charset="0"/>
              </a:rPr>
              <a:t>Verilen Temsil Yetkisinde, hem bu Yetkinin hangi Tasarrufa ilişkin olduğu, hem de Tasarrufun Konusu Taşınmaz veya Taşınmazlar, hiçbir duraksamaya yer bırakmayacak bir açıklıkla belirtilmelidir. </a:t>
            </a:r>
          </a:p>
          <a:p>
            <a:pPr marL="0" indent="0">
              <a:buNone/>
            </a:pPr>
            <a:endParaRPr lang="tr-TR" sz="3200" dirty="0"/>
          </a:p>
          <a:p>
            <a:endParaRPr lang="tr-TR" dirty="0"/>
          </a:p>
        </p:txBody>
      </p:sp>
    </p:spTree>
    <p:extLst>
      <p:ext uri="{BB962C8B-B14F-4D97-AF65-F5344CB8AC3E}">
        <p14:creationId xmlns:p14="http://schemas.microsoft.com/office/powerpoint/2010/main" val="269748154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Temsil Yetkisinin Şekli </a:t>
            </a:r>
            <a:br>
              <a:rPr lang="tr-TR" dirty="0"/>
            </a:br>
            <a:endParaRPr lang="tr-TR" dirty="0"/>
          </a:p>
        </p:txBody>
      </p:sp>
      <p:sp>
        <p:nvSpPr>
          <p:cNvPr id="3" name="İçerik Yer Tutucusu 2"/>
          <p:cNvSpPr>
            <a:spLocks noGrp="1"/>
          </p:cNvSpPr>
          <p:nvPr>
            <p:ph idx="1"/>
          </p:nvPr>
        </p:nvSpPr>
        <p:spPr/>
        <p:txBody>
          <a:bodyPr>
            <a:normAutofit fontScale="92500" lnSpcReduction="20000"/>
          </a:bodyPr>
          <a:lstStyle/>
          <a:p>
            <a:pPr algn="just"/>
            <a:r>
              <a:rPr lang="tr-TR" b="1" dirty="0">
                <a:latin typeface="Times New Roman" panose="02020603050405020304" pitchFamily="18" charset="0"/>
                <a:cs typeface="Times New Roman" panose="02020603050405020304" pitchFamily="18" charset="0"/>
              </a:rPr>
              <a:t>Temsil Yetkisinin Şekli konusunda Medeni Kanun ve Borçlar Kanununda bir hüküm yoktur. </a:t>
            </a:r>
          </a:p>
          <a:p>
            <a:pPr algn="just"/>
            <a:r>
              <a:rPr lang="tr-TR" b="1" dirty="0">
                <a:latin typeface="Times New Roman" panose="02020603050405020304" pitchFamily="18" charset="0"/>
                <a:cs typeface="Times New Roman" panose="02020603050405020304" pitchFamily="18" charset="0"/>
              </a:rPr>
              <a:t>10012 sayılı Tapu Sicili Nizamnamesi</a:t>
            </a:r>
            <a:r>
              <a:rPr lang="tr-TR" dirty="0">
                <a:latin typeface="Times New Roman" panose="02020603050405020304" pitchFamily="18" charset="0"/>
                <a:cs typeface="Times New Roman" panose="02020603050405020304" pitchFamily="18" charset="0"/>
              </a:rPr>
              <a:t>, Tescil İsteminde bulunabilmek için sadece suretinin aslına uygun olduğunun Noter veya Tapu Memuru tarafından tasdik edilmiş bir Vekâletnameyi (Temsil Belgesini) yeterli görmekteydi (</a:t>
            </a:r>
            <a:r>
              <a:rPr lang="tr-TR" i="1" dirty="0">
                <a:latin typeface="Times New Roman" panose="02020603050405020304" pitchFamily="18" charset="0"/>
                <a:cs typeface="Times New Roman" panose="02020603050405020304" pitchFamily="18" charset="0"/>
              </a:rPr>
              <a:t>TSN m.17). </a:t>
            </a:r>
          </a:p>
          <a:p>
            <a:pPr algn="just"/>
            <a:r>
              <a:rPr lang="tr-TR" b="1" dirty="0">
                <a:latin typeface="Times New Roman" panose="02020603050405020304" pitchFamily="18" charset="0"/>
                <a:cs typeface="Times New Roman" panose="02020603050405020304" pitchFamily="18" charset="0"/>
              </a:rPr>
              <a:t>1512 sayılı Noterlik Kanunu’nun 89. maddesi </a:t>
            </a:r>
            <a:r>
              <a:rPr lang="tr-TR" dirty="0">
                <a:latin typeface="Times New Roman" panose="02020603050405020304" pitchFamily="18" charset="0"/>
                <a:cs typeface="Times New Roman" panose="02020603050405020304" pitchFamily="18" charset="0"/>
              </a:rPr>
              <a:t>ise,  Tapudaki İşlemler için verilecek Vekâletnamelerin, Noterlerce </a:t>
            </a:r>
            <a:r>
              <a:rPr lang="tr-TR" dirty="0" err="1">
                <a:latin typeface="Times New Roman" panose="02020603050405020304" pitchFamily="18" charset="0"/>
                <a:cs typeface="Times New Roman" panose="02020603050405020304" pitchFamily="18" charset="0"/>
              </a:rPr>
              <a:t>re’sen</a:t>
            </a:r>
            <a:r>
              <a:rPr lang="tr-TR" dirty="0">
                <a:latin typeface="Times New Roman" panose="02020603050405020304" pitchFamily="18" charset="0"/>
                <a:cs typeface="Times New Roman" panose="02020603050405020304" pitchFamily="18" charset="0"/>
              </a:rPr>
              <a:t> düzenleneceğini hükme bağlamaktadır. </a:t>
            </a:r>
          </a:p>
          <a:p>
            <a:pPr algn="just"/>
            <a:r>
              <a:rPr lang="tr-TR" dirty="0">
                <a:latin typeface="Times New Roman" panose="02020603050405020304" pitchFamily="18" charset="0"/>
                <a:cs typeface="Times New Roman" panose="02020603050405020304" pitchFamily="18" charset="0"/>
              </a:rPr>
              <a:t>Söz konusu 89. maddedeki düzenleme, Maddi Hukuk açısından etkili değildir. </a:t>
            </a:r>
          </a:p>
          <a:p>
            <a:pPr algn="just"/>
            <a:r>
              <a:rPr lang="tr-TR" dirty="0">
                <a:latin typeface="Times New Roman" panose="02020603050405020304" pitchFamily="18" charset="0"/>
                <a:cs typeface="Times New Roman" panose="02020603050405020304" pitchFamily="18" charset="0"/>
              </a:rPr>
              <a:t>Ancak bu hüküm karşısında, Tapu Sicilinde imzası Noterden onaylanmış Vekâletnameyle işlem yapılmasının artık mümkün olmadığı ise açıktır. </a:t>
            </a:r>
          </a:p>
          <a:p>
            <a:pPr marL="0" indent="0">
              <a:buNone/>
            </a:pPr>
            <a:endParaRPr lang="tr-TR" dirty="0"/>
          </a:p>
        </p:txBody>
      </p:sp>
    </p:spTree>
    <p:extLst>
      <p:ext uri="{BB962C8B-B14F-4D97-AF65-F5344CB8AC3E}">
        <p14:creationId xmlns:p14="http://schemas.microsoft.com/office/powerpoint/2010/main" val="62753614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Yeni Tapu Sicili Tüzüğünde</a:t>
            </a:r>
            <a:r>
              <a:rPr lang="tr-TR" dirty="0">
                <a:latin typeface="Times New Roman" panose="02020603050405020304" pitchFamily="18" charset="0"/>
                <a:cs typeface="Times New Roman" panose="02020603050405020304" pitchFamily="18" charset="0"/>
              </a:rPr>
              <a:t> de Vekâleten yapılacak İstemlerde Vekilden, Noterlik Kanunu’na göre düzenlenmiş, İstem Konusu İşleri yapmaya yetkili olduğunu gösteren bir Vekâletnamenin isteneceği belirtilmektedir (</a:t>
            </a:r>
            <a:r>
              <a:rPr lang="tr-TR" i="1" dirty="0">
                <a:latin typeface="Times New Roman" panose="02020603050405020304" pitchFamily="18" charset="0"/>
                <a:cs typeface="Times New Roman" panose="02020603050405020304" pitchFamily="18" charset="0"/>
              </a:rPr>
              <a:t>TST m.18 / 4</a:t>
            </a:r>
            <a:r>
              <a:rPr lang="tr-TR" dirty="0">
                <a:latin typeface="Times New Roman" panose="02020603050405020304" pitchFamily="18" charset="0"/>
                <a:cs typeface="Times New Roman" panose="02020603050405020304" pitchFamily="18" charset="0"/>
              </a:rPr>
              <a:t>). </a:t>
            </a:r>
          </a:p>
          <a:p>
            <a:pPr algn="just"/>
            <a:r>
              <a:rPr lang="tr-TR" dirty="0">
                <a:latin typeface="Times New Roman" panose="02020603050405020304" pitchFamily="18" charset="0"/>
                <a:cs typeface="Times New Roman" panose="02020603050405020304" pitchFamily="18" charset="0"/>
              </a:rPr>
              <a:t>Buradaki </a:t>
            </a:r>
            <a:r>
              <a:rPr lang="tr-TR" b="1" dirty="0">
                <a:latin typeface="Times New Roman" panose="02020603050405020304" pitchFamily="18" charset="0"/>
                <a:cs typeface="Times New Roman" panose="02020603050405020304" pitchFamily="18" charset="0"/>
              </a:rPr>
              <a:t>Resmi Şeklin bir Geçerlilik Şartı olduğu söylenemez</a:t>
            </a:r>
            <a:r>
              <a:rPr lang="tr-TR" dirty="0">
                <a:latin typeface="Times New Roman" panose="02020603050405020304" pitchFamily="18" charset="0"/>
                <a:cs typeface="Times New Roman" panose="02020603050405020304" pitchFamily="18" charset="0"/>
              </a:rPr>
              <a:t>. Çünkü Maddi Hukuk İşlemlerinin Geçerlilik Şartı olarak bir Şekle tabi kılınması, yine ancak Maddi Hukuka ilişkin Kanunlarda öngörülebilir. </a:t>
            </a:r>
          </a:p>
          <a:p>
            <a:pPr algn="just"/>
            <a:r>
              <a:rPr lang="tr-TR" dirty="0">
                <a:latin typeface="Times New Roman" panose="02020603050405020304" pitchFamily="18" charset="0"/>
                <a:cs typeface="Times New Roman" panose="02020603050405020304" pitchFamily="18" charset="0"/>
              </a:rPr>
              <a:t>94 / 5623 sayılı önceki Tüzükte (</a:t>
            </a:r>
            <a:r>
              <a:rPr lang="tr-TR" i="1" dirty="0">
                <a:latin typeface="Times New Roman" panose="02020603050405020304" pitchFamily="18" charset="0"/>
                <a:cs typeface="Times New Roman" panose="02020603050405020304" pitchFamily="18" charset="0"/>
              </a:rPr>
              <a:t>m. 13 / IV</a:t>
            </a:r>
            <a:r>
              <a:rPr lang="tr-TR" dirty="0">
                <a:latin typeface="Times New Roman" panose="02020603050405020304" pitchFamily="18" charset="0"/>
                <a:cs typeface="Times New Roman" panose="02020603050405020304" pitchFamily="18" charset="0"/>
              </a:rPr>
              <a:t>) de benzeri nitelikte bir hüküm vardı. </a:t>
            </a:r>
          </a:p>
          <a:p>
            <a:pPr marL="0" indent="0">
              <a:buNone/>
            </a:pPr>
            <a:endParaRPr lang="tr-TR" dirty="0"/>
          </a:p>
        </p:txBody>
      </p:sp>
    </p:spTree>
    <p:extLst>
      <p:ext uri="{BB962C8B-B14F-4D97-AF65-F5344CB8AC3E}">
        <p14:creationId xmlns:p14="http://schemas.microsoft.com/office/powerpoint/2010/main" val="382699973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fontScale="85000" lnSpcReduction="20000"/>
          </a:bodyPr>
          <a:lstStyle/>
          <a:p>
            <a:pPr algn="just"/>
            <a:r>
              <a:rPr lang="tr-TR" b="1" dirty="0">
                <a:latin typeface="Times New Roman" panose="02020603050405020304" pitchFamily="18" charset="0"/>
                <a:cs typeface="Times New Roman" panose="02020603050405020304" pitchFamily="18" charset="0"/>
              </a:rPr>
              <a:t>Ayrıca burada Şekil Şartını koyan TST m. 18 / 4’ün, </a:t>
            </a:r>
            <a:r>
              <a:rPr lang="tr-TR" dirty="0">
                <a:latin typeface="Times New Roman" panose="02020603050405020304" pitchFamily="18" charset="0"/>
                <a:cs typeface="Times New Roman" panose="02020603050405020304" pitchFamily="18" charset="0"/>
              </a:rPr>
              <a:t>Tapu İşlemleri için İstemde bulunabilecek Hak Sahiplerinin belirlenmesine ilişkin Hükümlerin yer aldığı bir Maddede düzenlenmiş olduğu göz önünde tutularak yorumlanmalıdır.</a:t>
            </a:r>
          </a:p>
          <a:p>
            <a:pPr algn="just"/>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Bu yorumdan, bazı sonuçlar çıkarılabilir: </a:t>
            </a:r>
          </a:p>
          <a:p>
            <a:pPr algn="just"/>
            <a:r>
              <a:rPr lang="tr-TR" dirty="0">
                <a:latin typeface="Times New Roman" panose="02020603050405020304" pitchFamily="18" charset="0"/>
                <a:cs typeface="Times New Roman" panose="02020603050405020304" pitchFamily="18" charset="0"/>
              </a:rPr>
              <a:t>Öncelikle, bu Hüküm, </a:t>
            </a:r>
            <a:r>
              <a:rPr lang="tr-TR" b="1" dirty="0">
                <a:latin typeface="Times New Roman" panose="02020603050405020304" pitchFamily="18" charset="0"/>
                <a:cs typeface="Times New Roman" panose="02020603050405020304" pitchFamily="18" charset="0"/>
              </a:rPr>
              <a:t>Tapu Sicilini tutan Memurlara hitap eden </a:t>
            </a:r>
            <a:r>
              <a:rPr lang="tr-TR" dirty="0">
                <a:latin typeface="Times New Roman" panose="02020603050405020304" pitchFamily="18" charset="0"/>
                <a:cs typeface="Times New Roman" panose="02020603050405020304" pitchFamily="18" charset="0"/>
              </a:rPr>
              <a:t>bir </a:t>
            </a:r>
            <a:r>
              <a:rPr lang="tr-TR" b="1" dirty="0">
                <a:latin typeface="Times New Roman" panose="02020603050405020304" pitchFamily="18" charset="0"/>
                <a:cs typeface="Times New Roman" panose="02020603050405020304" pitchFamily="18" charset="0"/>
              </a:rPr>
              <a:t>Düzen</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Hükmüdür. </a:t>
            </a:r>
          </a:p>
          <a:p>
            <a:pPr algn="just"/>
            <a:r>
              <a:rPr lang="tr-TR" dirty="0">
                <a:latin typeface="Times New Roman" panose="02020603050405020304" pitchFamily="18" charset="0"/>
                <a:cs typeface="Times New Roman" panose="02020603050405020304" pitchFamily="18" charset="0"/>
              </a:rPr>
              <a:t> Ayrıca, Tapu İşlemlerinde Temsilcinin bu Sıfatını ispat edebilmesi için öngörülen şekilde Resmi bir Vekâletnamenin aranması gereklidir. </a:t>
            </a:r>
          </a:p>
          <a:p>
            <a:pPr algn="just"/>
            <a:r>
              <a:rPr lang="tr-TR" dirty="0">
                <a:latin typeface="Times New Roman" panose="02020603050405020304" pitchFamily="18" charset="0"/>
                <a:cs typeface="Times New Roman" panose="02020603050405020304" pitchFamily="18" charset="0"/>
              </a:rPr>
              <a:t>Sadece Tescil İsteminde değil, Tapu Müdürlüğünde düzenlenecek olan, Taşınmazın Mülkiyetinin Devredilmesini veya Taşınmaz üzerinde bir Sınırlı Ayni Hak kurulmasını hedefleyen Borçlandırıcı İşlemin Temsilci vasıtasıyla yapılmak istenmesi durumunda da, Temsilcinin bu İşlem için verilen Yetkiyi TST m.18 / 4 uyarınca, Resmi bir Vekâletnameyle belgelendirilmesi gerekecektir. </a:t>
            </a:r>
          </a:p>
          <a:p>
            <a:pPr marL="0" indent="0">
              <a:buNone/>
            </a:pPr>
            <a:endParaRPr lang="tr-TR" dirty="0"/>
          </a:p>
        </p:txBody>
      </p:sp>
    </p:spTree>
    <p:extLst>
      <p:ext uri="{BB962C8B-B14F-4D97-AF65-F5344CB8AC3E}">
        <p14:creationId xmlns:p14="http://schemas.microsoft.com/office/powerpoint/2010/main" val="417936952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fontScale="92500" lnSpcReduction="10000"/>
          </a:bodyPr>
          <a:lstStyle/>
          <a:p>
            <a:pPr algn="just"/>
            <a:r>
              <a:rPr lang="tr-TR" b="1" dirty="0">
                <a:latin typeface="Times New Roman" panose="02020603050405020304" pitchFamily="18" charset="0"/>
                <a:cs typeface="Times New Roman" panose="02020603050405020304" pitchFamily="18" charset="0"/>
              </a:rPr>
              <a:t>Satış için verilen bir Temsil Yetkisinin, Tescil İsteminde Bulunma Yetkisi sağlayıp sağlamayacağı hususu, Doktrinde tartışmalıdır. </a:t>
            </a:r>
          </a:p>
          <a:p>
            <a:pPr algn="just"/>
            <a:r>
              <a:rPr lang="tr-TR" b="1" i="1" dirty="0">
                <a:latin typeface="Times New Roman" panose="02020603050405020304" pitchFamily="18" charset="0"/>
                <a:cs typeface="Times New Roman" panose="02020603050405020304" pitchFamily="18" charset="0"/>
              </a:rPr>
              <a:t>Bir görüş</a:t>
            </a:r>
            <a:r>
              <a:rPr lang="tr-TR" dirty="0">
                <a:latin typeface="Times New Roman" panose="02020603050405020304" pitchFamily="18" charset="0"/>
                <a:cs typeface="Times New Roman" panose="02020603050405020304" pitchFamily="18" charset="0"/>
              </a:rPr>
              <a:t>, sadece Satış için verilen Yetkide, Satış Bedelinin de Tahsili Yetkisi verilmişse, Temsilcinin Tescil İsteminde bulunmaya yetkili olacağını belirtmektedir. </a:t>
            </a:r>
          </a:p>
          <a:p>
            <a:pPr algn="just"/>
            <a:r>
              <a:rPr lang="tr-TR" dirty="0">
                <a:latin typeface="Times New Roman" panose="02020603050405020304" pitchFamily="18" charset="0"/>
                <a:cs typeface="Times New Roman" panose="02020603050405020304" pitchFamily="18" charset="0"/>
              </a:rPr>
              <a:t>Bu görüşe göre, aksi halde Satış için verilen Yetki, Tescil İsteminde bulunma Yetkisini kapsamaz.</a:t>
            </a:r>
          </a:p>
          <a:p>
            <a:pPr algn="just"/>
            <a:r>
              <a:rPr lang="tr-TR" dirty="0">
                <a:latin typeface="Times New Roman" panose="02020603050405020304" pitchFamily="18" charset="0"/>
                <a:cs typeface="Times New Roman" panose="02020603050405020304" pitchFamily="18" charset="0"/>
              </a:rPr>
              <a:t>Buna karşılık, bu görüşe göre,  Tescil İsteminde bulunma yetkisi veren Vekâletname, Satış Yetkisini de kapsar.  </a:t>
            </a:r>
          </a:p>
          <a:p>
            <a:pPr algn="just"/>
            <a:r>
              <a:rPr lang="tr-TR" b="1" i="1" dirty="0">
                <a:latin typeface="Times New Roman" panose="02020603050405020304" pitchFamily="18" charset="0"/>
                <a:cs typeface="Times New Roman" panose="02020603050405020304" pitchFamily="18" charset="0"/>
              </a:rPr>
              <a:t>Diğer bir görüş</a:t>
            </a:r>
            <a:r>
              <a:rPr lang="tr-TR" dirty="0">
                <a:latin typeface="Times New Roman" panose="02020603050405020304" pitchFamily="18" charset="0"/>
                <a:cs typeface="Times New Roman" panose="02020603050405020304" pitchFamily="18" charset="0"/>
              </a:rPr>
              <a:t>, sorunun Vekâletnamenin Yorumuyla ilgili bulunduğunu savunur. </a:t>
            </a:r>
          </a:p>
          <a:p>
            <a:pPr marL="0" indent="0">
              <a:buNone/>
            </a:pPr>
            <a:endParaRPr lang="tr-TR" dirty="0"/>
          </a:p>
        </p:txBody>
      </p:sp>
    </p:spTree>
    <p:extLst>
      <p:ext uri="{BB962C8B-B14F-4D97-AF65-F5344CB8AC3E}">
        <p14:creationId xmlns:p14="http://schemas.microsoft.com/office/powerpoint/2010/main" val="162034854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lnSpcReduction="10000"/>
          </a:bodyPr>
          <a:lstStyle/>
          <a:p>
            <a:pPr algn="just"/>
            <a:r>
              <a:rPr lang="tr-TR" b="1" i="1" dirty="0">
                <a:latin typeface="Times New Roman" panose="02020603050405020304" pitchFamily="18" charset="0"/>
                <a:cs typeface="Times New Roman" panose="02020603050405020304" pitchFamily="18" charset="0"/>
              </a:rPr>
              <a:t>Üçüncü bir görüşe göre </a:t>
            </a:r>
            <a:r>
              <a:rPr lang="tr-TR" dirty="0">
                <a:latin typeface="Times New Roman" panose="02020603050405020304" pitchFamily="18" charset="0"/>
                <a:cs typeface="Times New Roman" panose="02020603050405020304" pitchFamily="18" charset="0"/>
              </a:rPr>
              <a:t>ise, Temsil Yetkisini veren Hukuki İşlemde açık bir hüküm yoksa, yalnız Satıştan veya Tescilden söz eden Vekâletnamelerin, Temsilciyi gerek Satış Sözleşmesi, gerek Tescil İstemi için yetkili kıldığını kabul etmek, Memleketimizdeki Uygulama dikkate alınırsa, Temsil Edilenin İradesine uygun düşecektir. </a:t>
            </a:r>
          </a:p>
          <a:p>
            <a:pPr algn="just"/>
            <a:r>
              <a:rPr lang="tr-TR" b="1" dirty="0">
                <a:latin typeface="Times New Roman" panose="02020603050405020304" pitchFamily="18" charset="0"/>
                <a:cs typeface="Times New Roman" panose="02020603050405020304" pitchFamily="18" charset="0"/>
              </a:rPr>
              <a:t>Tapu ve Kadastro Genel Müdürlüğü’nün </a:t>
            </a:r>
            <a:r>
              <a:rPr lang="tr-TR" dirty="0">
                <a:latin typeface="Times New Roman" panose="02020603050405020304" pitchFamily="18" charset="0"/>
                <a:cs typeface="Times New Roman" panose="02020603050405020304" pitchFamily="18" charset="0"/>
              </a:rPr>
              <a:t>9.12.1929 tarihli ve 467 sayılı </a:t>
            </a:r>
            <a:r>
              <a:rPr lang="tr-TR" b="1" dirty="0">
                <a:latin typeface="Times New Roman" panose="02020603050405020304" pitchFamily="18" charset="0"/>
                <a:cs typeface="Times New Roman" panose="02020603050405020304" pitchFamily="18" charset="0"/>
              </a:rPr>
              <a:t>Genelgesinde</a:t>
            </a:r>
            <a:r>
              <a:rPr lang="tr-TR" dirty="0">
                <a:latin typeface="Times New Roman" panose="02020603050405020304" pitchFamily="18" charset="0"/>
                <a:cs typeface="Times New Roman" panose="02020603050405020304" pitchFamily="18" charset="0"/>
              </a:rPr>
              <a:t> ise, Satış için verilen Vekâletin, aksine açık bir kayıt yoksa, Tescil İstemine de yetkili kılacağı ifade edilmiştir. </a:t>
            </a:r>
          </a:p>
          <a:p>
            <a:pPr algn="just"/>
            <a:r>
              <a:rPr lang="tr-TR" b="1" dirty="0">
                <a:latin typeface="Times New Roman" panose="02020603050405020304" pitchFamily="18" charset="0"/>
                <a:cs typeface="Times New Roman" panose="02020603050405020304" pitchFamily="18" charset="0"/>
              </a:rPr>
              <a:t>Ayni Hakkın Sicil Dışı kazanıldığı durumlarda, İstemde Bulunma Yetkisi, kural olarak Hakkı, Sicil Dışı kazanmış olan Kişiye aittir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MK m. 1013 / III, TST m. 17 /1). </a:t>
            </a:r>
          </a:p>
          <a:p>
            <a:pPr marL="0" indent="0">
              <a:buNone/>
            </a:pPr>
            <a:endParaRPr lang="tr-TR" dirty="0"/>
          </a:p>
        </p:txBody>
      </p:sp>
    </p:spTree>
    <p:extLst>
      <p:ext uri="{BB962C8B-B14F-4D97-AF65-F5344CB8AC3E}">
        <p14:creationId xmlns:p14="http://schemas.microsoft.com/office/powerpoint/2010/main" val="350940340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Tescil İsteminin Şekli </a:t>
            </a:r>
            <a:br>
              <a:rPr lang="tr-TR" dirty="0"/>
            </a:br>
            <a:endParaRPr lang="tr-TR" dirty="0"/>
          </a:p>
        </p:txBody>
      </p:sp>
      <p:sp>
        <p:nvSpPr>
          <p:cNvPr id="3" name="İçerik Yer Tutucusu 2"/>
          <p:cNvSpPr>
            <a:spLocks noGrp="1"/>
          </p:cNvSpPr>
          <p:nvPr>
            <p:ph idx="1"/>
          </p:nvPr>
        </p:nvSpPr>
        <p:spPr/>
        <p:txBody>
          <a:bodyPr>
            <a:noAutofit/>
          </a:bodyPr>
          <a:lstStyle/>
          <a:p>
            <a:pPr algn="just"/>
            <a:r>
              <a:rPr lang="tr-TR" dirty="0">
                <a:latin typeface="Times New Roman" panose="02020603050405020304" pitchFamily="18" charset="0"/>
                <a:cs typeface="Times New Roman" panose="02020603050405020304" pitchFamily="18" charset="0"/>
              </a:rPr>
              <a:t>Tescil İstemi, kural olarak Taşınmazın kayıtlı olduğu bölge Tapu Müdürlüğüne yapılır. </a:t>
            </a:r>
          </a:p>
          <a:p>
            <a:pPr algn="just"/>
            <a:r>
              <a:rPr lang="tr-TR" dirty="0">
                <a:latin typeface="Times New Roman" panose="02020603050405020304" pitchFamily="18" charset="0"/>
                <a:cs typeface="Times New Roman" panose="02020603050405020304" pitchFamily="18" charset="0"/>
              </a:rPr>
              <a:t>Bu İstemler </a:t>
            </a:r>
            <a:r>
              <a:rPr lang="tr-TR" b="1" dirty="0">
                <a:latin typeface="Times New Roman" panose="02020603050405020304" pitchFamily="18" charset="0"/>
                <a:cs typeface="Times New Roman" panose="02020603050405020304" pitchFamily="18" charset="0"/>
              </a:rPr>
              <a:t>yazılı </a:t>
            </a:r>
            <a:r>
              <a:rPr lang="tr-TR" dirty="0">
                <a:latin typeface="Times New Roman" panose="02020603050405020304" pitchFamily="18" charset="0"/>
                <a:cs typeface="Times New Roman" panose="02020603050405020304" pitchFamily="18" charset="0"/>
              </a:rPr>
              <a:t>olur (</a:t>
            </a:r>
            <a:r>
              <a:rPr lang="tr-TR" i="1" dirty="0">
                <a:latin typeface="Times New Roman" panose="02020603050405020304" pitchFamily="18" charset="0"/>
                <a:cs typeface="Times New Roman" panose="02020603050405020304" pitchFamily="18" charset="0"/>
              </a:rPr>
              <a:t>MK m. 1013 / I, TST m. 16 / 1).</a:t>
            </a:r>
          </a:p>
          <a:p>
            <a:pPr algn="just"/>
            <a:r>
              <a:rPr lang="tr-TR" dirty="0">
                <a:latin typeface="Times New Roman" panose="02020603050405020304" pitchFamily="18" charset="0"/>
                <a:cs typeface="Times New Roman" panose="02020603050405020304" pitchFamily="18" charset="0"/>
              </a:rPr>
              <a:t>Tescil İstemi ile Yetkili Memurdan, Tescilin yapılması istenir. </a:t>
            </a:r>
          </a:p>
          <a:p>
            <a:pPr algn="just"/>
            <a:r>
              <a:rPr lang="tr-TR" dirty="0">
                <a:latin typeface="Times New Roman" panose="02020603050405020304" pitchFamily="18" charset="0"/>
                <a:cs typeface="Times New Roman" panose="02020603050405020304" pitchFamily="18" charset="0"/>
              </a:rPr>
              <a:t>Tapu Müdürlüğünde Taşınmazın Mülkiyetinin Devredilmesini ya da Taşınmaz üzerinde bir Sınırlı Ayni Hakkın Kurulmasını hedefleyen Borçlandırıcı İşleme ilişkin Resmi Senet düzenlenip Taraflarca imzalandıktan sonra İstem, işlem yevmiye numarası, saat ve dakikası da belirtilerek Yevmiye Defterine kaydedilir (</a:t>
            </a:r>
            <a:r>
              <a:rPr lang="tr-TR" i="1" dirty="0">
                <a:latin typeface="Times New Roman" panose="02020603050405020304" pitchFamily="18" charset="0"/>
                <a:cs typeface="Times New Roman" panose="02020603050405020304" pitchFamily="18" charset="0"/>
              </a:rPr>
              <a:t>TST m. 23 /2 ve 3). </a:t>
            </a:r>
          </a:p>
          <a:p>
            <a:pPr marL="0" indent="0">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9418716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fontScale="92500" lnSpcReduction="20000"/>
          </a:bodyPr>
          <a:lstStyle/>
          <a:p>
            <a:pPr algn="just"/>
            <a:r>
              <a:rPr lang="tr-TR" dirty="0">
                <a:latin typeface="Times New Roman" panose="02020603050405020304" pitchFamily="18" charset="0"/>
                <a:cs typeface="Times New Roman" panose="02020603050405020304" pitchFamily="18" charset="0"/>
              </a:rPr>
              <a:t>Bu durumda, Resmi Senede, Tescil İstemi de yazılacaktır. </a:t>
            </a:r>
          </a:p>
          <a:p>
            <a:pPr algn="just"/>
            <a:r>
              <a:rPr lang="tr-TR" b="1" dirty="0">
                <a:latin typeface="Times New Roman" panose="02020603050405020304" pitchFamily="18" charset="0"/>
                <a:cs typeface="Times New Roman" panose="02020603050405020304" pitchFamily="18" charset="0"/>
              </a:rPr>
              <a:t>Tapu Sicili Müdürlerince Düzenlenen Resmi Senetlere İlişkin Usul ve Esaslar Hakkında Yönetmelik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m. 7 /i</a:t>
            </a:r>
            <a:r>
              <a:rPr lang="tr-TR" dirty="0">
                <a:latin typeface="Times New Roman" panose="02020603050405020304" pitchFamily="18" charset="0"/>
                <a:cs typeface="Times New Roman" panose="02020603050405020304" pitchFamily="18" charset="0"/>
              </a:rPr>
              <a:t>) gereğince, </a:t>
            </a:r>
            <a:r>
              <a:rPr lang="tr-TR" dirty="0" err="1">
                <a:latin typeface="Times New Roman" panose="02020603050405020304" pitchFamily="18" charset="0"/>
                <a:cs typeface="Times New Roman" panose="02020603050405020304" pitchFamily="18" charset="0"/>
              </a:rPr>
              <a:t>Tasarrufi</a:t>
            </a:r>
            <a:r>
              <a:rPr lang="tr-TR" dirty="0">
                <a:latin typeface="Times New Roman" panose="02020603050405020304" pitchFamily="18" charset="0"/>
                <a:cs typeface="Times New Roman" panose="02020603050405020304" pitchFamily="18" charset="0"/>
              </a:rPr>
              <a:t> İşleme yönelik Tescil Talebini içeren İrade Beyanları da Resmi Senette yer almaktadır. </a:t>
            </a:r>
          </a:p>
          <a:p>
            <a:pPr algn="just"/>
            <a:r>
              <a:rPr lang="tr-TR" b="1" dirty="0">
                <a:latin typeface="Times New Roman" panose="02020603050405020304" pitchFamily="18" charset="0"/>
                <a:cs typeface="Times New Roman" panose="02020603050405020304" pitchFamily="18" charset="0"/>
              </a:rPr>
              <a:t>Kat Mülkiyeti Kanunu’nun 13. maddesinin I. fıkrasına göre</a:t>
            </a:r>
            <a:r>
              <a:rPr lang="tr-TR" dirty="0">
                <a:latin typeface="Times New Roman" panose="02020603050405020304" pitchFamily="18" charset="0"/>
                <a:cs typeface="Times New Roman" panose="02020603050405020304" pitchFamily="18" charset="0"/>
              </a:rPr>
              <a:t>, Kat Mülkiyeti veya Kat İrtifakı kurulmasına ilişkin Resmi Sözleşme aynı zamanda Tescil İstemi sayıldığından, ayrıca Tescil İsteminde bulunulmasına gerek yoktur. </a:t>
            </a:r>
          </a:p>
          <a:p>
            <a:pPr algn="just"/>
            <a:r>
              <a:rPr lang="tr-TR" b="1" dirty="0">
                <a:latin typeface="Times New Roman" panose="02020603050405020304" pitchFamily="18" charset="0"/>
                <a:cs typeface="Times New Roman" panose="02020603050405020304" pitchFamily="18" charset="0"/>
              </a:rPr>
              <a:t>TST m. 22 /1 ‘e göre</a:t>
            </a:r>
            <a:r>
              <a:rPr lang="tr-TR" dirty="0">
                <a:latin typeface="Times New Roman" panose="02020603050405020304" pitchFamily="18" charset="0"/>
                <a:cs typeface="Times New Roman" panose="02020603050405020304" pitchFamily="18" charset="0"/>
              </a:rPr>
              <a:t>, Tapu Müdürlüğünde Sözleşme düzenlenmesini gerektirmeyen işlemlerde Tescil İstemi, yetkili Sicil Müdürlüğünde düzenlenen ve İstem Sahibi tarafından imzalanan “İstem Belgesi” içinde yer alır. </a:t>
            </a:r>
          </a:p>
        </p:txBody>
      </p:sp>
    </p:spTree>
    <p:extLst>
      <p:ext uri="{BB962C8B-B14F-4D97-AF65-F5344CB8AC3E}">
        <p14:creationId xmlns:p14="http://schemas.microsoft.com/office/powerpoint/2010/main" val="308399004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fontScale="92500" lnSpcReduction="20000"/>
          </a:bodyPr>
          <a:lstStyle/>
          <a:p>
            <a:pPr algn="just"/>
            <a:r>
              <a:rPr lang="tr-TR" b="1" dirty="0">
                <a:latin typeface="Times New Roman" panose="02020603050405020304" pitchFamily="18" charset="0"/>
                <a:cs typeface="Times New Roman" panose="02020603050405020304" pitchFamily="18" charset="0"/>
              </a:rPr>
              <a:t>Burada Sözleşme Düzenlenmesini gerektirmeyen İşlemlerle ne kastedilmektedir?</a:t>
            </a:r>
          </a:p>
          <a:p>
            <a:pPr algn="just"/>
            <a:r>
              <a:rPr lang="tr-TR" dirty="0">
                <a:latin typeface="Times New Roman" panose="02020603050405020304" pitchFamily="18" charset="0"/>
                <a:cs typeface="Times New Roman" panose="02020603050405020304" pitchFamily="18" charset="0"/>
              </a:rPr>
              <a:t>Aslında burada iki husus kastedilmektedir. </a:t>
            </a:r>
          </a:p>
          <a:p>
            <a:pPr algn="just"/>
            <a:r>
              <a:rPr lang="tr-TR" b="1" i="1" dirty="0">
                <a:latin typeface="Times New Roman" panose="02020603050405020304" pitchFamily="18" charset="0"/>
                <a:cs typeface="Times New Roman" panose="02020603050405020304" pitchFamily="18" charset="0"/>
              </a:rPr>
              <a:t>Bunlardan ilki, </a:t>
            </a:r>
            <a:r>
              <a:rPr lang="tr-TR" dirty="0">
                <a:latin typeface="Times New Roman" panose="02020603050405020304" pitchFamily="18" charset="0"/>
                <a:cs typeface="Times New Roman" panose="02020603050405020304" pitchFamily="18" charset="0"/>
              </a:rPr>
              <a:t>Ayni Hakkın Sicil Dışı kazanıldığı hallerde yapılan Tescil İşlemleridir.  </a:t>
            </a:r>
          </a:p>
          <a:p>
            <a:pPr algn="just"/>
            <a:r>
              <a:rPr lang="tr-TR" b="1" i="1" dirty="0">
                <a:latin typeface="Times New Roman" panose="02020603050405020304" pitchFamily="18" charset="0"/>
                <a:cs typeface="Times New Roman" panose="02020603050405020304" pitchFamily="18" charset="0"/>
              </a:rPr>
              <a:t>İkincisi ise</a:t>
            </a:r>
            <a:r>
              <a:rPr lang="tr-TR" dirty="0">
                <a:latin typeface="Times New Roman" panose="02020603050405020304" pitchFamily="18" charset="0"/>
                <a:cs typeface="Times New Roman" panose="02020603050405020304" pitchFamily="18" charset="0"/>
              </a:rPr>
              <a:t>, Tapu Müdürlüğünde Resmi </a:t>
            </a:r>
            <a:r>
              <a:rPr lang="tr-TR" dirty="0" err="1">
                <a:latin typeface="Times New Roman" panose="02020603050405020304" pitchFamily="18" charset="0"/>
                <a:cs typeface="Times New Roman" panose="02020603050405020304" pitchFamily="18" charset="0"/>
              </a:rPr>
              <a:t>Ssenet</a:t>
            </a:r>
            <a:r>
              <a:rPr lang="tr-TR" dirty="0">
                <a:latin typeface="Times New Roman" panose="02020603050405020304" pitchFamily="18" charset="0"/>
                <a:cs typeface="Times New Roman" panose="02020603050405020304" pitchFamily="18" charset="0"/>
              </a:rPr>
              <a:t> düzenlenmesini gerektirmeyen Hukuki ya da İdari İşlemlere dayanılarak yapılan Tescil İstemleridir. </a:t>
            </a:r>
          </a:p>
          <a:p>
            <a:pPr algn="just"/>
            <a:r>
              <a:rPr lang="tr-TR" dirty="0">
                <a:latin typeface="Times New Roman" panose="02020603050405020304" pitchFamily="18" charset="0"/>
                <a:cs typeface="Times New Roman" panose="02020603050405020304" pitchFamily="18" charset="0"/>
              </a:rPr>
              <a:t>Kamu Kurumlarınca, Arazinin Devir yoluyla Dağıtımında veya kesinleşmiş İmar Parselasyon Planları, kesinleşmiş Arazi Toplulaştırma Planları ve Dağıtım Cetvellerine göre Tescil yapılmasının istenmesi gibi durumlarda Resmi Kurumların bu konudaki yazıları da (</a:t>
            </a:r>
            <a:r>
              <a:rPr lang="tr-TR" i="1" dirty="0">
                <a:latin typeface="Times New Roman" panose="02020603050405020304" pitchFamily="18" charset="0"/>
                <a:cs typeface="Times New Roman" panose="02020603050405020304" pitchFamily="18" charset="0"/>
              </a:rPr>
              <a:t>TST m. 23 /2 c</a:t>
            </a:r>
            <a:r>
              <a:rPr lang="tr-TR" dirty="0">
                <a:latin typeface="Times New Roman" panose="02020603050405020304" pitchFamily="18" charset="0"/>
                <a:cs typeface="Times New Roman" panose="02020603050405020304" pitchFamily="18" charset="0"/>
              </a:rPr>
              <a:t>) Tescil İstemi teşkil eder. </a:t>
            </a:r>
          </a:p>
        </p:txBody>
      </p:sp>
    </p:spTree>
    <p:extLst>
      <p:ext uri="{BB962C8B-B14F-4D97-AF65-F5344CB8AC3E}">
        <p14:creationId xmlns:p14="http://schemas.microsoft.com/office/powerpoint/2010/main" val="16491091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Taşınmazın Belirlenmesine Yarayan Bilgilere İlişkin Kayıtların Hükmü</a:t>
            </a:r>
          </a:p>
        </p:txBody>
      </p:sp>
      <p:sp>
        <p:nvSpPr>
          <p:cNvPr id="3" name="İçerik Yer Tutucusu 2"/>
          <p:cNvSpPr>
            <a:spLocks noGrp="1"/>
          </p:cNvSpPr>
          <p:nvPr>
            <p:ph idx="1"/>
          </p:nvPr>
        </p:nvSpPr>
        <p:spPr/>
        <p:txBody>
          <a:bodyPr>
            <a:normAutofit/>
          </a:bodyPr>
          <a:lstStyle/>
          <a:p>
            <a:pPr algn="just"/>
            <a:r>
              <a:rPr lang="tr-TR" b="1" i="1" dirty="0">
                <a:latin typeface="Times New Roman" panose="02020603050405020304" pitchFamily="18" charset="0"/>
                <a:cs typeface="Times New Roman" panose="02020603050405020304" pitchFamily="18" charset="0"/>
              </a:rPr>
              <a:t>Taşınmazın belirlenmesine yarayan bilgilere ilişkin kayıtların gerçeğe uymaması durumunda</a:t>
            </a:r>
            <a:r>
              <a:rPr lang="tr-TR" i="1" dirty="0">
                <a:latin typeface="Times New Roman" panose="02020603050405020304" pitchFamily="18" charset="0"/>
                <a:cs typeface="Times New Roman" panose="02020603050405020304" pitchFamily="18" charset="0"/>
              </a:rPr>
              <a:t>, </a:t>
            </a:r>
            <a:r>
              <a:rPr lang="tr-TR" b="1" u="sng" dirty="0">
                <a:latin typeface="Times New Roman" panose="02020603050405020304" pitchFamily="18" charset="0"/>
                <a:cs typeface="Times New Roman" panose="02020603050405020304" pitchFamily="18" charset="0"/>
              </a:rPr>
              <a:t>Sicile Güven İlkesi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MK m. 1023</a:t>
            </a:r>
            <a:r>
              <a:rPr lang="tr-TR" dirty="0">
                <a:latin typeface="Times New Roman" panose="02020603050405020304" pitchFamily="18" charset="0"/>
                <a:cs typeface="Times New Roman" panose="02020603050405020304" pitchFamily="18" charset="0"/>
              </a:rPr>
              <a:t>) </a:t>
            </a:r>
            <a:r>
              <a:rPr lang="tr-TR" b="1" u="sng" dirty="0">
                <a:latin typeface="Times New Roman" panose="02020603050405020304" pitchFamily="18" charset="0"/>
                <a:cs typeface="Times New Roman" panose="02020603050405020304" pitchFamily="18" charset="0"/>
              </a:rPr>
              <a:t>kural olarak uygulanamaz. </a:t>
            </a:r>
          </a:p>
          <a:p>
            <a:pPr algn="just"/>
            <a:r>
              <a:rPr lang="tr-TR" dirty="0">
                <a:latin typeface="Times New Roman" panose="02020603050405020304" pitchFamily="18" charset="0"/>
                <a:cs typeface="Times New Roman" panose="02020603050405020304" pitchFamily="18" charset="0"/>
              </a:rPr>
              <a:t>Bunun nedeni, </a:t>
            </a:r>
            <a:r>
              <a:rPr lang="tr-TR" b="1" dirty="0" err="1">
                <a:latin typeface="Times New Roman" panose="02020603050405020304" pitchFamily="18" charset="0"/>
                <a:cs typeface="Times New Roman" panose="02020603050405020304" pitchFamily="18" charset="0"/>
              </a:rPr>
              <a:t>İyiniyetin</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Olgu niteliğindeki bu bilgileri </a:t>
            </a:r>
            <a:r>
              <a:rPr lang="tr-TR" b="1" dirty="0">
                <a:latin typeface="Times New Roman" panose="02020603050405020304" pitchFamily="18" charset="0"/>
                <a:cs typeface="Times New Roman" panose="02020603050405020304" pitchFamily="18" charset="0"/>
              </a:rPr>
              <a:t>değiştirecek güce sahip olmamasıdır. </a:t>
            </a:r>
          </a:p>
          <a:p>
            <a:pPr algn="just"/>
            <a:r>
              <a:rPr lang="tr-TR" b="1" i="1" dirty="0">
                <a:latin typeface="Times New Roman" panose="02020603050405020304" pitchFamily="18" charset="0"/>
                <a:cs typeface="Times New Roman" panose="02020603050405020304" pitchFamily="18" charset="0"/>
              </a:rPr>
              <a:t>Örneğin</a:t>
            </a:r>
            <a:r>
              <a:rPr lang="tr-TR" i="1" dirty="0">
                <a:latin typeface="Times New Roman" panose="02020603050405020304" pitchFamily="18"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rPr>
              <a:t> Arz üzerindeki Sınırlara uygun olarak Plana geçirilmiş bir Taşınmaz, gerçekte 99 metrekare iken, Sicilde yanlışlıkla 100 metrekare gösterilmişse, </a:t>
            </a:r>
            <a:r>
              <a:rPr lang="tr-TR" dirty="0" err="1">
                <a:latin typeface="Times New Roman" panose="02020603050405020304" pitchFamily="18" charset="0"/>
                <a:cs typeface="Times New Roman" panose="02020603050405020304" pitchFamily="18" charset="0"/>
              </a:rPr>
              <a:t>İyiniyet</a:t>
            </a:r>
            <a:r>
              <a:rPr lang="tr-TR" dirty="0">
                <a:latin typeface="Times New Roman" panose="02020603050405020304" pitchFamily="18" charset="0"/>
                <a:cs typeface="Times New Roman" panose="02020603050405020304" pitchFamily="18" charset="0"/>
              </a:rPr>
              <a:t> bu eksikliği kapatamaz. </a:t>
            </a:r>
          </a:p>
        </p:txBody>
      </p:sp>
    </p:spTree>
    <p:extLst>
      <p:ext uri="{BB962C8B-B14F-4D97-AF65-F5344CB8AC3E}">
        <p14:creationId xmlns:p14="http://schemas.microsoft.com/office/powerpoint/2010/main" val="165813224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Tescil İsteminin Hukuki Niteliği   </a:t>
            </a:r>
            <a:br>
              <a:rPr lang="tr-TR" dirty="0"/>
            </a:br>
            <a:endParaRPr lang="tr-TR" dirty="0"/>
          </a:p>
        </p:txBody>
      </p:sp>
      <p:sp>
        <p:nvSpPr>
          <p:cNvPr id="3" name="İçerik Yer Tutucusu 2"/>
          <p:cNvSpPr>
            <a:spLocks noGrp="1"/>
          </p:cNvSpPr>
          <p:nvPr>
            <p:ph idx="1"/>
          </p:nvPr>
        </p:nvSpPr>
        <p:spPr/>
        <p:txBody>
          <a:bodyPr>
            <a:normAutofit fontScale="92500" lnSpcReduction="10000"/>
          </a:bodyPr>
          <a:lstStyle/>
          <a:p>
            <a:r>
              <a:rPr lang="tr-TR" b="1" dirty="0">
                <a:latin typeface="Times New Roman" panose="02020603050405020304" pitchFamily="18" charset="0"/>
                <a:cs typeface="Times New Roman" panose="02020603050405020304" pitchFamily="18" charset="0"/>
              </a:rPr>
              <a:t>Tescil İsteminin hukuki niteliği tartışmalıdır. </a:t>
            </a:r>
          </a:p>
          <a:p>
            <a:pPr algn="just"/>
            <a:r>
              <a:rPr lang="tr-TR" b="1" i="1" dirty="0">
                <a:latin typeface="Times New Roman" panose="02020603050405020304" pitchFamily="18" charset="0"/>
                <a:cs typeface="Times New Roman" panose="02020603050405020304" pitchFamily="18" charset="0"/>
              </a:rPr>
              <a:t>Bir görüşe göre</a:t>
            </a:r>
            <a:r>
              <a:rPr lang="tr-TR" dirty="0">
                <a:latin typeface="Times New Roman" panose="02020603050405020304" pitchFamily="18" charset="0"/>
                <a:cs typeface="Times New Roman" panose="02020603050405020304" pitchFamily="18" charset="0"/>
              </a:rPr>
              <a:t>, Tescil İstemi, Taşınmazlarda Ayni Hakkı kazandıran Tasarruf İşlemini meydana getirir. Ancak bu İşlem, bir Ayni Sözleşme niteliğindedir. </a:t>
            </a:r>
          </a:p>
          <a:p>
            <a:pPr algn="just"/>
            <a:r>
              <a:rPr lang="tr-TR" dirty="0">
                <a:latin typeface="Times New Roman" panose="02020603050405020304" pitchFamily="18" charset="0"/>
                <a:cs typeface="Times New Roman" panose="02020603050405020304" pitchFamily="18" charset="0"/>
              </a:rPr>
              <a:t>Bu görüşe göre, her ne kadar, Tescil İstemi tek taraflı bir beyanla yapılıyorsa da, Hakkı kazanacak olanın Kabul Beyanı da Karine olarak varsayılmaktadır. </a:t>
            </a:r>
          </a:p>
          <a:p>
            <a:pPr algn="just"/>
            <a:r>
              <a:rPr lang="tr-TR" b="1" dirty="0">
                <a:latin typeface="Times New Roman" panose="02020603050405020304" pitchFamily="18" charset="0"/>
                <a:cs typeface="Times New Roman" panose="02020603050405020304" pitchFamily="18" charset="0"/>
              </a:rPr>
              <a:t>Diğer bir görüşe göre ise</a:t>
            </a:r>
            <a:r>
              <a:rPr lang="tr-TR" dirty="0">
                <a:latin typeface="Times New Roman" panose="02020603050405020304" pitchFamily="18" charset="0"/>
                <a:cs typeface="Times New Roman" panose="02020603050405020304" pitchFamily="18" charset="0"/>
              </a:rPr>
              <a:t>, Ayni Hakkı kazandıran Tasarruf İşlemi, Tescile sebep teşkil eden Borçlandırıcı İşlemin içindedir. </a:t>
            </a:r>
          </a:p>
          <a:p>
            <a:pPr algn="just"/>
            <a:r>
              <a:rPr lang="tr-TR" dirty="0">
                <a:latin typeface="Times New Roman" panose="02020603050405020304" pitchFamily="18" charset="0"/>
                <a:cs typeface="Times New Roman" panose="02020603050405020304" pitchFamily="18" charset="0"/>
              </a:rPr>
              <a:t>Tescil İstemi ise, Hakkın Doğumunda etkili olmayan </a:t>
            </a:r>
            <a:r>
              <a:rPr lang="tr-TR" dirty="0" err="1">
                <a:latin typeface="Times New Roman" panose="02020603050405020304" pitchFamily="18" charset="0"/>
                <a:cs typeface="Times New Roman" panose="02020603050405020304" pitchFamily="18" charset="0"/>
              </a:rPr>
              <a:t>Usuli</a:t>
            </a:r>
            <a:r>
              <a:rPr lang="tr-TR" dirty="0">
                <a:latin typeface="Times New Roman" panose="02020603050405020304" pitchFamily="18" charset="0"/>
                <a:cs typeface="Times New Roman" panose="02020603050405020304" pitchFamily="18" charset="0"/>
              </a:rPr>
              <a:t> bir İşlemden ibarettir. </a:t>
            </a:r>
          </a:p>
          <a:p>
            <a:pPr marL="0" indent="0">
              <a:buNone/>
            </a:pPr>
            <a:endParaRPr lang="tr-TR" dirty="0"/>
          </a:p>
        </p:txBody>
      </p:sp>
    </p:spTree>
    <p:extLst>
      <p:ext uri="{BB962C8B-B14F-4D97-AF65-F5344CB8AC3E}">
        <p14:creationId xmlns:p14="http://schemas.microsoft.com/office/powerpoint/2010/main" val="52178591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pPr algn="just"/>
            <a:r>
              <a:rPr lang="tr-TR" b="1" i="1" dirty="0">
                <a:latin typeface="Times New Roman" panose="02020603050405020304" pitchFamily="18" charset="0"/>
                <a:cs typeface="Times New Roman" panose="02020603050405020304" pitchFamily="18" charset="0"/>
              </a:rPr>
              <a:t>Üçüncü ve bizim de katıldığımız bir görüşe göre ise</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Tescil İşlemi, çift yönlü bir İrade Beyanıdır. </a:t>
            </a:r>
          </a:p>
          <a:p>
            <a:pPr algn="just"/>
            <a:r>
              <a:rPr lang="tr-TR" dirty="0">
                <a:latin typeface="Times New Roman" panose="02020603050405020304" pitchFamily="18" charset="0"/>
                <a:cs typeface="Times New Roman" panose="02020603050405020304" pitchFamily="18" charset="0"/>
              </a:rPr>
              <a:t>MK m. 1013 / 1’de belirtildiği gibi, Tescil, Tasarruf Konusu Taşınmazın Malikinin Yazılı Beyanı üzerine yapılır. </a:t>
            </a:r>
          </a:p>
          <a:p>
            <a:pPr algn="just"/>
            <a:r>
              <a:rPr lang="tr-TR" dirty="0">
                <a:latin typeface="Times New Roman" panose="02020603050405020304" pitchFamily="18" charset="0"/>
                <a:cs typeface="Times New Roman" panose="02020603050405020304" pitchFamily="18" charset="0"/>
              </a:rPr>
              <a:t>Bu Beyanla, Malik bir yandan Taşınmazın Mülkiyetinin Devredilmesi veya Taşınmaz üzerinde bir Sınırlı Ayni Hakkın kurulması konusundaki isteğini açıklamakta, diğer taraftan da Tapu Memurundan Tescili yapmasını istemektedir.</a:t>
            </a:r>
          </a:p>
          <a:p>
            <a:pPr algn="just"/>
            <a:r>
              <a:rPr lang="tr-TR" dirty="0">
                <a:latin typeface="Times New Roman" panose="02020603050405020304" pitchFamily="18" charset="0"/>
                <a:cs typeface="Times New Roman" panose="02020603050405020304" pitchFamily="18" charset="0"/>
              </a:rPr>
              <a:t>Bu bağlamda, </a:t>
            </a:r>
            <a:r>
              <a:rPr lang="tr-TR" b="1" dirty="0">
                <a:latin typeface="Times New Roman" panose="02020603050405020304" pitchFamily="18" charset="0"/>
                <a:cs typeface="Times New Roman" panose="02020603050405020304" pitchFamily="18" charset="0"/>
              </a:rPr>
              <a:t>Tescil İstemi bir yönüyle bir </a:t>
            </a:r>
            <a:r>
              <a:rPr lang="tr-TR" b="1" i="1" dirty="0">
                <a:latin typeface="Times New Roman" panose="02020603050405020304" pitchFamily="18" charset="0"/>
                <a:cs typeface="Times New Roman" panose="02020603050405020304" pitchFamily="18" charset="0"/>
              </a:rPr>
              <a:t>Tasarruf İşlemi</a:t>
            </a:r>
            <a:r>
              <a:rPr lang="tr-TR" b="1" dirty="0">
                <a:latin typeface="Times New Roman" panose="02020603050405020304" pitchFamily="18" charset="0"/>
                <a:cs typeface="Times New Roman" panose="02020603050405020304" pitchFamily="18" charset="0"/>
              </a:rPr>
              <a:t>, diğer yönüyle de </a:t>
            </a:r>
            <a:r>
              <a:rPr lang="tr-TR" b="1" i="1" dirty="0" err="1">
                <a:latin typeface="Times New Roman" panose="02020603050405020304" pitchFamily="18" charset="0"/>
                <a:cs typeface="Times New Roman" panose="02020603050405020304" pitchFamily="18" charset="0"/>
              </a:rPr>
              <a:t>Usuli</a:t>
            </a:r>
            <a:r>
              <a:rPr lang="tr-TR" b="1" i="1" dirty="0">
                <a:latin typeface="Times New Roman" panose="02020603050405020304" pitchFamily="18" charset="0"/>
                <a:cs typeface="Times New Roman" panose="02020603050405020304" pitchFamily="18" charset="0"/>
              </a:rPr>
              <a:t> bir İşlemdir. </a:t>
            </a:r>
          </a:p>
          <a:p>
            <a:endParaRPr lang="tr-TR" dirty="0"/>
          </a:p>
        </p:txBody>
      </p:sp>
    </p:spTree>
    <p:extLst>
      <p:ext uri="{BB962C8B-B14F-4D97-AF65-F5344CB8AC3E}">
        <p14:creationId xmlns:p14="http://schemas.microsoft.com/office/powerpoint/2010/main" val="355053439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Tescil İstemine, Tescil Olgusunun da eklenmesiyle, Tescil İsteminde açıklanan Ayni Hakkın devredilmesine veya kurulmasına ilişkin İrade Beyanına uygun olarak, istenilen Ayni Hak Değişikliği meydana gelir ve Ayni Hak kazanılır. </a:t>
            </a:r>
          </a:p>
          <a:p>
            <a:pPr algn="just"/>
            <a:r>
              <a:rPr lang="tr-TR" b="1" dirty="0">
                <a:latin typeface="Times New Roman" panose="02020603050405020304" pitchFamily="18" charset="0"/>
                <a:cs typeface="Times New Roman" panose="02020603050405020304" pitchFamily="18" charset="0"/>
              </a:rPr>
              <a:t>Öyleyse, sonuçlarını Ayni Haklar üzerinde gösteren bir </a:t>
            </a:r>
            <a:r>
              <a:rPr lang="tr-TR" b="1" i="1" dirty="0">
                <a:latin typeface="Times New Roman" panose="02020603050405020304" pitchFamily="18" charset="0"/>
                <a:cs typeface="Times New Roman" panose="02020603050405020304" pitchFamily="18" charset="0"/>
              </a:rPr>
              <a:t>Tasarruf</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İşlemi olarak Tescil İstemi</a:t>
            </a:r>
            <a:r>
              <a:rPr lang="tr-TR" b="1" dirty="0">
                <a:latin typeface="Times New Roman" panose="02020603050405020304" pitchFamily="18" charset="0"/>
                <a:cs typeface="Times New Roman" panose="02020603050405020304" pitchFamily="18" charset="0"/>
              </a:rPr>
              <a:t>, tek taraflı bir </a:t>
            </a:r>
            <a:r>
              <a:rPr lang="tr-TR" b="1" i="1" dirty="0">
                <a:latin typeface="Times New Roman" panose="02020603050405020304" pitchFamily="18" charset="0"/>
                <a:cs typeface="Times New Roman" panose="02020603050405020304" pitchFamily="18" charset="0"/>
              </a:rPr>
              <a:t>Ayni İşlem </a:t>
            </a:r>
            <a:r>
              <a:rPr lang="tr-TR" b="1" dirty="0">
                <a:latin typeface="Times New Roman" panose="02020603050405020304" pitchFamily="18" charset="0"/>
                <a:cs typeface="Times New Roman" panose="02020603050405020304" pitchFamily="18" charset="0"/>
              </a:rPr>
              <a:t>niteliğindedir. </a:t>
            </a:r>
          </a:p>
          <a:p>
            <a:pPr algn="just"/>
            <a:r>
              <a:rPr lang="tr-TR" dirty="0">
                <a:latin typeface="Times New Roman" panose="02020603050405020304" pitchFamily="18" charset="0"/>
                <a:cs typeface="Times New Roman" panose="02020603050405020304" pitchFamily="18" charset="0"/>
              </a:rPr>
              <a:t>Tescil İşleminin Yevmiye Defterine kaydedilerek açıklığının sağlanması ile de Tapu Kütüğüne yapılacak Tescil ile Ayni Hakkı kazanacak Kişi lehine, hem Tescil İsteminde bulunana hem de Üçüncü Kişilere karşı ileri sürülebilen bir Ayni Bekleme Hakkı doğmaktadır. </a:t>
            </a:r>
          </a:p>
          <a:p>
            <a:endParaRPr lang="tr-TR" dirty="0"/>
          </a:p>
        </p:txBody>
      </p:sp>
    </p:spTree>
    <p:extLst>
      <p:ext uri="{BB962C8B-B14F-4D97-AF65-F5344CB8AC3E}">
        <p14:creationId xmlns:p14="http://schemas.microsoft.com/office/powerpoint/2010/main" val="10539483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Taşınmazlar üzerindeki Ayni Hakların, Tescil ile doğduğu hallerde, Tescil, </a:t>
            </a:r>
            <a:r>
              <a:rPr lang="tr-TR" b="1" i="1" dirty="0">
                <a:latin typeface="Times New Roman" panose="02020603050405020304" pitchFamily="18" charset="0"/>
                <a:cs typeface="Times New Roman" panose="02020603050405020304" pitchFamily="18" charset="0"/>
              </a:rPr>
              <a:t>Ayni Hakkın Kazanılmasını sağlayan Tasarruf İşleminin, yani Tescil İsteminin Tamamlayıcı Olgusunu </a:t>
            </a:r>
            <a:r>
              <a:rPr lang="tr-TR" dirty="0">
                <a:latin typeface="Times New Roman" panose="02020603050405020304" pitchFamily="18" charset="0"/>
                <a:cs typeface="Times New Roman" panose="02020603050405020304" pitchFamily="18" charset="0"/>
              </a:rPr>
              <a:t>teşkil etmekte ve bu işlemi tamamlayarak Ayni Hakkın Kazanılmasını sağlamaktadır. </a:t>
            </a:r>
          </a:p>
          <a:p>
            <a:pPr algn="just"/>
            <a:r>
              <a:rPr lang="tr-TR" b="1" dirty="0">
                <a:latin typeface="Times New Roman" panose="02020603050405020304" pitchFamily="18" charset="0"/>
                <a:cs typeface="Times New Roman" panose="02020603050405020304" pitchFamily="18" charset="0"/>
              </a:rPr>
              <a:t>Tescil İstemi, </a:t>
            </a:r>
            <a:r>
              <a:rPr lang="tr-TR" dirty="0">
                <a:latin typeface="Times New Roman" panose="02020603050405020304" pitchFamily="18" charset="0"/>
                <a:cs typeface="Times New Roman" panose="02020603050405020304" pitchFamily="18" charset="0"/>
              </a:rPr>
              <a:t>Çift Yönlü Hukuki Niteliğini, Ayni Hakkın Tescil ile kazanıldığı durumlarda, yani,</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Kurucu Tescillerde </a:t>
            </a:r>
            <a:r>
              <a:rPr lang="tr-TR" b="1" dirty="0">
                <a:latin typeface="Times New Roman" panose="02020603050405020304" pitchFamily="18" charset="0"/>
                <a:cs typeface="Times New Roman" panose="02020603050405020304" pitchFamily="18" charset="0"/>
              </a:rPr>
              <a:t>tamamen korur.</a:t>
            </a:r>
          </a:p>
          <a:p>
            <a:pPr algn="just"/>
            <a:r>
              <a:rPr lang="tr-TR" b="1" i="1" dirty="0">
                <a:latin typeface="Times New Roman" panose="02020603050405020304" pitchFamily="18" charset="0"/>
                <a:cs typeface="Times New Roman" panose="02020603050405020304" pitchFamily="18" charset="0"/>
              </a:rPr>
              <a:t>Açıklayıcı Tescillerde ise</a:t>
            </a:r>
            <a:r>
              <a:rPr lang="tr-TR" dirty="0">
                <a:latin typeface="Times New Roman" panose="02020603050405020304" pitchFamily="18" charset="0"/>
                <a:cs typeface="Times New Roman" panose="02020603050405020304" pitchFamily="18" charset="0"/>
              </a:rPr>
              <a:t>, Tescil İstemi, sadece İdareyi harekete geçiren </a:t>
            </a:r>
            <a:r>
              <a:rPr lang="tr-TR" b="1" dirty="0" err="1">
                <a:latin typeface="Times New Roman" panose="02020603050405020304" pitchFamily="18" charset="0"/>
                <a:cs typeface="Times New Roman" panose="02020603050405020304" pitchFamily="18" charset="0"/>
              </a:rPr>
              <a:t>Usuli</a:t>
            </a:r>
            <a:r>
              <a:rPr lang="tr-TR" b="1" dirty="0">
                <a:latin typeface="Times New Roman" panose="02020603050405020304" pitchFamily="18" charset="0"/>
                <a:cs typeface="Times New Roman" panose="02020603050405020304" pitchFamily="18" charset="0"/>
              </a:rPr>
              <a:t> bir İşlem </a:t>
            </a:r>
            <a:r>
              <a:rPr lang="tr-TR" dirty="0">
                <a:latin typeface="Times New Roman" panose="02020603050405020304" pitchFamily="18" charset="0"/>
                <a:cs typeface="Times New Roman" panose="02020603050405020304" pitchFamily="18" charset="0"/>
              </a:rPr>
              <a:t>niteliğini taşır. </a:t>
            </a:r>
          </a:p>
          <a:p>
            <a:pPr marL="0" indent="0">
              <a:buNone/>
            </a:pPr>
            <a:endParaRPr lang="tr-TR" dirty="0"/>
          </a:p>
        </p:txBody>
      </p:sp>
    </p:spTree>
    <p:extLst>
      <p:ext uri="{BB962C8B-B14F-4D97-AF65-F5344CB8AC3E}">
        <p14:creationId xmlns:p14="http://schemas.microsoft.com/office/powerpoint/2010/main" val="355360590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lnSpcReduction="10000"/>
          </a:bodyPr>
          <a:lstStyle/>
          <a:p>
            <a:pPr algn="just"/>
            <a:r>
              <a:rPr lang="tr-TR" b="1" dirty="0">
                <a:latin typeface="Times New Roman" panose="02020603050405020304" pitchFamily="18" charset="0"/>
                <a:cs typeface="Times New Roman" panose="02020603050405020304" pitchFamily="18" charset="0"/>
              </a:rPr>
              <a:t>MK 1013’de yer alan düzenleme de bu görüşü desteklemektedir.</a:t>
            </a:r>
          </a:p>
          <a:p>
            <a:pPr algn="just"/>
            <a:r>
              <a:rPr lang="tr-TR" dirty="0">
                <a:latin typeface="Times New Roman" panose="02020603050405020304" pitchFamily="18" charset="0"/>
                <a:cs typeface="Times New Roman" panose="02020603050405020304" pitchFamily="18" charset="0"/>
              </a:rPr>
              <a:t>Gerçekten, Ayni Hakkı kazanan kimse, Kanun Hükmüne, Kesinleşmiş Mahkeme Kararına veya buna eş değer bir belgeye dayanıyorsa, Ayni Hak değişikliğine rızayı içeren bir beyana gerek yoktur (</a:t>
            </a:r>
            <a:r>
              <a:rPr lang="tr-TR" i="1" dirty="0">
                <a:latin typeface="Times New Roman" panose="02020603050405020304" pitchFamily="18" charset="0"/>
                <a:cs typeface="Times New Roman" panose="02020603050405020304" pitchFamily="18" charset="0"/>
              </a:rPr>
              <a:t>MK m. 1013 / II</a:t>
            </a:r>
            <a:r>
              <a:rPr lang="tr-TR" dirty="0">
                <a:latin typeface="Times New Roman" panose="02020603050405020304" pitchFamily="18" charset="0"/>
                <a:cs typeface="Times New Roman" panose="02020603050405020304" pitchFamily="18" charset="0"/>
              </a:rPr>
              <a:t>).</a:t>
            </a:r>
          </a:p>
          <a:p>
            <a:pPr algn="just"/>
            <a:r>
              <a:rPr lang="tr-TR" dirty="0">
                <a:latin typeface="Times New Roman" panose="02020603050405020304" pitchFamily="18" charset="0"/>
                <a:cs typeface="Times New Roman" panose="02020603050405020304" pitchFamily="18" charset="0"/>
              </a:rPr>
              <a:t>Bir Ayni Hakkı tescilden önce kazanan kimse, gerekli belgeleri ibraz ederek tescili isteyebilir (</a:t>
            </a:r>
            <a:r>
              <a:rPr lang="tr-TR" i="1" dirty="0">
                <a:latin typeface="Times New Roman" panose="02020603050405020304" pitchFamily="18" charset="0"/>
                <a:cs typeface="Times New Roman" panose="02020603050405020304" pitchFamily="18" charset="0"/>
              </a:rPr>
              <a:t>MK m. 1013 / III</a:t>
            </a:r>
            <a:r>
              <a:rPr lang="tr-TR" dirty="0">
                <a:latin typeface="Times New Roman" panose="02020603050405020304" pitchFamily="18" charset="0"/>
                <a:cs typeface="Times New Roman" panose="02020603050405020304" pitchFamily="18" charset="0"/>
              </a:rPr>
              <a:t>). </a:t>
            </a:r>
          </a:p>
          <a:p>
            <a:pPr algn="just"/>
            <a:r>
              <a:rPr lang="tr-TR" b="1" dirty="0">
                <a:latin typeface="Times New Roman" panose="02020603050405020304" pitchFamily="18" charset="0"/>
                <a:cs typeface="Times New Roman" panose="02020603050405020304" pitchFamily="18" charset="0"/>
              </a:rPr>
              <a:t>Tescil İstemi, Taşınmazlarda Ayni Hakkı kazandıran </a:t>
            </a:r>
            <a:r>
              <a:rPr lang="tr-TR" b="1" i="1" dirty="0">
                <a:latin typeface="Times New Roman" panose="02020603050405020304" pitchFamily="18" charset="0"/>
                <a:cs typeface="Times New Roman" panose="02020603050405020304" pitchFamily="18" charset="0"/>
              </a:rPr>
              <a:t>Tasarruf İşlemini </a:t>
            </a:r>
            <a:r>
              <a:rPr lang="tr-TR" b="1" dirty="0">
                <a:latin typeface="Times New Roman" panose="02020603050405020304" pitchFamily="18" charset="0"/>
                <a:cs typeface="Times New Roman" panose="02020603050405020304" pitchFamily="18" charset="0"/>
              </a:rPr>
              <a:t>meydana getirdiğine </a:t>
            </a:r>
            <a:r>
              <a:rPr lang="tr-TR" dirty="0">
                <a:latin typeface="Times New Roman" panose="02020603050405020304" pitchFamily="18" charset="0"/>
                <a:cs typeface="Times New Roman" panose="02020603050405020304" pitchFamily="18" charset="0"/>
              </a:rPr>
              <a:t>göre, </a:t>
            </a:r>
            <a:r>
              <a:rPr lang="tr-TR" b="1" dirty="0">
                <a:latin typeface="Times New Roman" panose="02020603050405020304" pitchFamily="18" charset="0"/>
                <a:cs typeface="Times New Roman" panose="02020603050405020304" pitchFamily="18" charset="0"/>
              </a:rPr>
              <a:t>geçerli bir Tescil İstemi bulunmaksızın yapılan Tescil geçersiz, </a:t>
            </a:r>
            <a:r>
              <a:rPr lang="tr-TR" dirty="0">
                <a:latin typeface="Times New Roman" panose="02020603050405020304" pitchFamily="18" charset="0"/>
                <a:cs typeface="Times New Roman" panose="02020603050405020304" pitchFamily="18" charset="0"/>
              </a:rPr>
              <a:t>diğer bir deyişle </a:t>
            </a:r>
            <a:r>
              <a:rPr lang="tr-TR" b="1" dirty="0">
                <a:latin typeface="Times New Roman" panose="02020603050405020304" pitchFamily="18" charset="0"/>
                <a:cs typeface="Times New Roman" panose="02020603050405020304" pitchFamily="18" charset="0"/>
              </a:rPr>
              <a:t>Yolsuz bir Tescil </a:t>
            </a:r>
            <a:r>
              <a:rPr lang="tr-TR" dirty="0">
                <a:latin typeface="Times New Roman" panose="02020603050405020304" pitchFamily="18" charset="0"/>
                <a:cs typeface="Times New Roman" panose="02020603050405020304" pitchFamily="18" charset="0"/>
              </a:rPr>
              <a:t>olur. </a:t>
            </a:r>
          </a:p>
          <a:p>
            <a:pPr marL="0" indent="0">
              <a:buNone/>
            </a:pPr>
            <a:endParaRPr lang="tr-TR" dirty="0"/>
          </a:p>
        </p:txBody>
      </p:sp>
    </p:spTree>
    <p:extLst>
      <p:ext uri="{BB962C8B-B14F-4D97-AF65-F5344CB8AC3E}">
        <p14:creationId xmlns:p14="http://schemas.microsoft.com/office/powerpoint/2010/main" val="55578232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latin typeface="Times New Roman" panose="02020603050405020304" pitchFamily="18" charset="0"/>
                <a:cs typeface="Times New Roman" panose="02020603050405020304" pitchFamily="18" charset="0"/>
              </a:rPr>
              <a:t>Tescil İsteminin Şarta (</a:t>
            </a:r>
            <a:r>
              <a:rPr lang="tr-TR" b="1" i="1" dirty="0">
                <a:latin typeface="Times New Roman" panose="02020603050405020304" pitchFamily="18" charset="0"/>
                <a:cs typeface="Times New Roman" panose="02020603050405020304" pitchFamily="18" charset="0"/>
              </a:rPr>
              <a:t>Koşula</a:t>
            </a:r>
            <a:r>
              <a:rPr lang="tr-TR" b="1" dirty="0">
                <a:latin typeface="Times New Roman" panose="02020603050405020304" pitchFamily="18" charset="0"/>
                <a:cs typeface="Times New Roman" panose="02020603050405020304" pitchFamily="18" charset="0"/>
              </a:rPr>
              <a:t>) Bağlanamaması </a:t>
            </a:r>
            <a:br>
              <a:rPr lang="tr-TR" b="1" dirty="0">
                <a:latin typeface="Times New Roman" panose="02020603050405020304" pitchFamily="18" charset="0"/>
                <a:cs typeface="Times New Roman" panose="02020603050405020304" pitchFamily="18" charset="0"/>
              </a:rPr>
            </a:br>
            <a:endParaRPr lang="tr-TR"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a:bodyPr>
          <a:lstStyle/>
          <a:p>
            <a:pPr algn="just"/>
            <a:r>
              <a:rPr lang="tr-TR" b="1" dirty="0">
                <a:latin typeface="Times New Roman" panose="02020603050405020304" pitchFamily="18" charset="0"/>
                <a:cs typeface="Times New Roman" panose="02020603050405020304" pitchFamily="18" charset="0"/>
              </a:rPr>
              <a:t>Tapu Sicilinin, Açıklık Görevini yerine getirmesi, her şeyden önce Taşınmazların Ayni Hak durumunu doğru ve kesin bir biçimde göstermesine bağlıdır. </a:t>
            </a:r>
          </a:p>
          <a:p>
            <a:pPr algn="just"/>
            <a:r>
              <a:rPr lang="tr-TR" b="1" dirty="0">
                <a:latin typeface="Times New Roman" panose="02020603050405020304" pitchFamily="18" charset="0"/>
                <a:cs typeface="Times New Roman" panose="02020603050405020304" pitchFamily="18" charset="0"/>
              </a:rPr>
              <a:t>10012 sayılı Nizamnamede </a:t>
            </a:r>
            <a:r>
              <a:rPr lang="tr-TR" dirty="0">
                <a:latin typeface="Times New Roman" panose="02020603050405020304" pitchFamily="18" charset="0"/>
                <a:cs typeface="Times New Roman" panose="02020603050405020304" pitchFamily="18" charset="0"/>
              </a:rPr>
              <a:t>doğal olarak Tescil İstemlerinin hiçbir kayıt ve şarta tabi tutulamayacağı belirtilmişti (</a:t>
            </a:r>
            <a:r>
              <a:rPr lang="tr-TR" i="1" dirty="0">
                <a:latin typeface="Times New Roman" panose="02020603050405020304" pitchFamily="18" charset="0"/>
                <a:cs typeface="Times New Roman" panose="02020603050405020304" pitchFamily="18" charset="0"/>
              </a:rPr>
              <a:t>TSN m. 13). </a:t>
            </a:r>
          </a:p>
          <a:p>
            <a:pPr algn="just"/>
            <a:r>
              <a:rPr lang="tr-TR" dirty="0">
                <a:latin typeface="Times New Roman" panose="02020603050405020304" pitchFamily="18" charset="0"/>
                <a:cs typeface="Times New Roman" panose="02020603050405020304" pitchFamily="18" charset="0"/>
              </a:rPr>
              <a:t>Buna karşılık, gerek söz konusu Nizamnameyi yürürlükten kaldıran 94/5623 sayılı </a:t>
            </a:r>
            <a:r>
              <a:rPr lang="tr-TR" b="1" dirty="0">
                <a:latin typeface="Times New Roman" panose="02020603050405020304" pitchFamily="18" charset="0"/>
                <a:cs typeface="Times New Roman" panose="02020603050405020304" pitchFamily="18" charset="0"/>
              </a:rPr>
              <a:t>Tapu Sicili Tüzüğünün 11. maddesinin II. fıkrasında</a:t>
            </a:r>
            <a:r>
              <a:rPr lang="tr-TR" dirty="0">
                <a:latin typeface="Times New Roman" panose="02020603050405020304" pitchFamily="18" charset="0"/>
                <a:cs typeface="Times New Roman" panose="02020603050405020304" pitchFamily="18" charset="0"/>
              </a:rPr>
              <a:t>, gerek </a:t>
            </a:r>
            <a:r>
              <a:rPr lang="tr-TR" b="1" dirty="0">
                <a:latin typeface="Times New Roman" panose="02020603050405020304" pitchFamily="18" charset="0"/>
                <a:cs typeface="Times New Roman" panose="02020603050405020304" pitchFamily="18" charset="0"/>
              </a:rPr>
              <a:t>yürürlükteki Tapu Sicili Tüzüğünün 16. maddesinin 2. fıkrasında</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istem, tescili bozucu veya hükümsüz kılıcı kayıt ve şarta bağlanamaz</a:t>
            </a:r>
            <a:r>
              <a:rPr lang="tr-TR" dirty="0">
                <a:latin typeface="Times New Roman" panose="02020603050405020304" pitchFamily="18" charset="0"/>
                <a:cs typeface="Times New Roman" panose="02020603050405020304" pitchFamily="18" charset="0"/>
              </a:rPr>
              <a:t>” hükmü yer almıştır. </a:t>
            </a:r>
          </a:p>
          <a:p>
            <a:endParaRPr lang="tr-TR" dirty="0"/>
          </a:p>
        </p:txBody>
      </p:sp>
    </p:spTree>
    <p:extLst>
      <p:ext uri="{BB962C8B-B14F-4D97-AF65-F5344CB8AC3E}">
        <p14:creationId xmlns:p14="http://schemas.microsoft.com/office/powerpoint/2010/main" val="370595713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endParaRPr lang="tr-TR" sz="4000" dirty="0"/>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TST 16 /2 hükmüyle </a:t>
            </a:r>
            <a:r>
              <a:rPr lang="tr-TR" dirty="0">
                <a:latin typeface="Times New Roman" panose="02020603050405020304" pitchFamily="18" charset="0"/>
                <a:cs typeface="Times New Roman" panose="02020603050405020304" pitchFamily="18" charset="0"/>
              </a:rPr>
              <a:t>Tescil İsteminin, sadece Tescilin Etkisini sona erdirebilecek </a:t>
            </a:r>
            <a:r>
              <a:rPr lang="tr-TR" b="1" dirty="0">
                <a:latin typeface="Times New Roman" panose="02020603050405020304" pitchFamily="18" charset="0"/>
                <a:cs typeface="Times New Roman" panose="02020603050405020304" pitchFamily="18" charset="0"/>
              </a:rPr>
              <a:t>Bozucu bir Şarta bağlanması yasaklanmıştır. </a:t>
            </a:r>
          </a:p>
          <a:p>
            <a:pPr algn="just"/>
            <a:r>
              <a:rPr lang="tr-TR" dirty="0">
                <a:latin typeface="Times New Roman" panose="02020603050405020304" pitchFamily="18" charset="0"/>
                <a:cs typeface="Times New Roman" panose="02020603050405020304" pitchFamily="18" charset="0"/>
              </a:rPr>
              <a:t>Oysa, Tescil İsteminin, Tescili veya Tescilin Etkisini geciktirecek biçimde bir Şarta bağlanması da mümkün değildir. </a:t>
            </a:r>
          </a:p>
          <a:p>
            <a:pPr algn="just"/>
            <a:r>
              <a:rPr lang="tr-TR" dirty="0">
                <a:latin typeface="Times New Roman" panose="02020603050405020304" pitchFamily="18" charset="0"/>
                <a:cs typeface="Times New Roman" panose="02020603050405020304" pitchFamily="18" charset="0"/>
              </a:rPr>
              <a:t>Bu bağlamda, </a:t>
            </a:r>
            <a:r>
              <a:rPr lang="tr-TR" b="1" dirty="0">
                <a:latin typeface="Times New Roman" panose="02020603050405020304" pitchFamily="18" charset="0"/>
                <a:cs typeface="Times New Roman" panose="02020603050405020304" pitchFamily="18" charset="0"/>
              </a:rPr>
              <a:t>Tescil İsteminin Şarta Bağlanamaması Kuralı</a:t>
            </a:r>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TST</a:t>
            </a:r>
            <a:r>
              <a:rPr lang="tr-TR" dirty="0">
                <a:latin typeface="Times New Roman" panose="02020603050405020304" pitchFamily="18" charset="0"/>
                <a:cs typeface="Times New Roman" panose="02020603050405020304" pitchFamily="18" charset="0"/>
              </a:rPr>
              <a:t> m. </a:t>
            </a:r>
            <a:r>
              <a:rPr lang="tr-TR" i="1" dirty="0">
                <a:latin typeface="Times New Roman" panose="02020603050405020304" pitchFamily="18" charset="0"/>
                <a:cs typeface="Times New Roman" panose="02020603050405020304" pitchFamily="18" charset="0"/>
              </a:rPr>
              <a:t>16/2’</a:t>
            </a:r>
            <a:r>
              <a:rPr lang="tr-TR" dirty="0">
                <a:latin typeface="Times New Roman" panose="02020603050405020304" pitchFamily="18" charset="0"/>
                <a:cs typeface="Times New Roman" panose="02020603050405020304" pitchFamily="18" charset="0"/>
              </a:rPr>
              <a:t>de eksik bir biçimde ifade edilmiş olmaktadır. </a:t>
            </a:r>
          </a:p>
          <a:p>
            <a:pPr algn="just"/>
            <a:r>
              <a:rPr lang="tr-TR" dirty="0">
                <a:latin typeface="Times New Roman" panose="02020603050405020304" pitchFamily="18" charset="0"/>
                <a:cs typeface="Times New Roman" panose="02020603050405020304" pitchFamily="18" charset="0"/>
              </a:rPr>
              <a:t>Gerçekten de, Tapu Müdürü yapılan Tescil İstemlerini ya kabul ya da reddeder; her durumda Tescil İstemi, yapıldığı tarih itibarıyla Yevmiye Defterine kaydedilmek zorundadır (</a:t>
            </a:r>
            <a:r>
              <a:rPr lang="tr-TR" i="1" dirty="0">
                <a:latin typeface="Times New Roman" panose="02020603050405020304" pitchFamily="18" charset="0"/>
                <a:cs typeface="Times New Roman" panose="02020603050405020304" pitchFamily="18" charset="0"/>
              </a:rPr>
              <a:t>TST m. 23 /1). </a:t>
            </a:r>
          </a:p>
          <a:p>
            <a:endParaRPr lang="tr-TR" dirty="0"/>
          </a:p>
        </p:txBody>
      </p:sp>
    </p:spTree>
    <p:extLst>
      <p:ext uri="{BB962C8B-B14F-4D97-AF65-F5344CB8AC3E}">
        <p14:creationId xmlns:p14="http://schemas.microsoft.com/office/powerpoint/2010/main" val="367407441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endParaRPr lang="tr-TR" sz="4000" dirty="0"/>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Kabul edilen istem Yevmiye Defterine kaydedildikten sonra, aynı tarih ve yevmiye numarası ile kütüğe tescil yapılır (</a:t>
            </a:r>
            <a:r>
              <a:rPr lang="tr-TR" i="1" dirty="0">
                <a:latin typeface="Times New Roman" panose="02020603050405020304" pitchFamily="18" charset="0"/>
                <a:cs typeface="Times New Roman" panose="02020603050405020304" pitchFamily="18" charset="0"/>
              </a:rPr>
              <a:t>TST m. 27). </a:t>
            </a:r>
          </a:p>
          <a:p>
            <a:pPr algn="just"/>
            <a:r>
              <a:rPr lang="tr-TR" dirty="0">
                <a:latin typeface="Times New Roman" panose="02020603050405020304" pitchFamily="18" charset="0"/>
                <a:cs typeface="Times New Roman" panose="02020603050405020304" pitchFamily="18" charset="0"/>
              </a:rPr>
              <a:t>Ayni Hak, Tescille doğmakla beraber, Tescilin Hükmü, Tescil İsteminin Yevmiye Defterine kaydedildiği tarihte başlar </a:t>
            </a:r>
            <a:r>
              <a:rPr lang="tr-TR" i="1" dirty="0">
                <a:latin typeface="Times New Roman" panose="02020603050405020304" pitchFamily="18" charset="0"/>
                <a:cs typeface="Times New Roman" panose="02020603050405020304" pitchFamily="18" charset="0"/>
              </a:rPr>
              <a:t>(MK m. 1022, TST m.23 /1). </a:t>
            </a:r>
          </a:p>
          <a:p>
            <a:pPr algn="just"/>
            <a:r>
              <a:rPr lang="tr-TR" dirty="0">
                <a:latin typeface="Times New Roman" panose="02020603050405020304" pitchFamily="18" charset="0"/>
                <a:cs typeface="Times New Roman" panose="02020603050405020304" pitchFamily="18" charset="0"/>
              </a:rPr>
              <a:t>İşte bütün bu hükümler, Tescil İsteminde bulunan Kişinin, Ayni Hak durumuyla ilgili değişikliğe rıza gösterdiğine ilişkin İradesini beyan ederken, bu Beyanı tamamlayacak olan Tescil İşleminin yapılmasını Geciktirici olarak bir Şarta bağlayıp, Tescilin Yapılmasını, bu Şartın Gerçekleşmesine kadar erteletemeyeceğini ortaya koymaktadır. </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5348727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endParaRPr lang="tr-TR" sz="4000" dirty="0"/>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Aynı hükümler, Tescil İsteminin Etkisinin, Bozucu bir Şarta bağlanıp Tescilin yapılmasının, Şartın gerçekleşip gerçekleşmeyeceğinin belli olacağı ana kadar ertelenmesine de engel teşkil etmektedir. </a:t>
            </a:r>
          </a:p>
          <a:p>
            <a:pPr algn="just"/>
            <a:r>
              <a:rPr lang="tr-TR" dirty="0">
                <a:latin typeface="Times New Roman" panose="02020603050405020304" pitchFamily="18" charset="0"/>
                <a:cs typeface="Times New Roman" panose="02020603050405020304" pitchFamily="18" charset="0"/>
              </a:rPr>
              <a:t>Etkisi Bozucu Şarta bağlı Tescil İstemi üzerine, Memurun derhal Tescil yapması da söz konusu olamaz. </a:t>
            </a:r>
          </a:p>
          <a:p>
            <a:pPr algn="just"/>
            <a:r>
              <a:rPr lang="tr-TR" dirty="0">
                <a:latin typeface="Times New Roman" panose="02020603050405020304" pitchFamily="18" charset="0"/>
                <a:cs typeface="Times New Roman" panose="02020603050405020304" pitchFamily="18" charset="0"/>
              </a:rPr>
              <a:t>Bu durumda yapılan Tescilin Etkisi de, Bozucu şarta bağlanmış olur. </a:t>
            </a:r>
          </a:p>
          <a:p>
            <a:pPr algn="just"/>
            <a:r>
              <a:rPr lang="tr-TR" dirty="0">
                <a:latin typeface="Times New Roman" panose="02020603050405020304" pitchFamily="18" charset="0"/>
                <a:cs typeface="Times New Roman" panose="02020603050405020304" pitchFamily="18" charset="0"/>
              </a:rPr>
              <a:t>Oysa, Tescil İsteminin, Tescilin Etkisini, Bozucu bir Şarta bağlanması, </a:t>
            </a:r>
            <a:r>
              <a:rPr lang="tr-TR" i="1" dirty="0">
                <a:latin typeface="Times New Roman" panose="02020603050405020304" pitchFamily="18" charset="0"/>
                <a:cs typeface="Times New Roman" panose="02020603050405020304" pitchFamily="18" charset="0"/>
              </a:rPr>
              <a:t>TST m. 16 /2 hükmüyle </a:t>
            </a:r>
            <a:r>
              <a:rPr lang="tr-TR" dirty="0">
                <a:latin typeface="Times New Roman" panose="02020603050405020304" pitchFamily="18" charset="0"/>
                <a:cs typeface="Times New Roman" panose="02020603050405020304" pitchFamily="18" charset="0"/>
              </a:rPr>
              <a:t>yasaklanmıştır. </a:t>
            </a:r>
          </a:p>
          <a:p>
            <a:pPr marL="0" indent="0">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0440777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endParaRPr lang="tr-TR" sz="4000" dirty="0"/>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Tescil isteminde bulunan kişi tapu memurundan sicile hem bozucu hem de geciktirici şartlı bir tescil yapmasını isteyemez.</a:t>
            </a:r>
          </a:p>
          <a:p>
            <a:pPr algn="just"/>
            <a:r>
              <a:rPr lang="tr-TR" dirty="0">
                <a:latin typeface="Times New Roman" panose="02020603050405020304" pitchFamily="18" charset="0"/>
                <a:cs typeface="Times New Roman" panose="02020603050405020304" pitchFamily="18" charset="0"/>
              </a:rPr>
              <a:t> Gerçekten tescillerin hükümlerini meydana getirdiği tarihin bunlarla ilgili tescil istemlerinin yevmiye defterine yazıldığı tarih olarak kabul edilmesi (</a:t>
            </a:r>
            <a:r>
              <a:rPr lang="tr-TR" i="1" dirty="0">
                <a:latin typeface="Times New Roman" panose="02020603050405020304" pitchFamily="18" charset="0"/>
                <a:cs typeface="Times New Roman" panose="02020603050405020304" pitchFamily="18" charset="0"/>
              </a:rPr>
              <a:t>MK 1022</a:t>
            </a:r>
            <a:r>
              <a:rPr lang="tr-TR" dirty="0">
                <a:latin typeface="Times New Roman" panose="02020603050405020304" pitchFamily="18" charset="0"/>
                <a:cs typeface="Times New Roman" panose="02020603050405020304" pitchFamily="18" charset="0"/>
              </a:rPr>
              <a:t>), tescilin etkisinin de ertelenemeyeceğini gösterir. </a:t>
            </a:r>
          </a:p>
          <a:p>
            <a:pPr algn="just"/>
            <a:r>
              <a:rPr lang="tr-TR" dirty="0">
                <a:latin typeface="Times New Roman" panose="02020603050405020304" pitchFamily="18" charset="0"/>
                <a:cs typeface="Times New Roman" panose="02020603050405020304" pitchFamily="18" charset="0"/>
              </a:rPr>
              <a:t>Üstelik BK 243 / </a:t>
            </a:r>
            <a:r>
              <a:rPr lang="tr-TR" dirty="0" err="1">
                <a:latin typeface="Times New Roman" panose="02020603050405020304" pitchFamily="18" charset="0"/>
                <a:cs typeface="Times New Roman" panose="02020603050405020304" pitchFamily="18" charset="0"/>
              </a:rPr>
              <a:t>II’de</a:t>
            </a:r>
            <a:r>
              <a:rPr lang="tr-TR" dirty="0">
                <a:latin typeface="Times New Roman" panose="02020603050405020304" pitchFamily="18" charset="0"/>
                <a:cs typeface="Times New Roman" panose="02020603050405020304" pitchFamily="18" charset="0"/>
              </a:rPr>
              <a:t> mülkiyeti saklı tutma kaydıyla şartlı bir tescil yapılamayacağı açıkça hükme bağlanmıştır. </a:t>
            </a:r>
          </a:p>
          <a:p>
            <a:pPr algn="just"/>
            <a:r>
              <a:rPr lang="tr-TR" b="1" dirty="0">
                <a:latin typeface="Times New Roman" panose="02020603050405020304" pitchFamily="18" charset="0"/>
                <a:cs typeface="Times New Roman" panose="02020603050405020304" pitchFamily="18" charset="0"/>
              </a:rPr>
              <a:t>Tescil isteminin şarta bağlanamaması</a:t>
            </a:r>
            <a:r>
              <a:rPr lang="tr-TR" dirty="0">
                <a:latin typeface="Times New Roman" panose="02020603050405020304" pitchFamily="18" charset="0"/>
                <a:cs typeface="Times New Roman" panose="02020603050405020304" pitchFamily="18" charset="0"/>
              </a:rPr>
              <a:t>, taşınmazlardaki ayni hakların kurulmasına ve devredilmesine ilişkin tasarruf işleminin şart kabul etmeyen bir işlem olduğunu ifade eder.</a:t>
            </a:r>
          </a:p>
          <a:p>
            <a:endParaRPr lang="tr-TR" dirty="0"/>
          </a:p>
        </p:txBody>
      </p:sp>
    </p:spTree>
    <p:extLst>
      <p:ext uri="{BB962C8B-B14F-4D97-AF65-F5344CB8AC3E}">
        <p14:creationId xmlns:p14="http://schemas.microsoft.com/office/powerpoint/2010/main" val="38829322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4000" b="1" dirty="0" err="1">
                <a:latin typeface="Times New Roman" panose="02020603050405020304" pitchFamily="18" charset="0"/>
                <a:cs typeface="Times New Roman" panose="02020603050405020304" pitchFamily="18" charset="0"/>
              </a:rPr>
              <a:t>İyiniyetin</a:t>
            </a:r>
            <a:r>
              <a:rPr lang="tr-TR" sz="4000" b="1" dirty="0">
                <a:latin typeface="Times New Roman" panose="02020603050405020304" pitchFamily="18" charset="0"/>
                <a:cs typeface="Times New Roman" panose="02020603050405020304" pitchFamily="18" charset="0"/>
              </a:rPr>
              <a:t> Olgu niteliğindeki Bilgileri değiştirecek güce sahip olmamasına bir başka örnek ise şudur: </a:t>
            </a:r>
          </a:p>
          <a:p>
            <a:pPr algn="just"/>
            <a:r>
              <a:rPr lang="tr-TR" sz="4000" dirty="0">
                <a:latin typeface="Times New Roman" panose="02020603050405020304" pitchFamily="18" charset="0"/>
                <a:cs typeface="Times New Roman" panose="02020603050405020304" pitchFamily="18" charset="0"/>
              </a:rPr>
              <a:t>Sicilde Arazinin üzerinde Bina olduğu yazılı ise, o Araziyi edinen kimsenin </a:t>
            </a:r>
            <a:r>
              <a:rPr lang="tr-TR" sz="4000" dirty="0" err="1">
                <a:latin typeface="Times New Roman" panose="02020603050405020304" pitchFamily="18" charset="0"/>
                <a:cs typeface="Times New Roman" panose="02020603050405020304" pitchFamily="18" charset="0"/>
              </a:rPr>
              <a:t>iyiniyeti</a:t>
            </a:r>
            <a:r>
              <a:rPr lang="tr-TR" sz="4000" dirty="0">
                <a:latin typeface="Times New Roman" panose="02020603050405020304" pitchFamily="18" charset="0"/>
                <a:cs typeface="Times New Roman" panose="02020603050405020304" pitchFamily="18" charset="0"/>
              </a:rPr>
              <a:t> gerçekte olmayan bir Binaya varlık kazandıramayacaktır.  </a:t>
            </a:r>
          </a:p>
          <a:p>
            <a:pPr marL="0" indent="0">
              <a:buNone/>
            </a:pPr>
            <a:endParaRPr lang="tr-TR"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40509023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endParaRPr lang="tr-TR" sz="4000" dirty="0"/>
          </a:p>
        </p:txBody>
      </p:sp>
      <p:sp>
        <p:nvSpPr>
          <p:cNvPr id="3" name="İçerik Yer Tutucusu 2"/>
          <p:cNvSpPr>
            <a:spLocks noGrp="1"/>
          </p:cNvSpPr>
          <p:nvPr>
            <p:ph idx="1"/>
          </p:nvPr>
        </p:nvSpPr>
        <p:spPr/>
        <p:txBody>
          <a:bodyPr>
            <a:normAutofit fontScale="92500" lnSpcReduction="10000"/>
          </a:bodyPr>
          <a:lstStyle/>
          <a:p>
            <a:pPr algn="just"/>
            <a:r>
              <a:rPr lang="tr-TR" dirty="0">
                <a:latin typeface="Times New Roman" panose="02020603050405020304" pitchFamily="18" charset="0"/>
                <a:cs typeface="Times New Roman" panose="02020603050405020304" pitchFamily="18" charset="0"/>
              </a:rPr>
              <a:t>Gerçekten de, taşınmazlar üzerinde ayni hakların şarta bağlı olarak kurulması veya devredilmesi kural olarak mümkün değildir. </a:t>
            </a:r>
          </a:p>
          <a:p>
            <a:pPr algn="just"/>
            <a:r>
              <a:rPr lang="tr-TR" dirty="0">
                <a:latin typeface="Times New Roman" panose="02020603050405020304" pitchFamily="18" charset="0"/>
                <a:cs typeface="Times New Roman" panose="02020603050405020304" pitchFamily="18" charset="0"/>
              </a:rPr>
              <a:t>Aslında, </a:t>
            </a:r>
            <a:r>
              <a:rPr lang="tr-TR" b="1" dirty="0">
                <a:latin typeface="Times New Roman" panose="02020603050405020304" pitchFamily="18" charset="0"/>
                <a:cs typeface="Times New Roman" panose="02020603050405020304" pitchFamily="18" charset="0"/>
              </a:rPr>
              <a:t>taşınmazlarda ayni hakların kurulmasına veya devredilmesine yönelik borçlandırıcı işlemlerin</a:t>
            </a:r>
            <a:r>
              <a:rPr lang="tr-TR" dirty="0">
                <a:latin typeface="Times New Roman" panose="02020603050405020304" pitchFamily="18" charset="0"/>
                <a:cs typeface="Times New Roman" panose="02020603050405020304" pitchFamily="18" charset="0"/>
              </a:rPr>
              <a:t>, örneğin, taşınmaz satış vaadinin veya satış sözleşmesinin </a:t>
            </a:r>
            <a:r>
              <a:rPr lang="tr-TR" b="1" dirty="0">
                <a:latin typeface="Times New Roman" panose="02020603050405020304" pitchFamily="18" charset="0"/>
                <a:cs typeface="Times New Roman" panose="02020603050405020304" pitchFamily="18" charset="0"/>
              </a:rPr>
              <a:t>şarta bağlanmasına engel yoktur.</a:t>
            </a:r>
          </a:p>
          <a:p>
            <a:pPr algn="just"/>
            <a:r>
              <a:rPr lang="tr-TR" b="1" dirty="0">
                <a:latin typeface="Times New Roman" panose="02020603050405020304" pitchFamily="18" charset="0"/>
                <a:cs typeface="Times New Roman" panose="02020603050405020304" pitchFamily="18" charset="0"/>
              </a:rPr>
              <a:t>Eğer borçlandırıcı işlem geciktirici şartla yapılmışsa</a:t>
            </a:r>
            <a:r>
              <a:rPr lang="tr-TR" dirty="0">
                <a:latin typeface="Times New Roman" panose="02020603050405020304" pitchFamily="18" charset="0"/>
                <a:cs typeface="Times New Roman" panose="02020603050405020304" pitchFamily="18" charset="0"/>
              </a:rPr>
              <a:t>, tescilin ayni hakkın kurulmasını veya devredilmesini sağlayabilmesi için geçerli bir hukuki nedene dayanması gerektiği için, şart gerçekleşmeden tescil isteminde bulunulamaz. </a:t>
            </a:r>
          </a:p>
          <a:p>
            <a:pPr algn="just"/>
            <a:r>
              <a:rPr lang="tr-TR" b="1" dirty="0">
                <a:latin typeface="Times New Roman" panose="02020603050405020304" pitchFamily="18" charset="0"/>
                <a:cs typeface="Times New Roman" panose="02020603050405020304" pitchFamily="18" charset="0"/>
              </a:rPr>
              <a:t>Tescil İsteminde bulunabilmek için Şartın gerçekleşerek, Borçlandırıcı İşlemin kesin olarak sonuçlarını doğurmasını beklemek gerekir.</a:t>
            </a:r>
          </a:p>
          <a:p>
            <a:pPr marL="0" indent="0">
              <a:buNone/>
            </a:pPr>
            <a:endParaRPr lang="tr-TR" b="1" dirty="0"/>
          </a:p>
        </p:txBody>
      </p:sp>
    </p:spTree>
    <p:extLst>
      <p:ext uri="{BB962C8B-B14F-4D97-AF65-F5344CB8AC3E}">
        <p14:creationId xmlns:p14="http://schemas.microsoft.com/office/powerpoint/2010/main" val="212243940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endParaRPr lang="tr-TR" sz="4000" dirty="0"/>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Gerçekten </a:t>
            </a:r>
            <a:r>
              <a:rPr lang="tr-TR" b="1" dirty="0">
                <a:latin typeface="Times New Roman" panose="02020603050405020304" pitchFamily="18" charset="0"/>
                <a:cs typeface="Times New Roman" panose="02020603050405020304" pitchFamily="18" charset="0"/>
              </a:rPr>
              <a:t>BK 243 / </a:t>
            </a:r>
            <a:r>
              <a:rPr lang="tr-TR" b="1" dirty="0" err="1">
                <a:latin typeface="Times New Roman" panose="02020603050405020304" pitchFamily="18" charset="0"/>
                <a:cs typeface="Times New Roman" panose="02020603050405020304" pitchFamily="18" charset="0"/>
              </a:rPr>
              <a:t>I’deki</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Bir taşınmazın koşula bağlı satışında, koşul gerçekleşmedikçe tapu siciline tescil yapılamaz</a:t>
            </a:r>
            <a:r>
              <a:rPr lang="tr-TR" dirty="0">
                <a:latin typeface="Times New Roman" panose="02020603050405020304" pitchFamily="18" charset="0"/>
                <a:cs typeface="Times New Roman" panose="02020603050405020304" pitchFamily="18" charset="0"/>
              </a:rPr>
              <a:t>” hükmü de bunu doğrulamaktadır.</a:t>
            </a:r>
          </a:p>
          <a:p>
            <a:pPr algn="just"/>
            <a:r>
              <a:rPr lang="tr-TR" dirty="0">
                <a:latin typeface="Times New Roman" panose="02020603050405020304" pitchFamily="18" charset="0"/>
                <a:cs typeface="Times New Roman" panose="02020603050405020304" pitchFamily="18" charset="0"/>
              </a:rPr>
              <a:t>Oysa, </a:t>
            </a:r>
            <a:r>
              <a:rPr lang="tr-TR" b="1" dirty="0">
                <a:latin typeface="Times New Roman" panose="02020603050405020304" pitchFamily="18" charset="0"/>
                <a:cs typeface="Times New Roman" panose="02020603050405020304" pitchFamily="18" charset="0"/>
              </a:rPr>
              <a:t>Bozucu Şartla yapılmış bir Borçlandırıcı İşleme dayanarak </a:t>
            </a:r>
            <a:r>
              <a:rPr lang="tr-TR" dirty="0">
                <a:latin typeface="Times New Roman" panose="02020603050405020304" pitchFamily="18" charset="0"/>
                <a:cs typeface="Times New Roman" panose="02020603050405020304" pitchFamily="18" charset="0"/>
              </a:rPr>
              <a:t>Tescil İsteminde bulunmak mümkündür. </a:t>
            </a:r>
          </a:p>
          <a:p>
            <a:pPr algn="just"/>
            <a:r>
              <a:rPr lang="tr-TR" dirty="0">
                <a:latin typeface="Times New Roman" panose="02020603050405020304" pitchFamily="18" charset="0"/>
                <a:cs typeface="Times New Roman" panose="02020603050405020304" pitchFamily="18" charset="0"/>
              </a:rPr>
              <a:t>Bu durumda, Ayni Hak, şartsız olarak tescil edilecektir. </a:t>
            </a:r>
          </a:p>
          <a:p>
            <a:pPr algn="just"/>
            <a:r>
              <a:rPr lang="tr-TR" dirty="0">
                <a:latin typeface="Times New Roman" panose="02020603050405020304" pitchFamily="18" charset="0"/>
                <a:cs typeface="Times New Roman" panose="02020603050405020304" pitchFamily="18" charset="0"/>
              </a:rPr>
              <a:t>Fakat, Ayni Tasarruf İşlemi, bozucu şartla yapılmadığı için, Ayni Hak, Şart gerçekleşse de kendiliğinden eski sahibine dönmeyeceğinden, Ayni Hak Sahibi genellikle Bozucu Şartlı bir Borçlandırıcı İşleme dayanarak Tescilin yapılmasını tercih etmez. </a:t>
            </a:r>
          </a:p>
          <a:p>
            <a:endParaRPr lang="tr-TR" dirty="0"/>
          </a:p>
        </p:txBody>
      </p:sp>
    </p:spTree>
    <p:extLst>
      <p:ext uri="{BB962C8B-B14F-4D97-AF65-F5344CB8AC3E}">
        <p14:creationId xmlns:p14="http://schemas.microsoft.com/office/powerpoint/2010/main" val="409616805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endParaRPr lang="tr-TR" sz="4000" dirty="0"/>
          </a:p>
        </p:txBody>
      </p:sp>
      <p:sp>
        <p:nvSpPr>
          <p:cNvPr id="3" name="İçerik Yer Tutucusu 2"/>
          <p:cNvSpPr>
            <a:spLocks noGrp="1"/>
          </p:cNvSpPr>
          <p:nvPr>
            <p:ph idx="1"/>
          </p:nvPr>
        </p:nvSpPr>
        <p:spPr>
          <a:xfrm>
            <a:off x="838200" y="1690687"/>
            <a:ext cx="10515600" cy="4743979"/>
          </a:xfrm>
        </p:spPr>
        <p:txBody>
          <a:bodyPr>
            <a:noAutofit/>
          </a:bodyPr>
          <a:lstStyle/>
          <a:p>
            <a:pPr algn="just"/>
            <a:r>
              <a:rPr lang="tr-TR" sz="3200" b="1" dirty="0">
                <a:latin typeface="Times New Roman" panose="02020603050405020304" pitchFamily="18" charset="0"/>
                <a:cs typeface="Times New Roman" panose="02020603050405020304" pitchFamily="18" charset="0"/>
              </a:rPr>
              <a:t>Bu eğilime işaret eden bir görüş, Medeni Kanunu’nun Tescilin Bozucu olarak Şarta bağlanamayacağı Kuralını, Kanunda düzenlenen Bozucu Şartlı iki İşlem için bozmuş olduğunu ileri sürmektedir. </a:t>
            </a:r>
          </a:p>
          <a:p>
            <a:pPr algn="just"/>
            <a:r>
              <a:rPr lang="tr-TR" sz="3200" dirty="0">
                <a:latin typeface="Times New Roman" panose="02020603050405020304" pitchFamily="18" charset="0"/>
                <a:cs typeface="Times New Roman" panose="02020603050405020304" pitchFamily="18" charset="0"/>
              </a:rPr>
              <a:t>Buna göre, </a:t>
            </a:r>
            <a:r>
              <a:rPr lang="tr-TR" sz="3200" b="1" i="1" dirty="0">
                <a:latin typeface="Times New Roman" panose="02020603050405020304" pitchFamily="18" charset="0"/>
                <a:cs typeface="Times New Roman" panose="02020603050405020304" pitchFamily="18" charset="0"/>
              </a:rPr>
              <a:t>Art Mirasçı Atamada </a:t>
            </a:r>
            <a:r>
              <a:rPr lang="tr-TR" sz="3200"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MK m.521 vd.), </a:t>
            </a:r>
            <a:r>
              <a:rPr lang="tr-TR" sz="3200" dirty="0">
                <a:latin typeface="Times New Roman" panose="02020603050405020304" pitchFamily="18" charset="0"/>
                <a:cs typeface="Times New Roman" panose="02020603050405020304" pitchFamily="18" charset="0"/>
              </a:rPr>
              <a:t>Ön Mirasçının, Mirası Kazanması, Bozucu olarak belli bir Süreye ya da Şarta (</a:t>
            </a:r>
            <a:r>
              <a:rPr lang="tr-TR" sz="3200" i="1" dirty="0">
                <a:latin typeface="Times New Roman" panose="02020603050405020304" pitchFamily="18" charset="0"/>
                <a:cs typeface="Times New Roman" panose="02020603050405020304" pitchFamily="18" charset="0"/>
              </a:rPr>
              <a:t>Ön Mirasçının, Art Mirasçıdan önce ölmesine)</a:t>
            </a:r>
            <a:r>
              <a:rPr lang="tr-TR" sz="3200" dirty="0">
                <a:latin typeface="Times New Roman" panose="02020603050405020304" pitchFamily="18" charset="0"/>
                <a:cs typeface="Times New Roman" panose="02020603050405020304" pitchFamily="18" charset="0"/>
              </a:rPr>
              <a:t> bağlanmış olmasına rağmen, Ön Mirasçının kazandığı Mallar arasında Taşınmazlar varsa, bunlar Ön Mirasçı adına şartlı olarak tescil edilir. </a:t>
            </a:r>
          </a:p>
          <a:p>
            <a:endParaRPr lang="tr-TR" sz="3200" dirty="0"/>
          </a:p>
        </p:txBody>
      </p:sp>
    </p:spTree>
    <p:extLst>
      <p:ext uri="{BB962C8B-B14F-4D97-AF65-F5344CB8AC3E}">
        <p14:creationId xmlns:p14="http://schemas.microsoft.com/office/powerpoint/2010/main" val="290291931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endParaRPr lang="tr-TR" sz="4000" dirty="0"/>
          </a:p>
        </p:txBody>
      </p:sp>
      <p:sp>
        <p:nvSpPr>
          <p:cNvPr id="3" name="İçerik Yer Tutucusu 2"/>
          <p:cNvSpPr>
            <a:spLocks noGrp="1"/>
          </p:cNvSpPr>
          <p:nvPr>
            <p:ph idx="1"/>
          </p:nvPr>
        </p:nvSpPr>
        <p:spPr/>
        <p:txBody>
          <a:bodyPr/>
          <a:lstStyle/>
          <a:p>
            <a:pPr algn="just"/>
            <a:r>
              <a:rPr lang="tr-TR" sz="3200" b="1" dirty="0">
                <a:latin typeface="Times New Roman" panose="02020603050405020304" pitchFamily="18" charset="0"/>
                <a:cs typeface="Times New Roman" panose="02020603050405020304" pitchFamily="18" charset="0"/>
              </a:rPr>
              <a:t>Bağışlayana Dönme Koşullu Bağışlamada </a:t>
            </a:r>
            <a:r>
              <a:rPr lang="tr-TR" sz="3200" dirty="0">
                <a:latin typeface="Times New Roman" panose="02020603050405020304" pitchFamily="18" charset="0"/>
                <a:cs typeface="Times New Roman" panose="02020603050405020304" pitchFamily="18" charset="0"/>
              </a:rPr>
              <a:t>da, </a:t>
            </a:r>
            <a:r>
              <a:rPr lang="tr-TR" sz="3200" b="1" i="1" dirty="0">
                <a:latin typeface="Times New Roman" panose="02020603050405020304" pitchFamily="18" charset="0"/>
                <a:cs typeface="Times New Roman" panose="02020603050405020304" pitchFamily="18" charset="0"/>
              </a:rPr>
              <a:t>Bağışlananın, Bağışlayandan Önce Ölmesi Bozucu Şartına </a:t>
            </a:r>
            <a:r>
              <a:rPr lang="tr-TR" sz="3200" dirty="0">
                <a:latin typeface="Times New Roman" panose="02020603050405020304" pitchFamily="18" charset="0"/>
                <a:cs typeface="Times New Roman" panose="02020603050405020304" pitchFamily="18" charset="0"/>
              </a:rPr>
              <a:t>bağlı olarak, </a:t>
            </a:r>
            <a:r>
              <a:rPr lang="tr-TR" sz="3200" b="1" dirty="0">
                <a:latin typeface="Times New Roman" panose="02020603050405020304" pitchFamily="18" charset="0"/>
                <a:cs typeface="Times New Roman" panose="02020603050405020304" pitchFamily="18" charset="0"/>
              </a:rPr>
              <a:t>Bağışlama</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Konusu Taşınmazın Mülkiyetinin </a:t>
            </a:r>
            <a:r>
              <a:rPr lang="tr-TR" sz="3200" dirty="0">
                <a:latin typeface="Times New Roman" panose="02020603050405020304" pitchFamily="18" charset="0"/>
                <a:cs typeface="Times New Roman" panose="02020603050405020304" pitchFamily="18" charset="0"/>
              </a:rPr>
              <a:t>veya </a:t>
            </a:r>
            <a:r>
              <a:rPr lang="tr-TR" sz="3200" b="1" dirty="0">
                <a:latin typeface="Times New Roman" panose="02020603050405020304" pitchFamily="18" charset="0"/>
                <a:cs typeface="Times New Roman" panose="02020603050405020304" pitchFamily="18" charset="0"/>
              </a:rPr>
              <a:t>Taşınmaz üzerindeki Ayni Hakkın şartlı olarak Tescili </a:t>
            </a:r>
            <a:r>
              <a:rPr lang="tr-TR" sz="3200" dirty="0">
                <a:latin typeface="Times New Roman" panose="02020603050405020304" pitchFamily="18" charset="0"/>
                <a:cs typeface="Times New Roman" panose="02020603050405020304" pitchFamily="18" charset="0"/>
              </a:rPr>
              <a:t>söz konusudur (</a:t>
            </a:r>
            <a:r>
              <a:rPr lang="tr-TR" sz="3200" i="1" dirty="0">
                <a:latin typeface="Times New Roman" panose="02020603050405020304" pitchFamily="18" charset="0"/>
                <a:cs typeface="Times New Roman" panose="02020603050405020304" pitchFamily="18" charset="0"/>
              </a:rPr>
              <a:t>BK m. 292). </a:t>
            </a:r>
          </a:p>
          <a:p>
            <a:pPr algn="just"/>
            <a:r>
              <a:rPr lang="tr-TR" sz="3200" b="1" dirty="0">
                <a:latin typeface="Times New Roman" panose="02020603050405020304" pitchFamily="18" charset="0"/>
                <a:cs typeface="Times New Roman" panose="02020603050405020304" pitchFamily="18" charset="0"/>
              </a:rPr>
              <a:t>Her iki durumda </a:t>
            </a:r>
            <a:r>
              <a:rPr lang="tr-TR" sz="3200" dirty="0">
                <a:latin typeface="Times New Roman" panose="02020603050405020304" pitchFamily="18" charset="0"/>
                <a:cs typeface="Times New Roman" panose="02020603050405020304" pitchFamily="18" charset="0"/>
              </a:rPr>
              <a:t>da, </a:t>
            </a:r>
            <a:r>
              <a:rPr lang="tr-TR" sz="3200" b="1" dirty="0">
                <a:latin typeface="Times New Roman" panose="02020603050405020304" pitchFamily="18" charset="0"/>
                <a:cs typeface="Times New Roman" panose="02020603050405020304" pitchFamily="18" charset="0"/>
              </a:rPr>
              <a:t>bu Şartların varlığının </a:t>
            </a:r>
            <a:r>
              <a:rPr lang="tr-TR" sz="3200" b="1" i="1" dirty="0">
                <a:latin typeface="Times New Roman" panose="02020603050405020304" pitchFamily="18" charset="0"/>
                <a:cs typeface="Times New Roman" panose="02020603050405020304" pitchFamily="18" charset="0"/>
              </a:rPr>
              <a:t>Tapu Siciline Şerh verdirilerek </a:t>
            </a:r>
            <a:r>
              <a:rPr lang="tr-TR" sz="3200"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MK m.1010 / I / 3, BK m.292 / II) </a:t>
            </a:r>
            <a:r>
              <a:rPr lang="tr-TR" sz="3200" b="1" dirty="0">
                <a:latin typeface="Times New Roman" panose="02020603050405020304" pitchFamily="18" charset="0"/>
                <a:cs typeface="Times New Roman" panose="02020603050405020304" pitchFamily="18" charset="0"/>
              </a:rPr>
              <a:t>Üçüncü Kişilere karşı ileri sürülebilmesi imkânı tanınmıştır. </a:t>
            </a:r>
          </a:p>
          <a:p>
            <a:pPr marL="0" indent="0">
              <a:buNone/>
            </a:pPr>
            <a:endParaRPr lang="tr-TR" dirty="0"/>
          </a:p>
        </p:txBody>
      </p:sp>
    </p:spTree>
    <p:extLst>
      <p:ext uri="{BB962C8B-B14F-4D97-AF65-F5344CB8AC3E}">
        <p14:creationId xmlns:p14="http://schemas.microsoft.com/office/powerpoint/2010/main" val="234131260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endParaRPr lang="tr-TR" sz="4000" dirty="0"/>
          </a:p>
        </p:txBody>
      </p:sp>
      <p:sp>
        <p:nvSpPr>
          <p:cNvPr id="3" name="İçerik Yer Tutucusu 2"/>
          <p:cNvSpPr>
            <a:spLocks noGrp="1"/>
          </p:cNvSpPr>
          <p:nvPr>
            <p:ph idx="1"/>
          </p:nvPr>
        </p:nvSpPr>
        <p:spPr/>
        <p:txBody>
          <a:bodyPr>
            <a:normAutofit/>
          </a:bodyPr>
          <a:lstStyle/>
          <a:p>
            <a:pPr algn="just"/>
            <a:r>
              <a:rPr lang="tr-TR" sz="3200" b="1" dirty="0">
                <a:latin typeface="Times New Roman" panose="02020603050405020304" pitchFamily="18" charset="0"/>
                <a:cs typeface="Times New Roman" panose="02020603050405020304" pitchFamily="18" charset="0"/>
              </a:rPr>
              <a:t>Öğretide Bozucu Şartın gerçekleşmesinin </a:t>
            </a:r>
            <a:r>
              <a:rPr lang="tr-TR" sz="3200" b="1" i="1" dirty="0">
                <a:latin typeface="Times New Roman" panose="02020603050405020304" pitchFamily="18" charset="0"/>
                <a:cs typeface="Times New Roman" panose="02020603050405020304" pitchFamily="18" charset="0"/>
              </a:rPr>
              <a:t>Ayni Etki </a:t>
            </a:r>
            <a:r>
              <a:rPr lang="tr-TR" sz="3200" b="1" dirty="0">
                <a:latin typeface="Times New Roman" panose="02020603050405020304" pitchFamily="18" charset="0"/>
                <a:cs typeface="Times New Roman" panose="02020603050405020304" pitchFamily="18" charset="0"/>
              </a:rPr>
              <a:t>doğurmayacağı, </a:t>
            </a:r>
            <a:r>
              <a:rPr lang="tr-TR" sz="3200" dirty="0">
                <a:latin typeface="Times New Roman" panose="02020603050405020304" pitchFamily="18" charset="0"/>
                <a:cs typeface="Times New Roman" panose="02020603050405020304" pitchFamily="18" charset="0"/>
              </a:rPr>
              <a:t>dolayısıyla, </a:t>
            </a:r>
            <a:r>
              <a:rPr lang="tr-TR" sz="3200" b="1" dirty="0">
                <a:latin typeface="Times New Roman" panose="02020603050405020304" pitchFamily="18" charset="0"/>
                <a:cs typeface="Times New Roman" panose="02020603050405020304" pitchFamily="18" charset="0"/>
              </a:rPr>
              <a:t>Taşınmaz Mülkiyetinin Devrini sağlayan Tasarruf İşleminin Bozucu Şarta bağlanamayacağı da savunulmaktadır. </a:t>
            </a:r>
          </a:p>
          <a:p>
            <a:pPr algn="just"/>
            <a:r>
              <a:rPr lang="tr-TR" sz="3200" dirty="0">
                <a:latin typeface="Times New Roman" panose="02020603050405020304" pitchFamily="18" charset="0"/>
                <a:cs typeface="Times New Roman" panose="02020603050405020304" pitchFamily="18" charset="0"/>
              </a:rPr>
              <a:t>Bu görüşe göre ise, Bozucu Şart, ancak Borçlandırıcı İşlemde söz konusu olabilir. </a:t>
            </a:r>
          </a:p>
          <a:p>
            <a:pPr algn="just"/>
            <a:r>
              <a:rPr lang="tr-TR" sz="3200" dirty="0">
                <a:latin typeface="Times New Roman" panose="02020603050405020304" pitchFamily="18" charset="0"/>
                <a:cs typeface="Times New Roman" panose="02020603050405020304" pitchFamily="18" charset="0"/>
              </a:rPr>
              <a:t>Bu bağlamda, </a:t>
            </a:r>
            <a:r>
              <a:rPr lang="tr-TR" sz="3200" b="1" i="1" dirty="0">
                <a:latin typeface="Times New Roman" panose="02020603050405020304" pitchFamily="18" charset="0"/>
                <a:cs typeface="Times New Roman" panose="02020603050405020304" pitchFamily="18" charset="0"/>
              </a:rPr>
              <a:t>MK m. 521 </a:t>
            </a:r>
            <a:r>
              <a:rPr lang="tr-TR" sz="3200" dirty="0">
                <a:latin typeface="Times New Roman" panose="02020603050405020304" pitchFamily="18" charset="0"/>
                <a:cs typeface="Times New Roman" panose="02020603050405020304" pitchFamily="18" charset="0"/>
              </a:rPr>
              <a:t>ve </a:t>
            </a:r>
            <a:r>
              <a:rPr lang="tr-TR" sz="3200" b="1" i="1" dirty="0">
                <a:latin typeface="Times New Roman" panose="02020603050405020304" pitchFamily="18" charset="0"/>
                <a:cs typeface="Times New Roman" panose="02020603050405020304" pitchFamily="18" charset="0"/>
              </a:rPr>
              <a:t>BK m. 292’de </a:t>
            </a:r>
            <a:r>
              <a:rPr lang="tr-TR" sz="3200" dirty="0">
                <a:latin typeface="Times New Roman" panose="02020603050405020304" pitchFamily="18" charset="0"/>
                <a:cs typeface="Times New Roman" panose="02020603050405020304" pitchFamily="18" charset="0"/>
              </a:rPr>
              <a:t>ise, </a:t>
            </a:r>
            <a:r>
              <a:rPr lang="tr-TR" sz="3200" b="1" dirty="0">
                <a:latin typeface="Times New Roman" panose="02020603050405020304" pitchFamily="18" charset="0"/>
                <a:cs typeface="Times New Roman" panose="02020603050405020304" pitchFamily="18" charset="0"/>
              </a:rPr>
              <a:t>Tasarruf İşleminin </a:t>
            </a:r>
            <a:r>
              <a:rPr lang="tr-TR" sz="3200" b="1" i="1" dirty="0">
                <a:latin typeface="Times New Roman" panose="02020603050405020304" pitchFamily="18" charset="0"/>
                <a:cs typeface="Times New Roman" panose="02020603050405020304" pitchFamily="18" charset="0"/>
              </a:rPr>
              <a:t>bozucu</a:t>
            </a:r>
            <a:r>
              <a:rPr lang="tr-TR" sz="3200" i="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şarta </a:t>
            </a:r>
            <a:r>
              <a:rPr lang="tr-TR" sz="3200" b="1" dirty="0">
                <a:latin typeface="Times New Roman" panose="02020603050405020304" pitchFamily="18" charset="0"/>
                <a:cs typeface="Times New Roman" panose="02020603050405020304" pitchFamily="18" charset="0"/>
              </a:rPr>
              <a:t>bağlanmış olduğu söylenemez. </a:t>
            </a:r>
          </a:p>
          <a:p>
            <a:pPr marL="0" indent="0">
              <a:buNone/>
            </a:pP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0020314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Belgeleme </a:t>
            </a:r>
            <a:r>
              <a:rPr lang="tr-TR" dirty="0"/>
              <a:t>– </a:t>
            </a:r>
            <a:r>
              <a:rPr lang="tr-TR" sz="3600" b="1" dirty="0">
                <a:latin typeface="+mn-lt"/>
              </a:rPr>
              <a:t>İstem Yetkisinin Belgelenmesi</a:t>
            </a:r>
          </a:p>
        </p:txBody>
      </p:sp>
      <p:sp>
        <p:nvSpPr>
          <p:cNvPr id="3" name="İçerik Yer Tutucusu 2"/>
          <p:cNvSpPr>
            <a:spLocks noGrp="1"/>
          </p:cNvSpPr>
          <p:nvPr>
            <p:ph idx="1"/>
          </p:nvPr>
        </p:nvSpPr>
        <p:spPr>
          <a:xfrm>
            <a:off x="838200" y="1825624"/>
            <a:ext cx="10515600" cy="4600933"/>
          </a:xfrm>
        </p:spPr>
        <p:txBody>
          <a:bodyPr>
            <a:noAutofit/>
          </a:bodyPr>
          <a:lstStyle/>
          <a:p>
            <a:pPr algn="just"/>
            <a:r>
              <a:rPr lang="tr-TR" sz="3200" b="1" dirty="0">
                <a:latin typeface="Times New Roman" panose="02020603050405020304" pitchFamily="18" charset="0"/>
                <a:cs typeface="Times New Roman" panose="02020603050405020304" pitchFamily="18" charset="0"/>
              </a:rPr>
              <a:t>Ayni Hakkın</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Tescille Kazanıldığı Durumlarda</a:t>
            </a:r>
            <a:r>
              <a:rPr lang="tr-TR" sz="3200" dirty="0">
                <a:latin typeface="Times New Roman" panose="02020603050405020304" pitchFamily="18" charset="0"/>
                <a:cs typeface="Times New Roman" panose="02020603050405020304" pitchFamily="18" charset="0"/>
              </a:rPr>
              <a:t>, Tescil İstemi, </a:t>
            </a:r>
            <a:r>
              <a:rPr lang="tr-TR" sz="3200" b="1" i="1" dirty="0">
                <a:latin typeface="Times New Roman" panose="02020603050405020304" pitchFamily="18" charset="0"/>
                <a:cs typeface="Times New Roman" panose="02020603050405020304" pitchFamily="18" charset="0"/>
              </a:rPr>
              <a:t>Ayni Hakkın Kazanılmasını sağlayan Tasarruf İşlemini </a:t>
            </a:r>
            <a:r>
              <a:rPr lang="tr-TR" sz="3200" dirty="0">
                <a:latin typeface="Times New Roman" panose="02020603050405020304" pitchFamily="18" charset="0"/>
                <a:cs typeface="Times New Roman" panose="02020603050405020304" pitchFamily="18" charset="0"/>
              </a:rPr>
              <a:t>meydana getirmektedir. Bu bağlamda, </a:t>
            </a:r>
            <a:r>
              <a:rPr lang="tr-TR" sz="3200" b="1" dirty="0">
                <a:latin typeface="Times New Roman" panose="02020603050405020304" pitchFamily="18" charset="0"/>
                <a:cs typeface="Times New Roman" panose="02020603050405020304" pitchFamily="18" charset="0"/>
              </a:rPr>
              <a:t>Tescil İsteminde bulunan Kişinin bu konuda Tasarrufa yetkili olması </a:t>
            </a:r>
            <a:r>
              <a:rPr lang="tr-TR" sz="3200" dirty="0">
                <a:latin typeface="Times New Roman" panose="02020603050405020304" pitchFamily="18" charset="0"/>
                <a:cs typeface="Times New Roman" panose="02020603050405020304" pitchFamily="18" charset="0"/>
              </a:rPr>
              <a:t>gerekir. </a:t>
            </a:r>
          </a:p>
          <a:p>
            <a:pPr algn="just"/>
            <a:r>
              <a:rPr lang="tr-TR" sz="3200" b="1" i="1" dirty="0">
                <a:latin typeface="Times New Roman" panose="02020603050405020304" pitchFamily="18" charset="0"/>
                <a:cs typeface="Times New Roman" panose="02020603050405020304" pitchFamily="18" charset="0"/>
              </a:rPr>
              <a:t>Eğer Tescil İstemi Ayni Hak üzerinde Tasarrufa yetkili olan Kişi tarafından yapılmamışsa</a:t>
            </a:r>
            <a:r>
              <a:rPr lang="tr-TR" sz="3200" b="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Tescile rağmen, Ayni Hak doğmaz. Bu bağlamda, </a:t>
            </a:r>
            <a:r>
              <a:rPr lang="tr-TR" sz="3200" b="1" dirty="0">
                <a:latin typeface="Times New Roman" panose="02020603050405020304" pitchFamily="18" charset="0"/>
                <a:cs typeface="Times New Roman" panose="02020603050405020304" pitchFamily="18" charset="0"/>
              </a:rPr>
              <a:t>Kanun,</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Tescil İsteminde bulunan Kişinin</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Tasarruf Yetkisini ispat etmesini şart koşmuştur </a:t>
            </a:r>
            <a:r>
              <a:rPr lang="tr-TR" sz="3200"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MK m. 1015, 1016). </a:t>
            </a:r>
          </a:p>
        </p:txBody>
      </p:sp>
    </p:spTree>
    <p:extLst>
      <p:ext uri="{BB962C8B-B14F-4D97-AF65-F5344CB8AC3E}">
        <p14:creationId xmlns:p14="http://schemas.microsoft.com/office/powerpoint/2010/main" val="420442911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b="1" dirty="0">
                <a:latin typeface="Times New Roman" panose="02020603050405020304" pitchFamily="18" charset="0"/>
                <a:cs typeface="Times New Roman" panose="02020603050405020304" pitchFamily="18" charset="0"/>
              </a:rPr>
              <a:t>Taşınmazın </a:t>
            </a:r>
            <a:r>
              <a:rPr lang="tr-TR" sz="3200" dirty="0">
                <a:latin typeface="Times New Roman" panose="02020603050405020304" pitchFamily="18" charset="0"/>
                <a:cs typeface="Times New Roman" panose="02020603050405020304" pitchFamily="18" charset="0"/>
              </a:rPr>
              <a:t>gerek</a:t>
            </a:r>
            <a:r>
              <a:rPr lang="tr-TR" sz="3200" b="1" dirty="0">
                <a:latin typeface="Times New Roman" panose="02020603050405020304" pitchFamily="18" charset="0"/>
                <a:cs typeface="Times New Roman" panose="02020603050405020304" pitchFamily="18" charset="0"/>
              </a:rPr>
              <a:t> Mülkiyetinin Devredilmesinde, </a:t>
            </a:r>
            <a:r>
              <a:rPr lang="tr-TR" sz="3200" dirty="0">
                <a:latin typeface="Times New Roman" panose="02020603050405020304" pitchFamily="18" charset="0"/>
                <a:cs typeface="Times New Roman" panose="02020603050405020304" pitchFamily="18" charset="0"/>
              </a:rPr>
              <a:t>gerek</a:t>
            </a:r>
            <a:r>
              <a:rPr lang="tr-TR" sz="3200" b="1" dirty="0">
                <a:latin typeface="Times New Roman" panose="02020603050405020304" pitchFamily="18" charset="0"/>
                <a:cs typeface="Times New Roman" panose="02020603050405020304" pitchFamily="18" charset="0"/>
              </a:rPr>
              <a:t> üzerinde bir Sınırlı Ayni Hak kurulmasında, Tasarruf Yetkisi, o </a:t>
            </a:r>
            <a:r>
              <a:rPr lang="tr-TR" sz="3200" b="1" i="1" dirty="0">
                <a:latin typeface="Times New Roman" panose="02020603050405020304" pitchFamily="18" charset="0"/>
                <a:cs typeface="Times New Roman" panose="02020603050405020304" pitchFamily="18" charset="0"/>
              </a:rPr>
              <a:t>Taşınmazın Malikine </a:t>
            </a:r>
            <a:r>
              <a:rPr lang="tr-TR" sz="3200" b="1" dirty="0">
                <a:latin typeface="Times New Roman" panose="02020603050405020304" pitchFamily="18" charset="0"/>
                <a:cs typeface="Times New Roman" panose="02020603050405020304" pitchFamily="18" charset="0"/>
              </a:rPr>
              <a:t>aittir. </a:t>
            </a:r>
          </a:p>
          <a:p>
            <a:pPr algn="just"/>
            <a:r>
              <a:rPr lang="tr-TR" sz="3200" dirty="0">
                <a:latin typeface="Times New Roman" panose="02020603050405020304" pitchFamily="18" charset="0"/>
                <a:cs typeface="Times New Roman" panose="02020603050405020304" pitchFamily="18" charset="0"/>
              </a:rPr>
              <a:t>Burada ayrıca </a:t>
            </a:r>
            <a:r>
              <a:rPr lang="tr-TR" sz="3200" b="1" dirty="0">
                <a:latin typeface="Times New Roman" panose="02020603050405020304" pitchFamily="18" charset="0"/>
                <a:cs typeface="Times New Roman" panose="02020603050405020304" pitchFamily="18" charset="0"/>
              </a:rPr>
              <a:t>Tescil İsteminde bulunan kimsenin Sicilde Malik olarak kaydedilmiş olması </a:t>
            </a:r>
            <a:r>
              <a:rPr lang="tr-TR" sz="3200" dirty="0">
                <a:latin typeface="Times New Roman" panose="02020603050405020304" pitchFamily="18" charset="0"/>
                <a:cs typeface="Times New Roman" panose="02020603050405020304" pitchFamily="18" charset="0"/>
              </a:rPr>
              <a:t>da aranacaktır. </a:t>
            </a:r>
          </a:p>
          <a:p>
            <a:pPr algn="just"/>
            <a:r>
              <a:rPr lang="tr-TR" sz="3200" dirty="0">
                <a:latin typeface="Times New Roman" panose="02020603050405020304" pitchFamily="18" charset="0"/>
                <a:cs typeface="Times New Roman" panose="02020603050405020304" pitchFamily="18" charset="0"/>
              </a:rPr>
              <a:t>Bunun nedeni, İstemde bulunan kimsenin kendisinin Sicilde Hak Sahibi görünen Kişi veya bu Kişinin Temsilcisi olduğunu ispat etmek suretiyle Tasarruf Yetkisini belgelemiş olmasıdır (</a:t>
            </a:r>
            <a:r>
              <a:rPr lang="tr-TR" sz="3200" i="1" dirty="0">
                <a:latin typeface="Times New Roman" panose="02020603050405020304" pitchFamily="18" charset="0"/>
                <a:cs typeface="Times New Roman" panose="02020603050405020304" pitchFamily="18" charset="0"/>
              </a:rPr>
              <a:t>MK m.1015 / II).  </a:t>
            </a:r>
          </a:p>
          <a:p>
            <a:pPr algn="just"/>
            <a:endParaRPr lang="tr-TR" dirty="0"/>
          </a:p>
        </p:txBody>
      </p:sp>
    </p:spTree>
    <p:extLst>
      <p:ext uri="{BB962C8B-B14F-4D97-AF65-F5344CB8AC3E}">
        <p14:creationId xmlns:p14="http://schemas.microsoft.com/office/powerpoint/2010/main" val="226924036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i="1" dirty="0">
                <a:latin typeface="Times New Roman" panose="02020603050405020304" pitchFamily="18" charset="0"/>
                <a:cs typeface="Times New Roman" panose="02020603050405020304" pitchFamily="18" charset="0"/>
              </a:rPr>
              <a:t>Eğer İstem bir Temsilci tarafından yapılıyorsa</a:t>
            </a:r>
            <a:r>
              <a:rPr lang="tr-TR" dirty="0">
                <a:latin typeface="Times New Roman" panose="02020603050405020304" pitchFamily="18" charset="0"/>
                <a:cs typeface="Times New Roman" panose="02020603050405020304" pitchFamily="18" charset="0"/>
              </a:rPr>
              <a:t>, Sicilde yazılı Hak Sahibi tarafından bu konuda verilmiş olan Temsil Yetkisi, Noter tarafından </a:t>
            </a:r>
            <a:r>
              <a:rPr lang="tr-TR" dirty="0" err="1">
                <a:latin typeface="Times New Roman" panose="02020603050405020304" pitchFamily="18" charset="0"/>
                <a:cs typeface="Times New Roman" panose="02020603050405020304" pitchFamily="18" charset="0"/>
              </a:rPr>
              <a:t>re’sen</a:t>
            </a:r>
            <a:r>
              <a:rPr lang="tr-TR" dirty="0">
                <a:latin typeface="Times New Roman" panose="02020603050405020304" pitchFamily="18" charset="0"/>
                <a:cs typeface="Times New Roman" panose="02020603050405020304" pitchFamily="18" charset="0"/>
              </a:rPr>
              <a:t> düzenlenmiş bir Vekaletnameyle belgelenecektir. </a:t>
            </a:r>
          </a:p>
          <a:p>
            <a:pPr algn="just"/>
            <a:r>
              <a:rPr lang="tr-TR" dirty="0">
                <a:latin typeface="Times New Roman" panose="02020603050405020304" pitchFamily="18" charset="0"/>
                <a:cs typeface="Times New Roman" panose="02020603050405020304" pitchFamily="18" charset="0"/>
              </a:rPr>
              <a:t>Vekil, tevkil yetkisine dayanarak bir başkasını vekil tayin etmişse, ayrıca dayanağı olan Vekâletnamenin de ibraz edilmesi gerekecektir (</a:t>
            </a:r>
            <a:r>
              <a:rPr lang="tr-TR" i="1" dirty="0">
                <a:latin typeface="Times New Roman" panose="02020603050405020304" pitchFamily="18" charset="0"/>
                <a:cs typeface="Times New Roman" panose="02020603050405020304" pitchFamily="18" charset="0"/>
              </a:rPr>
              <a:t>TST m. 18 / 4). </a:t>
            </a:r>
          </a:p>
          <a:p>
            <a:pPr algn="just"/>
            <a:r>
              <a:rPr lang="tr-TR" b="1" dirty="0">
                <a:latin typeface="Times New Roman" panose="02020603050405020304" pitchFamily="18" charset="0"/>
                <a:cs typeface="Times New Roman" panose="02020603050405020304" pitchFamily="18" charset="0"/>
              </a:rPr>
              <a:t>Tüzel Kişiler adına yapılan İstemlerde</a:t>
            </a:r>
            <a:r>
              <a:rPr lang="tr-TR" dirty="0">
                <a:latin typeface="Times New Roman" panose="02020603050405020304" pitchFamily="18" charset="0"/>
                <a:cs typeface="Times New Roman" panose="02020603050405020304" pitchFamily="18" charset="0"/>
              </a:rPr>
              <a:t>, İstemde bulunan, Tüzel Kişinin Yetkili Temsilcisi olduğunu, İstemde bulunduğu İşlemi yapabileceğini, Kanunlarda yazılı mercilerden alınmış Yetki Belgesi ve İmza Sirküleri ibraz etmek suretiyle belgeleyecektir (</a:t>
            </a:r>
            <a:r>
              <a:rPr lang="tr-TR" i="1" dirty="0">
                <a:latin typeface="Times New Roman" panose="02020603050405020304" pitchFamily="18" charset="0"/>
                <a:cs typeface="Times New Roman" panose="02020603050405020304" pitchFamily="18" charset="0"/>
              </a:rPr>
              <a:t>TST m.18 / 5</a:t>
            </a:r>
            <a:r>
              <a:rPr lang="tr-TR"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420549441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Autofit/>
          </a:bodyPr>
          <a:lstStyle/>
          <a:p>
            <a:pPr algn="just"/>
            <a:r>
              <a:rPr lang="tr-TR" b="1" dirty="0">
                <a:latin typeface="Times New Roman" panose="02020603050405020304" pitchFamily="18" charset="0"/>
                <a:cs typeface="Times New Roman" panose="02020603050405020304" pitchFamily="18" charset="0"/>
              </a:rPr>
              <a:t>Kanuni Temsilci sıfatıyla İstemde bulunan Kişi</a:t>
            </a:r>
            <a:r>
              <a:rPr lang="tr-TR" dirty="0">
                <a:latin typeface="Times New Roman" panose="02020603050405020304" pitchFamily="18" charset="0"/>
                <a:cs typeface="Times New Roman" panose="02020603050405020304" pitchFamily="18" charset="0"/>
              </a:rPr>
              <a:t>, bu konudaki Yetkisini belirten bir Karar veya Belge ibraz etmek zorundadır (</a:t>
            </a:r>
            <a:r>
              <a:rPr lang="tr-TR" sz="2400" i="1" dirty="0">
                <a:latin typeface="Times New Roman" panose="02020603050405020304" pitchFamily="18" charset="0"/>
                <a:cs typeface="Times New Roman" panose="02020603050405020304" pitchFamily="18" charset="0"/>
              </a:rPr>
              <a:t>TST m.18 /6)</a:t>
            </a:r>
            <a:r>
              <a:rPr lang="tr-TR" i="1" dirty="0">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Ayrıca </a:t>
            </a:r>
            <a:r>
              <a:rPr lang="tr-TR" sz="2400" b="1" dirty="0">
                <a:latin typeface="Times New Roman" panose="02020603050405020304" pitchFamily="18" charset="0"/>
                <a:cs typeface="Times New Roman" panose="02020603050405020304" pitchFamily="18" charset="0"/>
              </a:rPr>
              <a:t>İstem Resmi Kuruluşlarca yapılıyorsa</a:t>
            </a:r>
            <a:r>
              <a:rPr lang="tr-TR" sz="2400" dirty="0">
                <a:latin typeface="Times New Roman" panose="02020603050405020304" pitchFamily="18" charset="0"/>
                <a:cs typeface="Times New Roman" panose="02020603050405020304" pitchFamily="18" charset="0"/>
              </a:rPr>
              <a:t>, Kuruluşların ve Temsilcilerinin Yetkilerinin olup olmadığı da araştırılacaktır (</a:t>
            </a:r>
            <a:r>
              <a:rPr lang="tr-TR" sz="2400" i="1" dirty="0">
                <a:latin typeface="Times New Roman" panose="02020603050405020304" pitchFamily="18" charset="0"/>
                <a:cs typeface="Times New Roman" panose="02020603050405020304" pitchFamily="18" charset="0"/>
              </a:rPr>
              <a:t>TST m.18 / 7). </a:t>
            </a:r>
          </a:p>
          <a:p>
            <a:pPr algn="just"/>
            <a:r>
              <a:rPr lang="tr-TR" b="1" dirty="0">
                <a:latin typeface="Times New Roman" panose="02020603050405020304" pitchFamily="18" charset="0"/>
                <a:cs typeface="Times New Roman" panose="02020603050405020304" pitchFamily="18" charset="0"/>
              </a:rPr>
              <a:t>Ayni Hakkın tescilden önce kazanıldığı hallerde ise</a:t>
            </a:r>
            <a:r>
              <a:rPr lang="tr-TR" dirty="0">
                <a:latin typeface="Times New Roman" panose="02020603050405020304" pitchFamily="18" charset="0"/>
                <a:cs typeface="Times New Roman" panose="02020603050405020304" pitchFamily="18" charset="0"/>
              </a:rPr>
              <a:t>, İstemde Bulunma Yetkisi, kural olarak </a:t>
            </a:r>
            <a:r>
              <a:rPr lang="tr-TR" b="1" dirty="0">
                <a:latin typeface="Times New Roman" panose="02020603050405020304" pitchFamily="18" charset="0"/>
                <a:cs typeface="Times New Roman" panose="02020603050405020304" pitchFamily="18" charset="0"/>
              </a:rPr>
              <a:t>Hakkı Sicil Dışı Kazanan Kişiye </a:t>
            </a:r>
            <a:r>
              <a:rPr lang="tr-TR" dirty="0">
                <a:latin typeface="Times New Roman" panose="02020603050405020304" pitchFamily="18" charset="0"/>
                <a:cs typeface="Times New Roman" panose="02020603050405020304" pitchFamily="18" charset="0"/>
              </a:rPr>
              <a:t>aittir </a:t>
            </a:r>
            <a:r>
              <a:rPr lang="tr-TR" i="1" dirty="0">
                <a:latin typeface="Times New Roman" panose="02020603050405020304" pitchFamily="18" charset="0"/>
                <a:cs typeface="Times New Roman" panose="02020603050405020304" pitchFamily="18" charset="0"/>
              </a:rPr>
              <a:t>(</a:t>
            </a:r>
            <a:r>
              <a:rPr lang="tr-TR" sz="2400" i="1" dirty="0">
                <a:latin typeface="Times New Roman" panose="02020603050405020304" pitchFamily="18" charset="0"/>
                <a:cs typeface="Times New Roman" panose="02020603050405020304" pitchFamily="18" charset="0"/>
              </a:rPr>
              <a:t>MK m.1013 / III, TST 17 / 1). </a:t>
            </a:r>
          </a:p>
          <a:p>
            <a:pPr algn="just"/>
            <a:r>
              <a:rPr lang="tr-TR" dirty="0">
                <a:latin typeface="Times New Roman" panose="02020603050405020304" pitchFamily="18" charset="0"/>
                <a:cs typeface="Times New Roman" panose="02020603050405020304" pitchFamily="18" charset="0"/>
              </a:rPr>
              <a:t>Bu kimse, Hakkı Sicil Dışı kazandığını ispat etmekle, İstemde Bulunma Yetkisini ispat etmiş olur (</a:t>
            </a:r>
            <a:r>
              <a:rPr lang="tr-TR" sz="2400" i="1" dirty="0">
                <a:latin typeface="Times New Roman" panose="02020603050405020304" pitchFamily="18" charset="0"/>
                <a:cs typeface="Times New Roman" panose="02020603050405020304" pitchFamily="18" charset="0"/>
              </a:rPr>
              <a:t>MK m.1013 / III</a:t>
            </a:r>
            <a:r>
              <a:rPr lang="tr-TR" i="1" dirty="0">
                <a:latin typeface="Times New Roman" panose="02020603050405020304" pitchFamily="18" charset="0"/>
                <a:cs typeface="Times New Roman" panose="02020603050405020304" pitchFamily="18" charset="0"/>
              </a:rPr>
              <a:t>). </a:t>
            </a:r>
            <a:r>
              <a:rPr lang="tr-TR" sz="2400" b="1" dirty="0">
                <a:latin typeface="Times New Roman" panose="02020603050405020304" pitchFamily="18" charset="0"/>
                <a:cs typeface="Times New Roman" panose="02020603050405020304" pitchFamily="18" charset="0"/>
              </a:rPr>
              <a:t>Örneğin,</a:t>
            </a:r>
            <a:r>
              <a:rPr lang="tr-TR" sz="2400" dirty="0">
                <a:latin typeface="Times New Roman" panose="02020603050405020304" pitchFamily="18" charset="0"/>
                <a:cs typeface="Times New Roman" panose="02020603050405020304" pitchFamily="18" charset="0"/>
              </a:rPr>
              <a:t> Mirasçılık Belgesini sunan Mirasçı, Miras bırakanın Taşınmazları üzerindeki Mülkiyetin adına Tescilini isteyebilecektir (</a:t>
            </a:r>
            <a:r>
              <a:rPr lang="tr-TR" sz="2400" i="1" dirty="0">
                <a:latin typeface="Times New Roman" panose="02020603050405020304" pitchFamily="18" charset="0"/>
                <a:cs typeface="Times New Roman" panose="02020603050405020304" pitchFamily="18" charset="0"/>
              </a:rPr>
              <a:t>TST m.20 /a). </a:t>
            </a:r>
          </a:p>
          <a:p>
            <a:pPr marL="0" indent="0" algn="just">
              <a:buNone/>
            </a:pPr>
            <a:endParaRPr lang="tr-TR" i="1" dirty="0"/>
          </a:p>
          <a:p>
            <a:pPr algn="just"/>
            <a:endParaRPr lang="tr-TR" i="1" dirty="0"/>
          </a:p>
        </p:txBody>
      </p:sp>
    </p:spTree>
    <p:extLst>
      <p:ext uri="{BB962C8B-B14F-4D97-AF65-F5344CB8AC3E}">
        <p14:creationId xmlns:p14="http://schemas.microsoft.com/office/powerpoint/2010/main" val="275096162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Hukuki Sebebin Belgelenmesi </a:t>
            </a:r>
          </a:p>
        </p:txBody>
      </p:sp>
      <p:sp>
        <p:nvSpPr>
          <p:cNvPr id="3" name="İçerik Yer Tutucusu 2"/>
          <p:cNvSpPr>
            <a:spLocks noGrp="1"/>
          </p:cNvSpPr>
          <p:nvPr>
            <p:ph idx="1"/>
          </p:nvPr>
        </p:nvSpPr>
        <p:spPr/>
        <p:txBody>
          <a:bodyPr>
            <a:normAutofit lnSpcReduction="10000"/>
          </a:bodyPr>
          <a:lstStyle/>
          <a:p>
            <a:pPr algn="just"/>
            <a:r>
              <a:rPr lang="tr-TR" sz="3600" b="1" dirty="0">
                <a:latin typeface="Times New Roman" panose="02020603050405020304" pitchFamily="18" charset="0"/>
                <a:cs typeface="Times New Roman" panose="02020603050405020304" pitchFamily="18" charset="0"/>
              </a:rPr>
              <a:t>Medeni Kanun, Ayni Hak değişikliğini gerçekleştiren Tasarruf İşleminde, </a:t>
            </a:r>
            <a:r>
              <a:rPr lang="tr-TR" sz="3600" b="1" i="1" dirty="0">
                <a:latin typeface="Times New Roman" panose="02020603050405020304" pitchFamily="18" charset="0"/>
                <a:cs typeface="Times New Roman" panose="02020603050405020304" pitchFamily="18" charset="0"/>
              </a:rPr>
              <a:t>Sebebe Bağlılık İlkesini </a:t>
            </a:r>
            <a:r>
              <a:rPr lang="tr-TR" sz="3600" b="1" dirty="0">
                <a:latin typeface="Times New Roman" panose="02020603050405020304" pitchFamily="18" charset="0"/>
                <a:cs typeface="Times New Roman" panose="02020603050405020304" pitchFamily="18" charset="0"/>
              </a:rPr>
              <a:t>benimsemiştir </a:t>
            </a:r>
            <a:r>
              <a:rPr lang="tr-TR" sz="3600"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MK m.1024 / II, 1025). </a:t>
            </a:r>
          </a:p>
          <a:p>
            <a:pPr algn="just"/>
            <a:r>
              <a:rPr lang="tr-TR" sz="3600" dirty="0">
                <a:latin typeface="Times New Roman" panose="02020603050405020304" pitchFamily="18" charset="0"/>
                <a:cs typeface="Times New Roman" panose="02020603050405020304" pitchFamily="18" charset="0"/>
              </a:rPr>
              <a:t>Bu bağlamda, </a:t>
            </a:r>
            <a:r>
              <a:rPr lang="tr-TR" sz="3600" b="1" dirty="0">
                <a:latin typeface="Times New Roman" panose="02020603050405020304" pitchFamily="18" charset="0"/>
                <a:cs typeface="Times New Roman" panose="02020603050405020304" pitchFamily="18" charset="0"/>
              </a:rPr>
              <a:t>geçerli bir </a:t>
            </a:r>
            <a:r>
              <a:rPr lang="tr-TR" sz="3600" b="1" i="1" dirty="0">
                <a:latin typeface="Times New Roman" panose="02020603050405020304" pitchFamily="18" charset="0"/>
                <a:cs typeface="Times New Roman" panose="02020603050405020304" pitchFamily="18" charset="0"/>
              </a:rPr>
              <a:t>Hukuki Sebebi </a:t>
            </a:r>
            <a:r>
              <a:rPr lang="tr-TR" sz="3600" b="1" dirty="0">
                <a:latin typeface="Times New Roman" panose="02020603050405020304" pitchFamily="18" charset="0"/>
                <a:cs typeface="Times New Roman" panose="02020603050405020304" pitchFamily="18" charset="0"/>
              </a:rPr>
              <a:t>bulunmayan </a:t>
            </a:r>
            <a:r>
              <a:rPr lang="tr-TR" sz="3600" b="1" i="1" dirty="0">
                <a:latin typeface="Times New Roman" panose="02020603050405020304" pitchFamily="18" charset="0"/>
                <a:cs typeface="Times New Roman" panose="02020603050405020304" pitchFamily="18" charset="0"/>
              </a:rPr>
              <a:t>Tescil İstemi </a:t>
            </a:r>
            <a:r>
              <a:rPr lang="tr-TR" sz="3600" b="1" dirty="0">
                <a:latin typeface="Times New Roman" panose="02020603050405020304" pitchFamily="18" charset="0"/>
                <a:cs typeface="Times New Roman" panose="02020603050405020304" pitchFamily="18" charset="0"/>
              </a:rPr>
              <a:t>geçersiz,  buna dayanılarak yapılan </a:t>
            </a:r>
            <a:r>
              <a:rPr lang="tr-TR" sz="3600" b="1" i="1" dirty="0">
                <a:latin typeface="Times New Roman" panose="02020603050405020304" pitchFamily="18" charset="0"/>
                <a:cs typeface="Times New Roman" panose="02020603050405020304" pitchFamily="18" charset="0"/>
              </a:rPr>
              <a:t>Tescil</a:t>
            </a:r>
            <a:r>
              <a:rPr lang="tr-TR" sz="3600" b="1" dirty="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de </a:t>
            </a:r>
            <a:r>
              <a:rPr lang="tr-TR" sz="3600" b="1" dirty="0">
                <a:latin typeface="Times New Roman" panose="02020603050405020304" pitchFamily="18" charset="0"/>
                <a:cs typeface="Times New Roman" panose="02020603050405020304" pitchFamily="18" charset="0"/>
              </a:rPr>
              <a:t>geçersiz, </a:t>
            </a:r>
            <a:r>
              <a:rPr lang="tr-TR" sz="3600" b="1" i="1" dirty="0">
                <a:latin typeface="Times New Roman" panose="02020603050405020304" pitchFamily="18" charset="0"/>
                <a:cs typeface="Times New Roman" panose="02020603050405020304" pitchFamily="18" charset="0"/>
              </a:rPr>
              <a:t>Teknik</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Deyimiyle </a:t>
            </a:r>
            <a:r>
              <a:rPr lang="tr-TR" sz="3600" dirty="0">
                <a:latin typeface="Times New Roman" panose="02020603050405020304" pitchFamily="18" charset="0"/>
                <a:cs typeface="Times New Roman" panose="02020603050405020304" pitchFamily="18" charset="0"/>
              </a:rPr>
              <a:t>«</a:t>
            </a:r>
            <a:r>
              <a:rPr lang="tr-TR" sz="3600" b="1" u="sng" dirty="0">
                <a:latin typeface="Times New Roman" panose="02020603050405020304" pitchFamily="18" charset="0"/>
                <a:cs typeface="Times New Roman" panose="02020603050405020304" pitchFamily="18" charset="0"/>
              </a:rPr>
              <a:t>Yolsuz Tescil</a:t>
            </a:r>
            <a:r>
              <a:rPr lang="tr-TR" sz="3600" dirty="0">
                <a:latin typeface="Times New Roman" panose="02020603050405020304" pitchFamily="18" charset="0"/>
                <a:cs typeface="Times New Roman" panose="02020603050405020304" pitchFamily="18" charset="0"/>
              </a:rPr>
              <a:t>» olur. </a:t>
            </a:r>
          </a:p>
          <a:p>
            <a:pPr algn="just"/>
            <a:r>
              <a:rPr lang="tr-TR" sz="3600" b="1" dirty="0">
                <a:latin typeface="Times New Roman" panose="02020603050405020304" pitchFamily="18" charset="0"/>
                <a:cs typeface="Times New Roman" panose="02020603050405020304" pitchFamily="18" charset="0"/>
              </a:rPr>
              <a:t>Yolsuz Tescil, </a:t>
            </a:r>
            <a:r>
              <a:rPr lang="tr-TR" sz="3600" dirty="0">
                <a:latin typeface="Times New Roman" panose="02020603050405020304" pitchFamily="18" charset="0"/>
                <a:cs typeface="Times New Roman" panose="02020603050405020304" pitchFamily="18" charset="0"/>
              </a:rPr>
              <a:t>Ayni Hak durumunda bir değişiklik yaratmaz. </a:t>
            </a:r>
          </a:p>
          <a:p>
            <a:pPr algn="just"/>
            <a:endParaRPr lang="tr-TR" dirty="0"/>
          </a:p>
          <a:p>
            <a:pPr algn="just"/>
            <a:endParaRPr lang="tr-TR" dirty="0"/>
          </a:p>
        </p:txBody>
      </p:sp>
    </p:spTree>
    <p:extLst>
      <p:ext uri="{BB962C8B-B14F-4D97-AF65-F5344CB8AC3E}">
        <p14:creationId xmlns:p14="http://schemas.microsoft.com/office/powerpoint/2010/main" val="10811311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b="1" dirty="0">
                <a:latin typeface="Times New Roman" panose="02020603050405020304" pitchFamily="18" charset="0"/>
                <a:cs typeface="Times New Roman" panose="02020603050405020304" pitchFamily="18" charset="0"/>
              </a:rPr>
              <a:t>Buna karşılık, Sınırlarla ilgili yanlış bilgi, Hakkın Konusu olan Taşınmazın büyümesi ve küçülmesi sonucunu doğurduğundan, Mülkiyet Hakkına ilişkin Tescilin İçeriğinde de Kısmi Yolsuzluk yaratır</a:t>
            </a:r>
            <a:r>
              <a:rPr lang="tr-TR" sz="3200" dirty="0">
                <a:latin typeface="Times New Roman" panose="02020603050405020304" pitchFamily="18" charset="0"/>
                <a:cs typeface="Times New Roman" panose="02020603050405020304" pitchFamily="18" charset="0"/>
              </a:rPr>
              <a:t>. </a:t>
            </a:r>
          </a:p>
          <a:p>
            <a:pPr algn="just"/>
            <a:r>
              <a:rPr lang="tr-TR" b="1" i="1" dirty="0">
                <a:latin typeface="Times New Roman" panose="02020603050405020304" pitchFamily="18" charset="0"/>
                <a:cs typeface="Times New Roman" panose="02020603050405020304" pitchFamily="18" charset="0"/>
              </a:rPr>
              <a:t>Örneğin,</a:t>
            </a:r>
            <a:r>
              <a:rPr lang="tr-TR" dirty="0">
                <a:latin typeface="Times New Roman" panose="02020603050405020304" pitchFamily="18" charset="0"/>
                <a:cs typeface="Times New Roman" panose="02020603050405020304" pitchFamily="18" charset="0"/>
              </a:rPr>
              <a:t> Planda Yeşim’in taşınmazının bir kısmı yanlışlıkla Vedat’ın Taşınmazının sınırları içinde gösterilmişse, Vedat’ın Taşınmazını satın alan ve Vedat’ın Taşınmazının Mülkiyeti adına Tescil edilen İyiniyetli Üçüncü Kişi, MK m.1023 uyarınca Vedat’ın Taşınmazının Mülkiyetini bu kapsamda kazanmış olur. </a:t>
            </a:r>
          </a:p>
          <a:p>
            <a:pPr marL="0" indent="0" algn="just">
              <a:buNone/>
            </a:pPr>
            <a:endParaRPr lang="tr-TR" sz="3200"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127472898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sz="3200" dirty="0">
                <a:latin typeface="Times New Roman" panose="02020603050405020304" pitchFamily="18" charset="0"/>
                <a:cs typeface="Times New Roman" panose="02020603050405020304" pitchFamily="18" charset="0"/>
              </a:rPr>
              <a:t>Bu bağlamda, </a:t>
            </a:r>
            <a:r>
              <a:rPr lang="tr-TR" sz="3200" b="1" i="1" dirty="0">
                <a:latin typeface="Times New Roman" panose="02020603050405020304" pitchFamily="18" charset="0"/>
                <a:cs typeface="Times New Roman" panose="02020603050405020304" pitchFamily="18" charset="0"/>
              </a:rPr>
              <a:t>örneğin</a:t>
            </a:r>
            <a:r>
              <a:rPr lang="tr-TR" sz="3200" i="1" dirty="0">
                <a:latin typeface="Times New Roman" panose="02020603050405020304" pitchFamily="18" charset="0"/>
                <a:cs typeface="Times New Roman" panose="02020603050405020304" pitchFamily="18" charset="0"/>
              </a:rPr>
              <a:t>,</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Taşınmazın Maliki (A), geçersiz bir Satış Sözleşmesine dayanarak Alıcı (B) adına tescili sağlasa dahi, Mülkiyet (B)’ye geçmez. </a:t>
            </a:r>
            <a:r>
              <a:rPr lang="tr-TR" b="1" dirty="0">
                <a:latin typeface="Times New Roman" panose="02020603050405020304" pitchFamily="18" charset="0"/>
                <a:cs typeface="Times New Roman" panose="02020603050405020304" pitchFamily="18" charset="0"/>
              </a:rPr>
              <a:t>Çünkü, Tescilin Hukuki Sebebini meydana getiren Satış Sözleşmesi geçersizdir. </a:t>
            </a:r>
          </a:p>
          <a:p>
            <a:pPr algn="just"/>
            <a:r>
              <a:rPr lang="tr-TR" sz="3200" dirty="0">
                <a:latin typeface="Times New Roman" panose="02020603050405020304" pitchFamily="18" charset="0"/>
                <a:cs typeface="Times New Roman" panose="02020603050405020304" pitchFamily="18" charset="0"/>
              </a:rPr>
              <a:t>Bu durumda (</a:t>
            </a:r>
            <a:r>
              <a:rPr lang="tr-TR" sz="3200" b="1" dirty="0">
                <a:latin typeface="Times New Roman" panose="02020603050405020304" pitchFamily="18" charset="0"/>
                <a:cs typeface="Times New Roman" panose="02020603050405020304" pitchFamily="18" charset="0"/>
              </a:rPr>
              <a:t>A), </a:t>
            </a:r>
            <a:r>
              <a:rPr lang="tr-TR" sz="3200" b="1" i="1" dirty="0">
                <a:latin typeface="Times New Roman" panose="02020603050405020304" pitchFamily="18" charset="0"/>
                <a:cs typeface="Times New Roman" panose="02020603050405020304" pitchFamily="18" charset="0"/>
              </a:rPr>
              <a:t>Sicilin Düzeltilmesi Davasıyla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MK m.1025/1</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zaten kendisine ait olan Mülkiyetin tekrar kendi adına Tescilini sağlayabilir. </a:t>
            </a:r>
          </a:p>
          <a:p>
            <a:pPr algn="just"/>
            <a:r>
              <a:rPr lang="tr-TR" dirty="0">
                <a:latin typeface="Times New Roman" panose="02020603050405020304" pitchFamily="18" charset="0"/>
                <a:cs typeface="Times New Roman" panose="02020603050405020304" pitchFamily="18" charset="0"/>
              </a:rPr>
              <a:t>Bu arada, (</a:t>
            </a:r>
            <a:r>
              <a:rPr lang="tr-TR" b="1" i="1" dirty="0">
                <a:latin typeface="Times New Roman" panose="02020603050405020304" pitchFamily="18" charset="0"/>
                <a:cs typeface="Times New Roman" panose="02020603050405020304" pitchFamily="18" charset="0"/>
              </a:rPr>
              <a:t>B), Taşınmazın Mülkiyetini İyiniyetli (C)’ye devrederse</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Yolsuz Tescile dayanarak Mülkiyeti devralmış olan İyiniyetli (C)’</a:t>
            </a:r>
            <a:r>
              <a:rPr lang="tr-TR" b="1" dirty="0" err="1">
                <a:latin typeface="Times New Roman" panose="02020603050405020304" pitchFamily="18" charset="0"/>
                <a:cs typeface="Times New Roman" panose="02020603050405020304" pitchFamily="18" charset="0"/>
              </a:rPr>
              <a:t>nin</a:t>
            </a:r>
            <a:r>
              <a:rPr lang="tr-TR" b="1" dirty="0">
                <a:latin typeface="Times New Roman" panose="02020603050405020304" pitchFamily="18" charset="0"/>
                <a:cs typeface="Times New Roman" panose="02020603050405020304" pitchFamily="18" charset="0"/>
              </a:rPr>
              <a:t> bu hakkı korunur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MK m.1023</a:t>
            </a:r>
            <a:r>
              <a:rPr lang="tr-TR" dirty="0">
                <a:latin typeface="Times New Roman" panose="02020603050405020304" pitchFamily="18" charset="0"/>
                <a:cs typeface="Times New Roman" panose="02020603050405020304" pitchFamily="18" charset="0"/>
              </a:rPr>
              <a:t>). </a:t>
            </a:r>
          </a:p>
          <a:p>
            <a:pPr marL="0" indent="0" algn="just">
              <a:buNone/>
            </a:pPr>
            <a:endParaRPr lang="tr-TR" dirty="0"/>
          </a:p>
          <a:p>
            <a:endParaRPr lang="tr-TR" dirty="0"/>
          </a:p>
        </p:txBody>
      </p:sp>
    </p:spTree>
    <p:extLst>
      <p:ext uri="{BB962C8B-B14F-4D97-AF65-F5344CB8AC3E}">
        <p14:creationId xmlns:p14="http://schemas.microsoft.com/office/powerpoint/2010/main" val="212130023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Tapu Sicilinden beklenen Açıklığın sağlanması, Sicilin gerçek hak durumunu yansıtmasına bağlıdır. </a:t>
            </a:r>
          </a:p>
          <a:p>
            <a:pPr algn="just"/>
            <a:r>
              <a:rPr lang="tr-TR" dirty="0">
                <a:latin typeface="Times New Roman" panose="02020603050405020304" pitchFamily="18" charset="0"/>
                <a:cs typeface="Times New Roman" panose="02020603050405020304" pitchFamily="18" charset="0"/>
              </a:rPr>
              <a:t>Bu bağlamda, </a:t>
            </a:r>
            <a:r>
              <a:rPr lang="tr-TR" b="1" dirty="0">
                <a:latin typeface="Times New Roman" panose="02020603050405020304" pitchFamily="18" charset="0"/>
                <a:cs typeface="Times New Roman" panose="02020603050405020304" pitchFamily="18" charset="0"/>
              </a:rPr>
              <a:t>Tescilin yapılabilmesi için, </a:t>
            </a:r>
            <a:r>
              <a:rPr lang="tr-TR" b="1" i="1" dirty="0">
                <a:latin typeface="Times New Roman" panose="02020603050405020304" pitchFamily="18" charset="0"/>
                <a:cs typeface="Times New Roman" panose="02020603050405020304" pitchFamily="18" charset="0"/>
              </a:rPr>
              <a:t>Tescil İsteminde bulunan </a:t>
            </a:r>
            <a:r>
              <a:rPr lang="tr-TR" i="1" dirty="0">
                <a:latin typeface="Times New Roman" panose="02020603050405020304" pitchFamily="18" charset="0"/>
                <a:cs typeface="Times New Roman" panose="02020603050405020304" pitchFamily="18" charset="0"/>
              </a:rPr>
              <a:t>Kişinin</a:t>
            </a:r>
            <a:r>
              <a:rPr lang="tr-TR" b="1" dirty="0">
                <a:latin typeface="Times New Roman" panose="02020603050405020304" pitchFamily="18" charset="0"/>
                <a:cs typeface="Times New Roman" panose="02020603050405020304" pitchFamily="18" charset="0"/>
              </a:rPr>
              <a:t>, Tescilin dayanağı olarak geçerli bir Hukuki Sebebin varlığını </a:t>
            </a:r>
            <a:r>
              <a:rPr lang="tr-TR" dirty="0">
                <a:latin typeface="Times New Roman" panose="02020603050405020304" pitchFamily="18" charset="0"/>
                <a:cs typeface="Times New Roman" panose="02020603050405020304" pitchFamily="18" charset="0"/>
              </a:rPr>
              <a:t>da</a:t>
            </a:r>
            <a:r>
              <a:rPr lang="tr-TR" b="1" dirty="0">
                <a:latin typeface="Times New Roman" panose="02020603050405020304" pitchFamily="18" charset="0"/>
                <a:cs typeface="Times New Roman" panose="02020603050405020304" pitchFamily="18" charset="0"/>
              </a:rPr>
              <a:t> belgelemesi gerekir. </a:t>
            </a:r>
          </a:p>
          <a:p>
            <a:pPr algn="just"/>
            <a:r>
              <a:rPr lang="tr-TR" dirty="0">
                <a:latin typeface="Times New Roman" panose="02020603050405020304" pitchFamily="18" charset="0"/>
                <a:cs typeface="Times New Roman" panose="02020603050405020304" pitchFamily="18" charset="0"/>
              </a:rPr>
              <a:t>Gerçekten </a:t>
            </a:r>
            <a:r>
              <a:rPr lang="tr-TR" b="1" dirty="0">
                <a:latin typeface="Times New Roman" panose="02020603050405020304" pitchFamily="18" charset="0"/>
                <a:cs typeface="Times New Roman" panose="02020603050405020304" pitchFamily="18" charset="0"/>
              </a:rPr>
              <a:t>Tescil, sadece dayanağı olan Hukuki Sebep belgelendikten sonra yapılabilir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MK m.1015 / 1). </a:t>
            </a:r>
          </a:p>
          <a:p>
            <a:pPr algn="just"/>
            <a:r>
              <a:rPr lang="tr-TR" b="1" i="1" dirty="0">
                <a:latin typeface="Times New Roman" panose="02020603050405020304" pitchFamily="18" charset="0"/>
                <a:cs typeface="Times New Roman" panose="02020603050405020304" pitchFamily="18" charset="0"/>
              </a:rPr>
              <a:t>Tescilin Hukuki Sebebini bir Hukuki İşlem oluşturuyorsa</a:t>
            </a:r>
            <a:r>
              <a:rPr lang="tr-TR" dirty="0">
                <a:latin typeface="Times New Roman" panose="02020603050405020304" pitchFamily="18" charset="0"/>
                <a:cs typeface="Times New Roman" panose="02020603050405020304" pitchFamily="18" charset="0"/>
              </a:rPr>
              <a:t>, o İşlemin, gerekli olan Geçerlilik Şekline uygun olarak yapıldığı ispat edilmekle, Hukuki Sebep de belgelenmiş olur (</a:t>
            </a:r>
            <a:r>
              <a:rPr lang="tr-TR" i="1" dirty="0">
                <a:latin typeface="Times New Roman" panose="02020603050405020304" pitchFamily="18" charset="0"/>
                <a:cs typeface="Times New Roman" panose="02020603050405020304" pitchFamily="18" charset="0"/>
              </a:rPr>
              <a:t>MK m.1015 / III</a:t>
            </a:r>
            <a:r>
              <a:rPr lang="tr-TR"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30139203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Belgelerin Eksikliği </a:t>
            </a:r>
          </a:p>
        </p:txBody>
      </p:sp>
      <p:sp>
        <p:nvSpPr>
          <p:cNvPr id="3" name="İçerik Yer Tutucusu 2"/>
          <p:cNvSpPr>
            <a:spLocks noGrp="1"/>
          </p:cNvSpPr>
          <p:nvPr>
            <p:ph idx="1"/>
          </p:nvPr>
        </p:nvSpPr>
        <p:spPr/>
        <p:txBody>
          <a:bodyPr/>
          <a:lstStyle/>
          <a:p>
            <a:pPr algn="just"/>
            <a:r>
              <a:rPr lang="tr-TR" sz="3200" b="1" dirty="0">
                <a:latin typeface="Times New Roman" panose="02020603050405020304" pitchFamily="18" charset="0"/>
                <a:cs typeface="Times New Roman" panose="02020603050405020304" pitchFamily="18" charset="0"/>
              </a:rPr>
              <a:t>MK 1016 / 1’e göre</a:t>
            </a:r>
            <a:r>
              <a:rPr lang="tr-TR" sz="3200" dirty="0">
                <a:latin typeface="Times New Roman" panose="02020603050405020304" pitchFamily="18" charset="0"/>
                <a:cs typeface="Times New Roman" panose="02020603050405020304" pitchFamily="18" charset="0"/>
              </a:rPr>
              <a:t>: «</a:t>
            </a:r>
            <a:r>
              <a:rPr lang="tr-TR" sz="3200" i="1" dirty="0">
                <a:latin typeface="Times New Roman" panose="02020603050405020304" pitchFamily="18" charset="0"/>
                <a:cs typeface="Times New Roman" panose="02020603050405020304" pitchFamily="18" charset="0"/>
              </a:rPr>
              <a:t>Tasarruf yetkisine ve hukuki sebebe ilişkin belgeler tamam değilse istem reddedilir.» </a:t>
            </a:r>
          </a:p>
          <a:p>
            <a:pPr algn="just"/>
            <a:r>
              <a:rPr lang="tr-TR" sz="3200" b="1" dirty="0">
                <a:latin typeface="Times New Roman" panose="02020603050405020304" pitchFamily="18" charset="0"/>
                <a:cs typeface="Times New Roman" panose="02020603050405020304" pitchFamily="18" charset="0"/>
              </a:rPr>
              <a:t>Aynı maddenin 2. fıkrasına göre</a:t>
            </a:r>
            <a:r>
              <a:rPr lang="tr-TR" sz="3200" dirty="0">
                <a:latin typeface="Times New Roman" panose="02020603050405020304" pitchFamily="18" charset="0"/>
                <a:cs typeface="Times New Roman" panose="02020603050405020304" pitchFamily="18" charset="0"/>
              </a:rPr>
              <a:t>: « </a:t>
            </a:r>
            <a:r>
              <a:rPr lang="tr-TR" sz="3200" i="1" dirty="0">
                <a:latin typeface="Times New Roman" panose="02020603050405020304" pitchFamily="18" charset="0"/>
                <a:cs typeface="Times New Roman" panose="02020603050405020304" pitchFamily="18" charset="0"/>
              </a:rPr>
              <a:t>Bununla birlikte, hukuki sebebe ilişkin belgeler tamam olmasına rağmen, tasarruf yetkisini belirten belgenin tamamlanması gereken hallerde, malikin rızası veya hakimin kararıyla geçici tescil şerhi verilebilir.»</a:t>
            </a:r>
          </a:p>
          <a:p>
            <a:pPr algn="just"/>
            <a:r>
              <a:rPr lang="tr-TR" sz="3200" b="1" dirty="0">
                <a:latin typeface="Times New Roman" panose="02020603050405020304" pitchFamily="18" charset="0"/>
                <a:cs typeface="Times New Roman" panose="02020603050405020304" pitchFamily="18" charset="0"/>
              </a:rPr>
              <a:t>Geçici Tescil Şerhi</a:t>
            </a:r>
            <a:r>
              <a:rPr lang="tr-TR" sz="3200" dirty="0">
                <a:latin typeface="Times New Roman" panose="02020603050405020304" pitchFamily="18" charset="0"/>
                <a:cs typeface="Times New Roman" panose="02020603050405020304" pitchFamily="18" charset="0"/>
              </a:rPr>
              <a:t>, daha sonra </a:t>
            </a:r>
            <a:r>
              <a:rPr lang="tr-TR" sz="3200" b="1" dirty="0">
                <a:latin typeface="Times New Roman" panose="02020603050405020304" pitchFamily="18" charset="0"/>
                <a:cs typeface="Times New Roman" panose="02020603050405020304" pitchFamily="18" charset="0"/>
              </a:rPr>
              <a:t>«Şerhler» </a:t>
            </a:r>
            <a:r>
              <a:rPr lang="tr-TR" sz="3200" dirty="0">
                <a:latin typeface="Times New Roman" panose="02020603050405020304" pitchFamily="18" charset="0"/>
                <a:cs typeface="Times New Roman" panose="02020603050405020304" pitchFamily="18" charset="0"/>
              </a:rPr>
              <a:t>konusunda ele alınacaktı</a:t>
            </a:r>
            <a:r>
              <a:rPr lang="tr-TR" dirty="0">
                <a:latin typeface="Times New Roman" panose="02020603050405020304" pitchFamily="18" charset="0"/>
                <a:cs typeface="Times New Roman" panose="02020603050405020304" pitchFamily="18" charset="0"/>
              </a:rPr>
              <a:t>r. </a:t>
            </a:r>
          </a:p>
        </p:txBody>
      </p:sp>
    </p:spTree>
    <p:extLst>
      <p:ext uri="{BB962C8B-B14F-4D97-AF65-F5344CB8AC3E}">
        <p14:creationId xmlns:p14="http://schemas.microsoft.com/office/powerpoint/2010/main" val="1948275300"/>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Tescilin Yapılışı</a:t>
            </a:r>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MK m. 1017 / </a:t>
            </a:r>
            <a:r>
              <a:rPr lang="tr-TR" sz="3600" b="1" dirty="0" err="1">
                <a:latin typeface="Times New Roman" panose="02020603050405020304" pitchFamily="18" charset="0"/>
                <a:cs typeface="Times New Roman" panose="02020603050405020304" pitchFamily="18" charset="0"/>
              </a:rPr>
              <a:t>I’e</a:t>
            </a:r>
            <a:r>
              <a:rPr lang="tr-TR" sz="3600" b="1" dirty="0">
                <a:latin typeface="Times New Roman" panose="02020603050405020304" pitchFamily="18" charset="0"/>
                <a:cs typeface="Times New Roman" panose="02020603050405020304" pitchFamily="18" charset="0"/>
              </a:rPr>
              <a:t> göre</a:t>
            </a:r>
            <a:r>
              <a:rPr lang="tr-TR" sz="3600" dirty="0">
                <a:latin typeface="Times New Roman" panose="02020603050405020304" pitchFamily="18" charset="0"/>
                <a:cs typeface="Times New Roman" panose="02020603050405020304" pitchFamily="18" charset="0"/>
              </a:rPr>
              <a:t>, «</a:t>
            </a:r>
            <a:r>
              <a:rPr lang="tr-TR" sz="3600" i="1" dirty="0">
                <a:latin typeface="Times New Roman" panose="02020603050405020304" pitchFamily="18" charset="0"/>
                <a:cs typeface="Times New Roman" panose="02020603050405020304" pitchFamily="18" charset="0"/>
              </a:rPr>
              <a:t>Kütüğe tesciller, istem tarihine ve sırasına göre yapılır.»</a:t>
            </a:r>
          </a:p>
          <a:p>
            <a:pPr algn="just"/>
            <a:r>
              <a:rPr lang="tr-TR" sz="3600" b="1" i="1" dirty="0">
                <a:latin typeface="Times New Roman" panose="02020603050405020304" pitchFamily="18" charset="0"/>
                <a:cs typeface="Times New Roman" panose="02020603050405020304" pitchFamily="18" charset="0"/>
              </a:rPr>
              <a:t>Aynı maddenin 700 sayılı KHK ile değişik III. fıkrasında</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Tescilin yapılış şeklinin belirlenmesi, Cumhurbaşkanınca çıkarılan Yönetmeliğe bırakılmıştır. </a:t>
            </a:r>
          </a:p>
          <a:p>
            <a:pPr algn="just"/>
            <a:r>
              <a:rPr lang="tr-TR" sz="3600" b="1" dirty="0">
                <a:latin typeface="Times New Roman" panose="02020603050405020304" pitchFamily="18" charset="0"/>
                <a:cs typeface="Times New Roman" panose="02020603050405020304" pitchFamily="18" charset="0"/>
              </a:rPr>
              <a:t>Değişiklikten önce </a:t>
            </a:r>
            <a:r>
              <a:rPr lang="tr-TR" sz="3600" dirty="0">
                <a:latin typeface="Times New Roman" panose="02020603050405020304" pitchFamily="18" charset="0"/>
                <a:cs typeface="Times New Roman" panose="02020603050405020304" pitchFamily="18" charset="0"/>
              </a:rPr>
              <a:t>ise, söz konusu fıkrada bu konuların </a:t>
            </a:r>
            <a:r>
              <a:rPr lang="tr-TR" sz="3600" b="1" i="1" dirty="0">
                <a:latin typeface="Times New Roman" panose="02020603050405020304" pitchFamily="18" charset="0"/>
                <a:cs typeface="Times New Roman" panose="02020603050405020304" pitchFamily="18" charset="0"/>
              </a:rPr>
              <a:t>Tüzükle belirleneceği </a:t>
            </a:r>
            <a:r>
              <a:rPr lang="tr-TR" sz="3600" dirty="0">
                <a:latin typeface="Times New Roman" panose="02020603050405020304" pitchFamily="18" charset="0"/>
                <a:cs typeface="Times New Roman" panose="02020603050405020304" pitchFamily="18" charset="0"/>
              </a:rPr>
              <a:t>belirtilmekteydi. </a:t>
            </a:r>
          </a:p>
        </p:txBody>
      </p:sp>
    </p:spTree>
    <p:extLst>
      <p:ext uri="{BB962C8B-B14F-4D97-AF65-F5344CB8AC3E}">
        <p14:creationId xmlns:p14="http://schemas.microsoft.com/office/powerpoint/2010/main" val="1568910270"/>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i="1" dirty="0">
                <a:latin typeface="Times New Roman" panose="02020603050405020304" pitchFamily="18" charset="0"/>
                <a:cs typeface="Times New Roman" panose="02020603050405020304" pitchFamily="18" charset="0"/>
              </a:rPr>
              <a:t>TST m. 23/ 2’ye göre</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Tescil istemleri, Sözleşme Düzenlenmesi gereken hallerde, </a:t>
            </a:r>
            <a:r>
              <a:rPr lang="tr-TR" dirty="0">
                <a:latin typeface="Times New Roman" panose="02020603050405020304" pitchFamily="18" charset="0"/>
                <a:cs typeface="Times New Roman" panose="02020603050405020304" pitchFamily="18" charset="0"/>
              </a:rPr>
              <a:t>Resmi Senet düzenlenip, Taraflarca imzalanmasından sonra Yevmiye Defterine kaydedilir. </a:t>
            </a:r>
          </a:p>
          <a:p>
            <a:pPr algn="just"/>
            <a:r>
              <a:rPr lang="tr-TR" b="1" dirty="0">
                <a:latin typeface="Times New Roman" panose="02020603050405020304" pitchFamily="18" charset="0"/>
                <a:cs typeface="Times New Roman" panose="02020603050405020304" pitchFamily="18" charset="0"/>
              </a:rPr>
              <a:t>Tapu Müdürlüğünde Sözleşme Düzenlenmesine  gerek olmayan hallerde,</a:t>
            </a:r>
            <a:r>
              <a:rPr lang="tr-TR" dirty="0">
                <a:latin typeface="Times New Roman" panose="02020603050405020304" pitchFamily="18" charset="0"/>
                <a:cs typeface="Times New Roman" panose="02020603050405020304" pitchFamily="18" charset="0"/>
              </a:rPr>
              <a:t> İstem Belgesinin imzalanmasından veya Resmi Kurumların Yazılarının alınmasından sonra Yevmiye Defterine kaydedilir. (</a:t>
            </a:r>
            <a:r>
              <a:rPr lang="tr-TR" sz="2400" i="1" dirty="0">
                <a:latin typeface="Times New Roman" panose="02020603050405020304" pitchFamily="18" charset="0"/>
                <a:cs typeface="Times New Roman" panose="02020603050405020304" pitchFamily="18" charset="0"/>
              </a:rPr>
              <a:t>TST m. 23 / 2).</a:t>
            </a:r>
          </a:p>
          <a:p>
            <a:pPr algn="just"/>
            <a:r>
              <a:rPr lang="tr-TR" dirty="0">
                <a:latin typeface="Times New Roman" panose="02020603050405020304" pitchFamily="18" charset="0"/>
                <a:cs typeface="Times New Roman" panose="02020603050405020304" pitchFamily="18" charset="0"/>
              </a:rPr>
              <a:t>Bu Kayıtta, İşlemin saat ve dakikası, İstemde bulunanın Adı ve Soyadı, İstemin Niteliği belirtilir </a:t>
            </a:r>
            <a:r>
              <a:rPr lang="tr-TR" sz="2400" dirty="0">
                <a:latin typeface="Times New Roman" panose="02020603050405020304" pitchFamily="18" charset="0"/>
                <a:cs typeface="Times New Roman" panose="02020603050405020304" pitchFamily="18" charset="0"/>
              </a:rPr>
              <a:t>(</a:t>
            </a:r>
            <a:r>
              <a:rPr lang="tr-TR" sz="2400" i="1" dirty="0">
                <a:latin typeface="Times New Roman" panose="02020603050405020304" pitchFamily="18" charset="0"/>
                <a:cs typeface="Times New Roman" panose="02020603050405020304" pitchFamily="18" charset="0"/>
              </a:rPr>
              <a:t>TST m. 23 / 3</a:t>
            </a:r>
            <a:r>
              <a:rPr lang="tr-TR" sz="2400" dirty="0">
                <a:latin typeface="Times New Roman" panose="02020603050405020304" pitchFamily="18" charset="0"/>
                <a:cs typeface="Times New Roman" panose="02020603050405020304" pitchFamily="18" charset="0"/>
              </a:rPr>
              <a:t>). </a:t>
            </a:r>
          </a:p>
          <a:p>
            <a:pPr marL="0" indent="0">
              <a:buNone/>
            </a:pPr>
            <a:endParaRPr lang="tr-TR" dirty="0"/>
          </a:p>
        </p:txBody>
      </p:sp>
    </p:spTree>
    <p:extLst>
      <p:ext uri="{BB962C8B-B14F-4D97-AF65-F5344CB8AC3E}">
        <p14:creationId xmlns:p14="http://schemas.microsoft.com/office/powerpoint/2010/main" val="36384047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Tapu Müdürü</a:t>
            </a:r>
            <a:r>
              <a:rPr lang="tr-TR" sz="3600" dirty="0">
                <a:latin typeface="Times New Roman" panose="02020603050405020304" pitchFamily="18" charset="0"/>
                <a:cs typeface="Times New Roman" panose="02020603050405020304" pitchFamily="18" charset="0"/>
              </a:rPr>
              <a:t>, Tescil İsteminde bulunan kimsenin İstem Yetkisinin ve İstemin dayandığı Hukuki Sebebin varlığını araştırır. </a:t>
            </a:r>
          </a:p>
          <a:p>
            <a:pPr algn="just"/>
            <a:r>
              <a:rPr lang="tr-TR" sz="3600" b="1" dirty="0">
                <a:latin typeface="Times New Roman" panose="02020603050405020304" pitchFamily="18" charset="0"/>
                <a:cs typeface="Times New Roman" panose="02020603050405020304" pitchFamily="18" charset="0"/>
              </a:rPr>
              <a:t>Tapu Sicili Tüzüğü</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Tasarruf Yetkisinin Belirlenmesi» </a:t>
            </a:r>
            <a:r>
              <a:rPr lang="tr-TR" sz="3600" dirty="0">
                <a:latin typeface="Times New Roman" panose="02020603050405020304" pitchFamily="18" charset="0"/>
                <a:cs typeface="Times New Roman" panose="02020603050405020304" pitchFamily="18" charset="0"/>
              </a:rPr>
              <a:t>başlığı altında düzenlenen </a:t>
            </a:r>
            <a:r>
              <a:rPr lang="tr-TR" sz="3600" b="1" dirty="0">
                <a:latin typeface="Times New Roman" panose="02020603050405020304" pitchFamily="18" charset="0"/>
                <a:cs typeface="Times New Roman" panose="02020603050405020304" pitchFamily="18" charset="0"/>
              </a:rPr>
              <a:t>19. maddesinin 1. fıkrasında</a:t>
            </a:r>
            <a:r>
              <a:rPr lang="tr-TR" sz="3600" dirty="0">
                <a:latin typeface="Times New Roman" panose="02020603050405020304" pitchFamily="18" charset="0"/>
                <a:cs typeface="Times New Roman" panose="02020603050405020304" pitchFamily="18" charset="0"/>
              </a:rPr>
              <a:t>, Müdüre, İstemde Bulunanın Fiil Ehliyetini araştırma konusunda da bir görev yüklemiştir. </a:t>
            </a:r>
          </a:p>
        </p:txBody>
      </p:sp>
    </p:spTree>
    <p:extLst>
      <p:ext uri="{BB962C8B-B14F-4D97-AF65-F5344CB8AC3E}">
        <p14:creationId xmlns:p14="http://schemas.microsoft.com/office/powerpoint/2010/main" val="392611703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600" dirty="0">
                <a:latin typeface="Times New Roman" panose="02020603050405020304" pitchFamily="18" charset="0"/>
                <a:cs typeface="Times New Roman" panose="02020603050405020304" pitchFamily="18" charset="0"/>
              </a:rPr>
              <a:t>Ancak böyle bir </a:t>
            </a:r>
            <a:r>
              <a:rPr lang="tr-TR" sz="3600" b="1" dirty="0">
                <a:latin typeface="Times New Roman" panose="02020603050405020304" pitchFamily="18" charset="0"/>
                <a:cs typeface="Times New Roman" panose="02020603050405020304" pitchFamily="18" charset="0"/>
              </a:rPr>
              <a:t>Araştırma Yükümü, </a:t>
            </a:r>
            <a:r>
              <a:rPr lang="tr-TR" sz="3600" dirty="0">
                <a:latin typeface="Times New Roman" panose="02020603050405020304" pitchFamily="18" charset="0"/>
                <a:cs typeface="Times New Roman" panose="02020603050405020304" pitchFamily="18" charset="0"/>
              </a:rPr>
              <a:t>aynı zamanda </a:t>
            </a:r>
            <a:r>
              <a:rPr lang="tr-TR" sz="3600" b="1" dirty="0">
                <a:latin typeface="Times New Roman" panose="02020603050405020304" pitchFamily="18" charset="0"/>
                <a:cs typeface="Times New Roman" panose="02020603050405020304" pitchFamily="18" charset="0"/>
              </a:rPr>
              <a:t>İstemde Bulunan herkesin Fiil Ehliyetinin bulunduğunu belgelemesi gerektiği anlamına geleceğinden</a:t>
            </a:r>
            <a:r>
              <a:rPr lang="tr-TR" sz="3600" dirty="0">
                <a:latin typeface="Times New Roman" panose="02020603050405020304" pitchFamily="18" charset="0"/>
                <a:cs typeface="Times New Roman" panose="02020603050405020304" pitchFamily="18" charset="0"/>
              </a:rPr>
              <a:t> ve </a:t>
            </a:r>
            <a:r>
              <a:rPr lang="tr-TR" sz="3600" b="1" dirty="0">
                <a:latin typeface="Times New Roman" panose="02020603050405020304" pitchFamily="18" charset="0"/>
                <a:cs typeface="Times New Roman" panose="02020603050405020304" pitchFamily="18" charset="0"/>
              </a:rPr>
              <a:t>Tescil İşlemlerini uzatıp İlgililerin Zarara Uğramasına yol açacağından</a:t>
            </a:r>
            <a:r>
              <a:rPr lang="tr-TR" sz="3600" dirty="0">
                <a:latin typeface="Times New Roman" panose="02020603050405020304" pitchFamily="18" charset="0"/>
                <a:cs typeface="Times New Roman" panose="02020603050405020304" pitchFamily="18" charset="0"/>
              </a:rPr>
              <a:t>, bu konudaki </a:t>
            </a:r>
            <a:r>
              <a:rPr lang="tr-TR" sz="3600" b="1" dirty="0">
                <a:latin typeface="Times New Roman" panose="02020603050405020304" pitchFamily="18" charset="0"/>
                <a:cs typeface="Times New Roman" panose="02020603050405020304" pitchFamily="18" charset="0"/>
              </a:rPr>
              <a:t>Araştırma Yükümünü</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Müdürün şüpheye düştüğü durumlara </a:t>
            </a:r>
            <a:r>
              <a:rPr lang="tr-TR" sz="3600" b="1" dirty="0">
                <a:latin typeface="Times New Roman" panose="02020603050405020304" pitchFamily="18" charset="0"/>
                <a:cs typeface="Times New Roman" panose="02020603050405020304" pitchFamily="18" charset="0"/>
              </a:rPr>
              <a:t>hasretmek uygun olur. </a:t>
            </a:r>
          </a:p>
          <a:p>
            <a:endParaRPr lang="tr-TR" dirty="0"/>
          </a:p>
        </p:txBody>
      </p:sp>
    </p:spTree>
    <p:extLst>
      <p:ext uri="{BB962C8B-B14F-4D97-AF65-F5344CB8AC3E}">
        <p14:creationId xmlns:p14="http://schemas.microsoft.com/office/powerpoint/2010/main" val="108169539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Gerçekten aynı maddenin ikinci fıkrasında </a:t>
            </a:r>
            <a:r>
              <a:rPr lang="tr-TR" sz="3600" dirty="0">
                <a:latin typeface="Times New Roman" panose="02020603050405020304" pitchFamily="18" charset="0"/>
                <a:cs typeface="Times New Roman" panose="02020603050405020304" pitchFamily="18" charset="0"/>
              </a:rPr>
              <a:t>(</a:t>
            </a:r>
            <a:r>
              <a:rPr lang="tr-TR" sz="3600" b="1" i="1" dirty="0">
                <a:latin typeface="Times New Roman" panose="02020603050405020304" pitchFamily="18" charset="0"/>
                <a:cs typeface="Times New Roman" panose="02020603050405020304" pitchFamily="18" charset="0"/>
              </a:rPr>
              <a:t>Tapu Sicili Tüzüğü m.19/2</a:t>
            </a:r>
            <a:r>
              <a:rPr lang="tr-TR" sz="3600" i="1"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şu hüküm yer almaktadır</a:t>
            </a:r>
            <a:r>
              <a:rPr lang="tr-TR" sz="3600" b="1" i="1" dirty="0">
                <a:latin typeface="Times New Roman" panose="02020603050405020304" pitchFamily="18" charset="0"/>
                <a:cs typeface="Times New Roman" panose="02020603050405020304" pitchFamily="18" charset="0"/>
              </a:rPr>
              <a:t>: </a:t>
            </a:r>
          </a:p>
          <a:p>
            <a:pPr algn="just"/>
            <a:r>
              <a:rPr lang="tr-TR" sz="3600" i="1" dirty="0">
                <a:latin typeface="Times New Roman" panose="02020603050405020304" pitchFamily="18" charset="0"/>
                <a:cs typeface="Times New Roman" panose="02020603050405020304" pitchFamily="18" charset="0"/>
              </a:rPr>
              <a:t>«Müdürlük, istem sahibinin ifade, tavır ve davranışlarından fiil ehliyetinin bulunup bulunmadığı hususunda şüpheye düşerse resmi veya özel sağlık kuruluşundan ilgilinin ayırt etme gücüne sahip olup olmadığı hakkında fotoğraflı sağlık raporu ister» </a:t>
            </a:r>
            <a:r>
              <a:rPr lang="tr-TR" sz="3600" dirty="0">
                <a:latin typeface="Times New Roman" panose="02020603050405020304" pitchFamily="18" charset="0"/>
                <a:cs typeface="Times New Roman" panose="02020603050405020304" pitchFamily="18" charset="0"/>
              </a:rPr>
              <a:t>hükmüne yer verilmiştir. </a:t>
            </a:r>
          </a:p>
        </p:txBody>
      </p:sp>
    </p:spTree>
    <p:extLst>
      <p:ext uri="{BB962C8B-B14F-4D97-AF65-F5344CB8AC3E}">
        <p14:creationId xmlns:p14="http://schemas.microsoft.com/office/powerpoint/2010/main" val="1751692444"/>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i="1" dirty="0">
                <a:latin typeface="Times New Roman" panose="02020603050405020304" pitchFamily="18" charset="0"/>
                <a:cs typeface="Times New Roman" panose="02020603050405020304" pitchFamily="18" charset="0"/>
              </a:rPr>
              <a:t>Araştırma sonucu Tescil Şartlarının bulunmadığı anlaşılır </a:t>
            </a:r>
            <a:r>
              <a:rPr lang="tr-TR" sz="3200" i="1" dirty="0">
                <a:latin typeface="Times New Roman" panose="02020603050405020304" pitchFamily="18" charset="0"/>
                <a:cs typeface="Times New Roman" panose="02020603050405020304" pitchFamily="18" charset="0"/>
              </a:rPr>
              <a:t>ve</a:t>
            </a:r>
            <a:r>
              <a:rPr lang="tr-TR" sz="3200" b="1" i="1" dirty="0">
                <a:latin typeface="Times New Roman" panose="02020603050405020304" pitchFamily="18" charset="0"/>
                <a:cs typeface="Times New Roman" panose="02020603050405020304" pitchFamily="18" charset="0"/>
              </a:rPr>
              <a:t> Geçici Tescilin de Şerhi mümkün değilse, </a:t>
            </a:r>
            <a:r>
              <a:rPr lang="tr-TR" sz="3200" b="1" dirty="0">
                <a:latin typeface="Times New Roman" panose="02020603050405020304" pitchFamily="18" charset="0"/>
                <a:cs typeface="Times New Roman" panose="02020603050405020304" pitchFamily="18" charset="0"/>
              </a:rPr>
              <a:t>Müdür, </a:t>
            </a:r>
            <a:r>
              <a:rPr lang="tr-TR" sz="3200" dirty="0">
                <a:latin typeface="Times New Roman" panose="02020603050405020304" pitchFamily="18" charset="0"/>
                <a:cs typeface="Times New Roman" panose="02020603050405020304" pitchFamily="18" charset="0"/>
              </a:rPr>
              <a:t>Tescilden kaçınarak, </a:t>
            </a:r>
            <a:r>
              <a:rPr lang="tr-TR" sz="3200" b="1" dirty="0">
                <a:latin typeface="Times New Roman" panose="02020603050405020304" pitchFamily="18" charset="0"/>
                <a:cs typeface="Times New Roman" panose="02020603050405020304" pitchFamily="18" charset="0"/>
              </a:rPr>
              <a:t>İstemi reddeder </a:t>
            </a:r>
            <a:r>
              <a:rPr lang="tr-TR" sz="3200"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TST m.26 /1</a:t>
            </a:r>
            <a:r>
              <a:rPr lang="tr-TR" sz="3200" dirty="0">
                <a:latin typeface="Times New Roman" panose="02020603050405020304" pitchFamily="18" charset="0"/>
                <a:cs typeface="Times New Roman" panose="02020603050405020304" pitchFamily="18" charset="0"/>
              </a:rPr>
              <a:t>). </a:t>
            </a:r>
          </a:p>
          <a:p>
            <a:pPr algn="just"/>
            <a:r>
              <a:rPr lang="tr-TR" sz="3200" b="1" dirty="0">
                <a:latin typeface="Times New Roman" panose="02020603050405020304" pitchFamily="18" charset="0"/>
                <a:cs typeface="Times New Roman" panose="02020603050405020304" pitchFamily="18" charset="0"/>
              </a:rPr>
              <a:t>Reddedilen İstem, </a:t>
            </a:r>
            <a:r>
              <a:rPr lang="tr-TR" sz="3200" b="1" i="1" dirty="0">
                <a:latin typeface="Times New Roman" panose="02020603050405020304" pitchFamily="18" charset="0"/>
                <a:cs typeface="Times New Roman" panose="02020603050405020304" pitchFamily="18" charset="0"/>
              </a:rPr>
              <a:t>Yevmiye Defterine </a:t>
            </a:r>
            <a:r>
              <a:rPr lang="tr-TR" sz="3200" b="1" dirty="0">
                <a:latin typeface="Times New Roman" panose="02020603050405020304" pitchFamily="18" charset="0"/>
                <a:cs typeface="Times New Roman" panose="02020603050405020304" pitchFamily="18" charset="0"/>
              </a:rPr>
              <a:t>kaydedilir</a:t>
            </a:r>
            <a:r>
              <a:rPr lang="tr-TR" sz="3200" dirty="0">
                <a:latin typeface="Times New Roman" panose="02020603050405020304" pitchFamily="18" charset="0"/>
                <a:cs typeface="Times New Roman" panose="02020603050405020304" pitchFamily="18" charset="0"/>
              </a:rPr>
              <a:t> (</a:t>
            </a:r>
            <a:r>
              <a:rPr lang="tr-TR" sz="3200" i="1" dirty="0">
                <a:latin typeface="Times New Roman" panose="02020603050405020304" pitchFamily="18" charset="0"/>
                <a:cs typeface="Times New Roman" panose="02020603050405020304" pitchFamily="18" charset="0"/>
              </a:rPr>
              <a:t>TST m.23 /1 </a:t>
            </a:r>
            <a:r>
              <a:rPr lang="tr-TR" sz="3200" dirty="0">
                <a:latin typeface="Times New Roman" panose="02020603050405020304" pitchFamily="18" charset="0"/>
                <a:cs typeface="Times New Roman" panose="02020603050405020304" pitchFamily="18" charset="0"/>
              </a:rPr>
              <a:t>) ve durum </a:t>
            </a:r>
            <a:r>
              <a:rPr lang="tr-TR" sz="3200" b="1" dirty="0">
                <a:latin typeface="Times New Roman" panose="02020603050405020304" pitchFamily="18" charset="0"/>
                <a:cs typeface="Times New Roman" panose="02020603050405020304" pitchFamily="18" charset="0"/>
              </a:rPr>
              <a:t>Beyanlar Sütununda </a:t>
            </a:r>
            <a:r>
              <a:rPr lang="tr-TR" sz="3200" dirty="0">
                <a:latin typeface="Times New Roman" panose="02020603050405020304" pitchFamily="18" charset="0"/>
                <a:cs typeface="Times New Roman" panose="02020603050405020304" pitchFamily="18" charset="0"/>
              </a:rPr>
              <a:t>belirtilir (</a:t>
            </a:r>
            <a:r>
              <a:rPr lang="tr-TR" sz="3200" i="1" dirty="0">
                <a:latin typeface="Times New Roman" panose="02020603050405020304" pitchFamily="18" charset="0"/>
                <a:cs typeface="Times New Roman" panose="02020603050405020304" pitchFamily="18" charset="0"/>
              </a:rPr>
              <a:t>TST m.26 /2 </a:t>
            </a:r>
            <a:r>
              <a:rPr lang="tr-TR" sz="3200" dirty="0">
                <a:latin typeface="Times New Roman" panose="02020603050405020304" pitchFamily="18" charset="0"/>
                <a:cs typeface="Times New Roman" panose="02020603050405020304" pitchFamily="18" charset="0"/>
              </a:rPr>
              <a:t>).  </a:t>
            </a:r>
          </a:p>
          <a:p>
            <a:pPr algn="just"/>
            <a:r>
              <a:rPr lang="tr-TR" sz="3200" b="1" dirty="0" err="1">
                <a:latin typeface="Times New Roman" panose="02020603050405020304" pitchFamily="18" charset="0"/>
                <a:cs typeface="Times New Roman" panose="02020603050405020304" pitchFamily="18" charset="0"/>
              </a:rPr>
              <a:t>Red</a:t>
            </a:r>
            <a:r>
              <a:rPr lang="tr-TR" sz="3200" b="1" dirty="0">
                <a:latin typeface="Times New Roman" panose="02020603050405020304" pitchFamily="18" charset="0"/>
                <a:cs typeface="Times New Roman" panose="02020603050405020304" pitchFamily="18" charset="0"/>
              </a:rPr>
              <a:t> Kararı</a:t>
            </a:r>
            <a:r>
              <a:rPr lang="tr-TR" sz="3200" dirty="0">
                <a:latin typeface="Times New Roman" panose="02020603050405020304" pitchFamily="18" charset="0"/>
                <a:cs typeface="Times New Roman" panose="02020603050405020304" pitchFamily="18" charset="0"/>
              </a:rPr>
              <a:t>, İstem Sahibine elden veya 7201 sayılı Tebligat Kanunu hükümlerine göre tebliğ edilir (</a:t>
            </a:r>
            <a:r>
              <a:rPr lang="tr-TR" sz="3200" i="1" dirty="0">
                <a:latin typeface="Times New Roman" panose="02020603050405020304" pitchFamily="18" charset="0"/>
                <a:cs typeface="Times New Roman" panose="02020603050405020304" pitchFamily="18" charset="0"/>
              </a:rPr>
              <a:t>TST m. 26 /3</a:t>
            </a:r>
            <a:r>
              <a:rPr lang="tr-TR" sz="3200" dirty="0">
                <a:latin typeface="Times New Roman" panose="02020603050405020304" pitchFamily="18" charset="0"/>
                <a:cs typeface="Times New Roman" panose="02020603050405020304" pitchFamily="18" charset="0"/>
              </a:rPr>
              <a:t>). </a:t>
            </a:r>
          </a:p>
          <a:p>
            <a:pPr marL="0" indent="0" algn="just">
              <a:buNone/>
            </a:pPr>
            <a:endParaRPr lang="tr-TR" dirty="0"/>
          </a:p>
        </p:txBody>
      </p:sp>
    </p:spTree>
    <p:extLst>
      <p:ext uri="{BB962C8B-B14F-4D97-AF65-F5344CB8AC3E}">
        <p14:creationId xmlns:p14="http://schemas.microsoft.com/office/powerpoint/2010/main" val="1846879184"/>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dirty="0" err="1">
                <a:latin typeface="Times New Roman" panose="02020603050405020304" pitchFamily="18" charset="0"/>
                <a:cs typeface="Times New Roman" panose="02020603050405020304" pitchFamily="18" charset="0"/>
              </a:rPr>
              <a:t>Red</a:t>
            </a:r>
            <a:r>
              <a:rPr lang="tr-TR" sz="3600" b="1" dirty="0">
                <a:latin typeface="Times New Roman" panose="02020603050405020304" pitchFamily="18" charset="0"/>
                <a:cs typeface="Times New Roman" panose="02020603050405020304" pitchFamily="18" charset="0"/>
              </a:rPr>
              <a:t> Kararına İtirazlar nasıl olur? </a:t>
            </a:r>
          </a:p>
          <a:p>
            <a:pPr algn="just"/>
            <a:r>
              <a:rPr lang="tr-TR" sz="3600" dirty="0" err="1">
                <a:latin typeface="Times New Roman" panose="02020603050405020304" pitchFamily="18" charset="0"/>
                <a:cs typeface="Times New Roman" panose="02020603050405020304" pitchFamily="18" charset="0"/>
              </a:rPr>
              <a:t>Red</a:t>
            </a:r>
            <a:r>
              <a:rPr lang="tr-TR" sz="3600" dirty="0">
                <a:latin typeface="Times New Roman" panose="02020603050405020304" pitchFamily="18" charset="0"/>
                <a:cs typeface="Times New Roman" panose="02020603050405020304" pitchFamily="18" charset="0"/>
              </a:rPr>
              <a:t> Kararına, </a:t>
            </a:r>
            <a:r>
              <a:rPr lang="tr-TR" sz="3600" b="1" dirty="0">
                <a:latin typeface="Times New Roman" panose="02020603050405020304" pitchFamily="18" charset="0"/>
                <a:cs typeface="Times New Roman" panose="02020603050405020304" pitchFamily="18" charset="0"/>
              </a:rPr>
              <a:t>Tebliğ Tarihinden</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itibaren</a:t>
            </a:r>
            <a:r>
              <a:rPr lang="tr-TR" sz="3600" dirty="0">
                <a:latin typeface="Times New Roman" panose="02020603050405020304" pitchFamily="18" charset="0"/>
                <a:cs typeface="Times New Roman" panose="02020603050405020304" pitchFamily="18" charset="0"/>
              </a:rPr>
              <a:t> </a:t>
            </a:r>
            <a:r>
              <a:rPr lang="tr-TR" sz="3600" b="1" i="1" dirty="0" err="1">
                <a:latin typeface="Times New Roman" panose="02020603050405020304" pitchFamily="18" charset="0"/>
                <a:cs typeface="Times New Roman" panose="02020603050405020304" pitchFamily="18" charset="0"/>
              </a:rPr>
              <a:t>onbeş</a:t>
            </a:r>
            <a:r>
              <a:rPr lang="tr-TR" sz="3600" b="1" i="1" dirty="0">
                <a:latin typeface="Times New Roman" panose="02020603050405020304" pitchFamily="18" charset="0"/>
                <a:cs typeface="Times New Roman" panose="02020603050405020304" pitchFamily="18" charset="0"/>
              </a:rPr>
              <a:t> gün içinde </a:t>
            </a:r>
            <a:r>
              <a:rPr lang="tr-TR" sz="3600" dirty="0">
                <a:latin typeface="Times New Roman" panose="02020603050405020304" pitchFamily="18" charset="0"/>
                <a:cs typeface="Times New Roman" panose="02020603050405020304" pitchFamily="18" charset="0"/>
              </a:rPr>
              <a:t>Müdürlüğün bağlı bulunduğu </a:t>
            </a:r>
            <a:r>
              <a:rPr lang="tr-TR" sz="3600" b="1" dirty="0">
                <a:latin typeface="Times New Roman" panose="02020603050405020304" pitchFamily="18" charset="0"/>
                <a:cs typeface="Times New Roman" panose="02020603050405020304" pitchFamily="18" charset="0"/>
              </a:rPr>
              <a:t>Bölge Müdürlüğüne, </a:t>
            </a:r>
            <a:r>
              <a:rPr lang="tr-TR" sz="3600" dirty="0">
                <a:latin typeface="Times New Roman" panose="02020603050405020304" pitchFamily="18" charset="0"/>
                <a:cs typeface="Times New Roman" panose="02020603050405020304" pitchFamily="18" charset="0"/>
              </a:rPr>
              <a:t>bu Makamın Kararına karşı </a:t>
            </a:r>
            <a:r>
              <a:rPr lang="tr-TR" sz="3600" dirty="0" err="1">
                <a:latin typeface="Times New Roman" panose="02020603050405020304" pitchFamily="18" charset="0"/>
                <a:cs typeface="Times New Roman" panose="02020603050405020304" pitchFamily="18" charset="0"/>
              </a:rPr>
              <a:t>ise,</a:t>
            </a:r>
            <a:r>
              <a:rPr lang="tr-TR" sz="3600" b="1" dirty="0" err="1">
                <a:latin typeface="Times New Roman" panose="02020603050405020304" pitchFamily="18" charset="0"/>
                <a:cs typeface="Times New Roman" panose="02020603050405020304" pitchFamily="18" charset="0"/>
              </a:rPr>
              <a:t>Tebliğ</a:t>
            </a:r>
            <a:r>
              <a:rPr lang="tr-TR" sz="3600" b="1" dirty="0">
                <a:latin typeface="Times New Roman" panose="02020603050405020304" pitchFamily="18" charset="0"/>
                <a:cs typeface="Times New Roman" panose="02020603050405020304" pitchFamily="18" charset="0"/>
              </a:rPr>
              <a:t> Tarihinden itibaren </a:t>
            </a:r>
            <a:r>
              <a:rPr lang="tr-TR" sz="3600" b="1" i="1" dirty="0">
                <a:latin typeface="Times New Roman" panose="02020603050405020304" pitchFamily="18" charset="0"/>
                <a:cs typeface="Times New Roman" panose="02020603050405020304" pitchFamily="18" charset="0"/>
              </a:rPr>
              <a:t>on beş gün içinde </a:t>
            </a:r>
            <a:r>
              <a:rPr lang="tr-TR" sz="3600" b="1" dirty="0">
                <a:latin typeface="Times New Roman" panose="02020603050405020304" pitchFamily="18" charset="0"/>
                <a:cs typeface="Times New Roman" panose="02020603050405020304" pitchFamily="18" charset="0"/>
              </a:rPr>
              <a:t>Genel Müdürlüğe </a:t>
            </a:r>
            <a:r>
              <a:rPr lang="tr-TR" sz="3600" dirty="0">
                <a:latin typeface="Times New Roman" panose="02020603050405020304" pitchFamily="18" charset="0"/>
                <a:cs typeface="Times New Roman" panose="02020603050405020304" pitchFamily="18" charset="0"/>
              </a:rPr>
              <a:t>itiraz edilebilir. (</a:t>
            </a:r>
            <a:r>
              <a:rPr lang="tr-TR" sz="3600" i="1" dirty="0">
                <a:latin typeface="Times New Roman" panose="02020603050405020304" pitchFamily="18" charset="0"/>
                <a:cs typeface="Times New Roman" panose="02020603050405020304" pitchFamily="18" charset="0"/>
              </a:rPr>
              <a:t>TST m. 26 / 4)</a:t>
            </a:r>
          </a:p>
        </p:txBody>
      </p:sp>
    </p:spTree>
    <p:extLst>
      <p:ext uri="{BB962C8B-B14F-4D97-AF65-F5344CB8AC3E}">
        <p14:creationId xmlns:p14="http://schemas.microsoft.com/office/powerpoint/2010/main" val="12305830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Fakat, </a:t>
            </a:r>
            <a:r>
              <a:rPr lang="tr-TR" b="1" dirty="0">
                <a:latin typeface="Times New Roman" panose="02020603050405020304" pitchFamily="18" charset="0"/>
                <a:cs typeface="Times New Roman" panose="02020603050405020304" pitchFamily="18" charset="0"/>
              </a:rPr>
              <a:t>Sınırlarla ilgili yanlışlıklarda Sicile Güven İlkesinin uygulanabilmesi için, Arazinin fenni usullere göre ölçülmüş ve Sınırlarının bu ölçülere göre Plana geçirilmiş olması şarttır. </a:t>
            </a:r>
          </a:p>
          <a:p>
            <a:pPr algn="just"/>
            <a:r>
              <a:rPr lang="tr-TR" b="1" dirty="0">
                <a:latin typeface="Times New Roman" panose="02020603050405020304" pitchFamily="18" charset="0"/>
                <a:cs typeface="Times New Roman" panose="02020603050405020304" pitchFamily="18" charset="0"/>
              </a:rPr>
              <a:t>Kadastro yapılmamış yerlerde ise</a:t>
            </a:r>
            <a:r>
              <a:rPr lang="tr-TR" dirty="0">
                <a:latin typeface="Times New Roman" panose="02020603050405020304" pitchFamily="18" charset="0"/>
                <a:cs typeface="Times New Roman" panose="02020603050405020304" pitchFamily="18" charset="0"/>
              </a:rPr>
              <a:t>, Tapu Kütüğünde çoğunlukla tespiti güç veya imkânsız şekilde gösterilmiş Sınır Kaydına dayanarak Ayni Hak kazanan Üçüncü Kişilerin bu kazanımlarının </a:t>
            </a:r>
            <a:r>
              <a:rPr lang="tr-TR" i="1" dirty="0">
                <a:latin typeface="Times New Roman" panose="02020603050405020304" pitchFamily="18" charset="0"/>
                <a:cs typeface="Times New Roman" panose="02020603050405020304" pitchFamily="18" charset="0"/>
              </a:rPr>
              <a:t>MK</a:t>
            </a:r>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m</a:t>
            </a:r>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1023 hükmündeki </a:t>
            </a:r>
            <a:r>
              <a:rPr lang="tr-TR" dirty="0">
                <a:latin typeface="Times New Roman" panose="02020603050405020304" pitchFamily="18" charset="0"/>
                <a:cs typeface="Times New Roman" panose="02020603050405020304" pitchFamily="18" charset="0"/>
              </a:rPr>
              <a:t>korumadan yararlanması söz konusu değildir. </a:t>
            </a:r>
          </a:p>
          <a:p>
            <a:pPr algn="just"/>
            <a:r>
              <a:rPr lang="tr-TR" dirty="0">
                <a:latin typeface="Times New Roman" panose="02020603050405020304" pitchFamily="18" charset="0"/>
                <a:cs typeface="Times New Roman" panose="02020603050405020304" pitchFamily="18" charset="0"/>
              </a:rPr>
              <a:t>Bu bağlamda</a:t>
            </a:r>
            <a:r>
              <a:rPr lang="tr-TR" b="1" dirty="0">
                <a:latin typeface="Times New Roman" panose="02020603050405020304" pitchFamily="18" charset="0"/>
                <a:cs typeface="Times New Roman" panose="02020603050405020304" pitchFamily="18" charset="0"/>
              </a:rPr>
              <a:t>, Devlet </a:t>
            </a:r>
            <a:r>
              <a:rPr lang="tr-TR" dirty="0">
                <a:latin typeface="Times New Roman" panose="02020603050405020304" pitchFamily="18" charset="0"/>
                <a:cs typeface="Times New Roman" panose="02020603050405020304" pitchFamily="18" charset="0"/>
              </a:rPr>
              <a:t>de</a:t>
            </a:r>
            <a:r>
              <a:rPr lang="tr-TR" b="1" dirty="0">
                <a:latin typeface="Times New Roman" panose="02020603050405020304" pitchFamily="18" charset="0"/>
                <a:cs typeface="Times New Roman" panose="02020603050405020304" pitchFamily="18" charset="0"/>
              </a:rPr>
              <a:t> bu yanlışlıklardan dolayı </a:t>
            </a:r>
            <a:r>
              <a:rPr lang="tr-TR" b="1" i="1" dirty="0">
                <a:latin typeface="Times New Roman" panose="02020603050405020304" pitchFamily="18" charset="0"/>
                <a:cs typeface="Times New Roman" panose="02020603050405020304" pitchFamily="18" charset="0"/>
              </a:rPr>
              <a:t>MK m. 1007 hükmü </a:t>
            </a:r>
            <a:r>
              <a:rPr lang="tr-TR" b="1" dirty="0">
                <a:latin typeface="Times New Roman" panose="02020603050405020304" pitchFamily="18" charset="0"/>
                <a:cs typeface="Times New Roman" panose="02020603050405020304" pitchFamily="18" charset="0"/>
              </a:rPr>
              <a:t>gereğince sorumlu tutulamaz.</a:t>
            </a:r>
            <a:endParaRPr lang="tr-TR" dirty="0">
              <a:latin typeface="Times New Roman" panose="02020603050405020304" pitchFamily="18" charset="0"/>
              <a:cs typeface="Times New Roman" panose="02020603050405020304" pitchFamily="18" charset="0"/>
            </a:endParaRPr>
          </a:p>
          <a:p>
            <a:pPr algn="just"/>
            <a:endParaRPr lang="tr-TR" b="1"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1430200798"/>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b="1" dirty="0">
                <a:latin typeface="Times New Roman" panose="02020603050405020304" pitchFamily="18" charset="0"/>
                <a:cs typeface="Times New Roman" panose="02020603050405020304" pitchFamily="18" charset="0"/>
              </a:rPr>
              <a:t>Tapu ve Kadastro Genel Müdürlüğü Taşra Teşkilatı Yetki, Görev ve Sorumlulukları Hakkında </a:t>
            </a:r>
            <a:r>
              <a:rPr lang="tr-TR" dirty="0">
                <a:latin typeface="Times New Roman" panose="02020603050405020304" pitchFamily="18" charset="0"/>
                <a:cs typeface="Times New Roman" panose="02020603050405020304" pitchFamily="18" charset="0"/>
              </a:rPr>
              <a:t>1724, 2012 / 2 sayılı </a:t>
            </a:r>
            <a:r>
              <a:rPr lang="tr-TR" b="1" dirty="0">
                <a:latin typeface="Times New Roman" panose="02020603050405020304" pitchFamily="18" charset="0"/>
                <a:cs typeface="Times New Roman" panose="02020603050405020304" pitchFamily="18" charset="0"/>
              </a:rPr>
              <a:t>Genelgeye göre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m. 5 / b), </a:t>
            </a:r>
            <a:r>
              <a:rPr lang="tr-TR" dirty="0" err="1">
                <a:latin typeface="Times New Roman" panose="02020603050405020304" pitchFamily="18" charset="0"/>
                <a:cs typeface="Times New Roman" panose="02020603050405020304" pitchFamily="18" charset="0"/>
              </a:rPr>
              <a:t>red</a:t>
            </a:r>
            <a:r>
              <a:rPr lang="tr-TR" dirty="0">
                <a:latin typeface="Times New Roman" panose="02020603050405020304" pitchFamily="18" charset="0"/>
                <a:cs typeface="Times New Roman" panose="02020603050405020304" pitchFamily="18" charset="0"/>
              </a:rPr>
              <a:t> kararlarını birinci derecede inceleme yetkisi, Bölge Müdürlüklerine tanınmıştır. </a:t>
            </a:r>
          </a:p>
          <a:p>
            <a:pPr algn="just"/>
            <a:r>
              <a:rPr lang="tr-TR" b="1" dirty="0">
                <a:latin typeface="Times New Roman" panose="02020603050405020304" pitchFamily="18" charset="0"/>
                <a:cs typeface="Times New Roman" panose="02020603050405020304" pitchFamily="18" charset="0"/>
              </a:rPr>
              <a:t>Tapu Müdürlüklerinin </a:t>
            </a:r>
            <a:r>
              <a:rPr lang="tr-TR" b="1" dirty="0" err="1">
                <a:latin typeface="Times New Roman" panose="02020603050405020304" pitchFamily="18" charset="0"/>
                <a:cs typeface="Times New Roman" panose="02020603050405020304" pitchFamily="18" charset="0"/>
              </a:rPr>
              <a:t>Red</a:t>
            </a:r>
            <a:r>
              <a:rPr lang="tr-TR" b="1" dirty="0">
                <a:latin typeface="Times New Roman" panose="02020603050405020304" pitchFamily="18" charset="0"/>
                <a:cs typeface="Times New Roman" panose="02020603050405020304" pitchFamily="18" charset="0"/>
              </a:rPr>
              <a:t> Kararlarını onaylayan Bölge Müdürlüklerinin Kararları aleyhindeki İtirazları İnceleme Mercii </a:t>
            </a:r>
            <a:r>
              <a:rPr lang="tr-TR" dirty="0">
                <a:latin typeface="Times New Roman" panose="02020603050405020304" pitchFamily="18" charset="0"/>
                <a:cs typeface="Times New Roman" panose="02020603050405020304" pitchFamily="18" charset="0"/>
              </a:rPr>
              <a:t>ise, </a:t>
            </a:r>
            <a:r>
              <a:rPr lang="tr-TR" b="1" u="sng" dirty="0">
                <a:latin typeface="Times New Roman" panose="02020603050405020304" pitchFamily="18" charset="0"/>
                <a:cs typeface="Times New Roman" panose="02020603050405020304" pitchFamily="18" charset="0"/>
              </a:rPr>
              <a:t>4 numaralı Cumhurbaşkanlığı Kararnamesine göre </a:t>
            </a:r>
            <a:r>
              <a:rPr lang="tr-TR" b="1" dirty="0">
                <a:latin typeface="Times New Roman" panose="02020603050405020304" pitchFamily="18" charset="0"/>
                <a:cs typeface="Times New Roman" panose="02020603050405020304" pitchFamily="18" charset="0"/>
              </a:rPr>
              <a:t>(</a:t>
            </a:r>
            <a:r>
              <a:rPr lang="tr-TR" b="1" i="1" dirty="0">
                <a:latin typeface="Times New Roman" panose="02020603050405020304" pitchFamily="18" charset="0"/>
                <a:cs typeface="Times New Roman" panose="02020603050405020304" pitchFamily="18" charset="0"/>
              </a:rPr>
              <a:t>m. 484 /1 / a / 5), «</a:t>
            </a:r>
            <a:r>
              <a:rPr lang="tr-TR" b="1" dirty="0">
                <a:latin typeface="Times New Roman" panose="02020603050405020304" pitchFamily="18" charset="0"/>
                <a:cs typeface="Times New Roman" panose="02020603050405020304" pitchFamily="18" charset="0"/>
              </a:rPr>
              <a:t>Tapu Dairesi Başkanlığıdır». </a:t>
            </a:r>
          </a:p>
          <a:p>
            <a:pPr marL="0" indent="0" algn="just">
              <a:buNone/>
            </a:pPr>
            <a:r>
              <a:rPr lang="tr-TR" b="1" i="1" dirty="0">
                <a:latin typeface="Times New Roman" panose="02020603050405020304" pitchFamily="18" charset="0"/>
                <a:cs typeface="Times New Roman" panose="02020603050405020304" pitchFamily="18" charset="0"/>
              </a:rPr>
              <a:t>  (Sirmen, </a:t>
            </a:r>
            <a:r>
              <a:rPr lang="tr-TR" i="1" dirty="0">
                <a:latin typeface="Times New Roman" panose="02020603050405020304" pitchFamily="18" charset="0"/>
                <a:cs typeface="Times New Roman" panose="02020603050405020304" pitchFamily="18" charset="0"/>
              </a:rPr>
              <a:t>Eşya H., 6. B., s. 186)</a:t>
            </a:r>
          </a:p>
        </p:txBody>
      </p:sp>
    </p:spTree>
    <p:extLst>
      <p:ext uri="{BB962C8B-B14F-4D97-AF65-F5344CB8AC3E}">
        <p14:creationId xmlns:p14="http://schemas.microsoft.com/office/powerpoint/2010/main" val="156171006"/>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dirty="0">
                <a:latin typeface="Times New Roman" panose="02020603050405020304" pitchFamily="18" charset="0"/>
                <a:cs typeface="Times New Roman" panose="02020603050405020304" pitchFamily="18" charset="0"/>
              </a:rPr>
              <a:t>Sözü edilen Daire Başkanlığının Kararı, Genel Müdürün bunu onaylamasıyla İdari Aşamada, Nihai Karar niteliğini kazanmaktadır. </a:t>
            </a:r>
            <a:r>
              <a:rPr lang="tr-TR" sz="3200" b="1" u="sng" dirty="0">
                <a:latin typeface="Times New Roman" panose="02020603050405020304" pitchFamily="18" charset="0"/>
                <a:cs typeface="Times New Roman" panose="02020603050405020304" pitchFamily="18" charset="0"/>
              </a:rPr>
              <a:t>Bu Karar aleyhine başvurulacak Yargı Yolunun, </a:t>
            </a:r>
            <a:r>
              <a:rPr lang="tr-TR" sz="3200" b="1" i="1" u="sng" dirty="0">
                <a:latin typeface="Times New Roman" panose="02020603050405020304" pitchFamily="18" charset="0"/>
                <a:cs typeface="Times New Roman" panose="02020603050405020304" pitchFamily="18" charset="0"/>
              </a:rPr>
              <a:t>Adli Yargı </a:t>
            </a:r>
            <a:r>
              <a:rPr lang="tr-TR" sz="3200" u="sng" dirty="0">
                <a:latin typeface="Times New Roman" panose="02020603050405020304" pitchFamily="18" charset="0"/>
                <a:cs typeface="Times New Roman" panose="02020603050405020304" pitchFamily="18" charset="0"/>
              </a:rPr>
              <a:t>mı, </a:t>
            </a:r>
            <a:r>
              <a:rPr lang="tr-TR" sz="3200" b="1" i="1" u="sng" dirty="0">
                <a:latin typeface="Times New Roman" panose="02020603050405020304" pitchFamily="18" charset="0"/>
                <a:cs typeface="Times New Roman" panose="02020603050405020304" pitchFamily="18" charset="0"/>
              </a:rPr>
              <a:t>İdari Yargı </a:t>
            </a:r>
            <a:r>
              <a:rPr lang="tr-TR" sz="3200" u="sng" dirty="0">
                <a:latin typeface="Times New Roman" panose="02020603050405020304" pitchFamily="18" charset="0"/>
                <a:cs typeface="Times New Roman" panose="02020603050405020304" pitchFamily="18" charset="0"/>
              </a:rPr>
              <a:t>mı </a:t>
            </a:r>
            <a:r>
              <a:rPr lang="tr-TR" sz="3200" b="1" u="sng" dirty="0">
                <a:latin typeface="Times New Roman" panose="02020603050405020304" pitchFamily="18" charset="0"/>
                <a:cs typeface="Times New Roman" panose="02020603050405020304" pitchFamily="18" charset="0"/>
              </a:rPr>
              <a:t>olduğu hususu, Doktrinde tartışmalıdır. </a:t>
            </a:r>
          </a:p>
          <a:p>
            <a:pPr algn="just"/>
            <a:r>
              <a:rPr lang="tr-TR" sz="3200" b="1" dirty="0">
                <a:latin typeface="Times New Roman" panose="02020603050405020304" pitchFamily="18" charset="0"/>
                <a:cs typeface="Times New Roman" panose="02020603050405020304" pitchFamily="18" charset="0"/>
              </a:rPr>
              <a:t>Eğer </a:t>
            </a:r>
            <a:r>
              <a:rPr lang="tr-TR" sz="3200" b="1" dirty="0" err="1">
                <a:latin typeface="Times New Roman" panose="02020603050405020304" pitchFamily="18" charset="0"/>
                <a:cs typeface="Times New Roman" panose="02020603050405020304" pitchFamily="18" charset="0"/>
              </a:rPr>
              <a:t>Red</a:t>
            </a:r>
            <a:r>
              <a:rPr lang="tr-TR" sz="3200" b="1" dirty="0">
                <a:latin typeface="Times New Roman" panose="02020603050405020304" pitchFamily="18" charset="0"/>
                <a:cs typeface="Times New Roman" panose="02020603050405020304" pitchFamily="18" charset="0"/>
              </a:rPr>
              <a:t> Kararı Tapu Kütüğündeki Yolsuz bir Kayda dayanıyor ise, </a:t>
            </a:r>
            <a:r>
              <a:rPr lang="tr-TR" sz="3200" dirty="0">
                <a:latin typeface="Times New Roman" panose="02020603050405020304" pitchFamily="18" charset="0"/>
                <a:cs typeface="Times New Roman" panose="02020603050405020304" pitchFamily="18" charset="0"/>
              </a:rPr>
              <a:t>bunun düzeltilmesi için açılacak Dava, </a:t>
            </a:r>
            <a:r>
              <a:rPr lang="tr-TR" sz="3200" b="1" dirty="0">
                <a:latin typeface="Times New Roman" panose="02020603050405020304" pitchFamily="18" charset="0"/>
                <a:cs typeface="Times New Roman" panose="02020603050405020304" pitchFamily="18" charset="0"/>
              </a:rPr>
              <a:t>Adli Yargıda </a:t>
            </a:r>
            <a:r>
              <a:rPr lang="tr-TR" sz="3200" dirty="0">
                <a:latin typeface="Times New Roman" panose="02020603050405020304" pitchFamily="18" charset="0"/>
                <a:cs typeface="Times New Roman" panose="02020603050405020304" pitchFamily="18" charset="0"/>
              </a:rPr>
              <a:t>görülecektir. </a:t>
            </a:r>
          </a:p>
          <a:p>
            <a:pPr marL="0" indent="0">
              <a:buNone/>
            </a:pPr>
            <a:endParaRPr lang="tr-TR" sz="3200" dirty="0"/>
          </a:p>
        </p:txBody>
      </p:sp>
    </p:spTree>
    <p:extLst>
      <p:ext uri="{BB962C8B-B14F-4D97-AF65-F5344CB8AC3E}">
        <p14:creationId xmlns:p14="http://schemas.microsoft.com/office/powerpoint/2010/main" val="3746918979"/>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dirty="0">
                <a:latin typeface="Times New Roman" panose="02020603050405020304" pitchFamily="18" charset="0"/>
                <a:cs typeface="Times New Roman" panose="02020603050405020304" pitchFamily="18" charset="0"/>
              </a:rPr>
              <a:t>Bir Vekâletnamenin geçerliliği konusunda Tapu Memurunun karar verememesi durumunda olduğu gibi, </a:t>
            </a:r>
            <a:r>
              <a:rPr lang="tr-TR" sz="3200" b="1" i="1" dirty="0">
                <a:latin typeface="Times New Roman" panose="02020603050405020304" pitchFamily="18" charset="0"/>
                <a:cs typeface="Times New Roman" panose="02020603050405020304" pitchFamily="18" charset="0"/>
              </a:rPr>
              <a:t>Adli Yargıda görülecek</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bir Tespit Davasıyla </a:t>
            </a:r>
            <a:r>
              <a:rPr lang="tr-TR" sz="3200" b="1" dirty="0">
                <a:latin typeface="Times New Roman" panose="02020603050405020304" pitchFamily="18" charset="0"/>
                <a:cs typeface="Times New Roman" panose="02020603050405020304" pitchFamily="18" charset="0"/>
              </a:rPr>
              <a:t>Tapu Memuru tekrar harekete geçirilebilir. </a:t>
            </a:r>
          </a:p>
          <a:p>
            <a:pPr algn="just"/>
            <a:r>
              <a:rPr lang="tr-TR" sz="3200" dirty="0">
                <a:latin typeface="Times New Roman" panose="02020603050405020304" pitchFamily="18" charset="0"/>
                <a:cs typeface="Times New Roman" panose="02020603050405020304" pitchFamily="18" charset="0"/>
              </a:rPr>
              <a:t>Buna karşılık, </a:t>
            </a:r>
            <a:r>
              <a:rPr lang="tr-TR" sz="3200" b="1" i="1" dirty="0" err="1">
                <a:latin typeface="Times New Roman" panose="02020603050405020304" pitchFamily="18" charset="0"/>
                <a:cs typeface="Times New Roman" panose="02020603050405020304" pitchFamily="18" charset="0"/>
              </a:rPr>
              <a:t>Red</a:t>
            </a:r>
            <a:r>
              <a:rPr lang="tr-TR" sz="3200" b="1" i="1" dirty="0">
                <a:latin typeface="Times New Roman" panose="02020603050405020304" pitchFamily="18" charset="0"/>
                <a:cs typeface="Times New Roman" panose="02020603050405020304" pitchFamily="18" charset="0"/>
              </a:rPr>
              <a:t> Kararı, yapılması istenen İşlemin Tapu Memurunun Yetkisine girip girmediği konusundaki duraksamadan kaynaklanmışsa, </a:t>
            </a:r>
            <a:r>
              <a:rPr lang="tr-TR" sz="3200" dirty="0">
                <a:latin typeface="Times New Roman" panose="02020603050405020304" pitchFamily="18" charset="0"/>
                <a:cs typeface="Times New Roman" panose="02020603050405020304" pitchFamily="18" charset="0"/>
              </a:rPr>
              <a:t>bu Kararın İptali için İdari Yargıda dava açmak gerekecektir. </a:t>
            </a:r>
          </a:p>
        </p:txBody>
      </p:sp>
    </p:spTree>
    <p:extLst>
      <p:ext uri="{BB962C8B-B14F-4D97-AF65-F5344CB8AC3E}">
        <p14:creationId xmlns:p14="http://schemas.microsoft.com/office/powerpoint/2010/main" val="1824846188"/>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dirty="0">
                <a:latin typeface="Times New Roman" panose="02020603050405020304" pitchFamily="18" charset="0"/>
                <a:cs typeface="Times New Roman" panose="02020603050405020304" pitchFamily="18" charset="0"/>
              </a:rPr>
              <a:t>Tescil İstemi</a:t>
            </a:r>
            <a:r>
              <a:rPr lang="tr-TR" sz="3200" dirty="0">
                <a:latin typeface="Times New Roman" panose="02020603050405020304" pitchFamily="18" charset="0"/>
                <a:cs typeface="Times New Roman" panose="02020603050405020304" pitchFamily="18" charset="0"/>
              </a:rPr>
              <a:t>, Yevmiye Defterine kaydedildikten sonra, Tapu Müdürü, aynı tarihle ve yevmiye numarasıyla Tapu Kütüğüne tescili yapar. </a:t>
            </a:r>
          </a:p>
          <a:p>
            <a:pPr algn="just"/>
            <a:r>
              <a:rPr lang="tr-TR" sz="3200" dirty="0">
                <a:latin typeface="Times New Roman" panose="02020603050405020304" pitchFamily="18" charset="0"/>
                <a:cs typeface="Times New Roman" panose="02020603050405020304" pitchFamily="18" charset="0"/>
              </a:rPr>
              <a:t>Tescil, siyah veya mavi mürekkepli kalemle ve kitap harfleriyle okunaklı şekilde yazılır (</a:t>
            </a:r>
            <a:r>
              <a:rPr lang="tr-TR" i="1" dirty="0">
                <a:latin typeface="Times New Roman" panose="02020603050405020304" pitchFamily="18" charset="0"/>
                <a:cs typeface="Times New Roman" panose="02020603050405020304" pitchFamily="18" charset="0"/>
              </a:rPr>
              <a:t>TST m.27 / 1</a:t>
            </a:r>
            <a:r>
              <a:rPr lang="tr-TR" dirty="0">
                <a:latin typeface="Times New Roman" panose="02020603050405020304" pitchFamily="18" charset="0"/>
                <a:cs typeface="Times New Roman" panose="02020603050405020304" pitchFamily="18" charset="0"/>
              </a:rPr>
              <a:t>). </a:t>
            </a:r>
          </a:p>
          <a:p>
            <a:pPr algn="just"/>
            <a:r>
              <a:rPr lang="tr-TR" sz="3200" dirty="0">
                <a:latin typeface="Times New Roman" panose="02020603050405020304" pitchFamily="18" charset="0"/>
                <a:cs typeface="Times New Roman" panose="02020603050405020304" pitchFamily="18" charset="0"/>
              </a:rPr>
              <a:t>Tescil yapıldıktan sonra İlgililere, Tescilin bir sureti (</a:t>
            </a:r>
            <a:r>
              <a:rPr lang="tr-TR" sz="3200" i="1" dirty="0">
                <a:latin typeface="Times New Roman" panose="02020603050405020304" pitchFamily="18" charset="0"/>
                <a:cs typeface="Times New Roman" panose="02020603050405020304" pitchFamily="18" charset="0"/>
              </a:rPr>
              <a:t>Tapu Senedi veya İpotek Belgesi</a:t>
            </a:r>
            <a:r>
              <a:rPr lang="tr-TR" sz="3200" dirty="0">
                <a:latin typeface="Times New Roman" panose="02020603050405020304" pitchFamily="18" charset="0"/>
                <a:cs typeface="Times New Roman" panose="02020603050405020304" pitchFamily="18" charset="0"/>
              </a:rPr>
              <a:t>) verilir (</a:t>
            </a:r>
            <a:r>
              <a:rPr lang="tr-TR" i="1" dirty="0">
                <a:latin typeface="Times New Roman" panose="02020603050405020304" pitchFamily="18" charset="0"/>
                <a:cs typeface="Times New Roman" panose="02020603050405020304" pitchFamily="18" charset="0"/>
              </a:rPr>
              <a:t>MK m.1017 / II, TST m. 85/1). </a:t>
            </a:r>
          </a:p>
        </p:txBody>
      </p:sp>
    </p:spTree>
    <p:extLst>
      <p:ext uri="{BB962C8B-B14F-4D97-AF65-F5344CB8AC3E}">
        <p14:creationId xmlns:p14="http://schemas.microsoft.com/office/powerpoint/2010/main" val="2098574033"/>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Mülkiyet Hakkının Tescili </a:t>
            </a:r>
          </a:p>
        </p:txBody>
      </p:sp>
      <p:sp>
        <p:nvSpPr>
          <p:cNvPr id="3" name="İçerik Yer Tutucusu 2"/>
          <p:cNvSpPr>
            <a:spLocks noGrp="1"/>
          </p:cNvSpPr>
          <p:nvPr>
            <p:ph idx="1"/>
          </p:nvPr>
        </p:nvSpPr>
        <p:spPr>
          <a:xfrm>
            <a:off x="838200" y="1825625"/>
            <a:ext cx="10515600" cy="4665486"/>
          </a:xfrm>
        </p:spPr>
        <p:txBody>
          <a:bodyPr>
            <a:noAutofit/>
          </a:bodyPr>
          <a:lstStyle/>
          <a:p>
            <a:pPr algn="just"/>
            <a:r>
              <a:rPr lang="tr-TR" b="1" dirty="0">
                <a:latin typeface="Times New Roman" panose="02020603050405020304" pitchFamily="18" charset="0"/>
                <a:cs typeface="Times New Roman" panose="02020603050405020304" pitchFamily="18" charset="0"/>
              </a:rPr>
              <a:t>Tapu Sicili Tüzüğünün 28. maddesinin 1. fıkrası gereğince, </a:t>
            </a:r>
            <a:r>
              <a:rPr lang="tr-TR" dirty="0">
                <a:latin typeface="Times New Roman" panose="02020603050405020304" pitchFamily="18" charset="0"/>
                <a:cs typeface="Times New Roman" panose="02020603050405020304" pitchFamily="18" charset="0"/>
              </a:rPr>
              <a:t>Mülkiyet Hakkının Tescili, Mülkiyet Sütununda Devreden kişinin Adı, Soyadı ve Baba Adının, Edinme Nedeninin, Tarih ve Yevmiye Numarasının kırmızı mürekkepli kalemle çizilip, bunun Tarih ve Yevmiye Numarası yine kırmızı mürekkepli kalemle belirtilerek, Mülkiyet Sütununun ilk boş satırına Yeni Malikin Adı, Soyadı ve Baba Adının, Edinme Nedeninin, Tarih ve Yevmiye Numarasının yazılması suretiyle olur. (</a:t>
            </a:r>
            <a:r>
              <a:rPr lang="tr-TR" i="1" dirty="0">
                <a:latin typeface="Times New Roman" panose="02020603050405020304" pitchFamily="18" charset="0"/>
                <a:cs typeface="Times New Roman" panose="02020603050405020304" pitchFamily="18" charset="0"/>
              </a:rPr>
              <a:t>TST m. 28 /2). </a:t>
            </a:r>
          </a:p>
          <a:p>
            <a:pPr algn="just"/>
            <a:r>
              <a:rPr lang="tr-TR" b="1" dirty="0">
                <a:latin typeface="Times New Roman" panose="02020603050405020304" pitchFamily="18" charset="0"/>
                <a:cs typeface="Times New Roman" panose="02020603050405020304" pitchFamily="18" charset="0"/>
              </a:rPr>
              <a:t>Tüzel Kişilerin de Unvanının tam olarak yazılması gerekir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TST m. 28 / 2). </a:t>
            </a:r>
          </a:p>
          <a:p>
            <a:pPr marL="0" indent="0" algn="just">
              <a:buNone/>
            </a:pPr>
            <a:endParaRPr lang="tr-TR" i="1" dirty="0"/>
          </a:p>
          <a:p>
            <a:pPr algn="just"/>
            <a:endParaRPr lang="tr-TR" i="1" dirty="0"/>
          </a:p>
        </p:txBody>
      </p:sp>
    </p:spTree>
    <p:extLst>
      <p:ext uri="{BB962C8B-B14F-4D97-AF65-F5344CB8AC3E}">
        <p14:creationId xmlns:p14="http://schemas.microsoft.com/office/powerpoint/2010/main" val="3134634050"/>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b="1" dirty="0">
                <a:latin typeface="Times New Roman" panose="02020603050405020304" pitchFamily="18" charset="0"/>
                <a:cs typeface="Times New Roman" panose="02020603050405020304" pitchFamily="18" charset="0"/>
              </a:rPr>
              <a:t>TST m. 29 hükmünde ise</a:t>
            </a:r>
            <a:r>
              <a:rPr lang="tr-TR" dirty="0">
                <a:latin typeface="Times New Roman" panose="02020603050405020304" pitchFamily="18" charset="0"/>
                <a:cs typeface="Times New Roman" panose="02020603050405020304" pitchFamily="18" charset="0"/>
              </a:rPr>
              <a:t>, bir Taşınmazın Mülkiyetinin başka Taşınmazların Mülkiyetine bağlanması suretiyle Eşyaya Bağlı Mülkiyetin kurulduğu durumlarda, Tescilin nasıl yapılacağına ilişkin Hükümler yer almaktadır. </a:t>
            </a:r>
          </a:p>
          <a:p>
            <a:pPr algn="just"/>
            <a:r>
              <a:rPr lang="tr-TR" dirty="0">
                <a:latin typeface="Times New Roman" panose="02020603050405020304" pitchFamily="18" charset="0"/>
                <a:cs typeface="Times New Roman" panose="02020603050405020304" pitchFamily="18" charset="0"/>
              </a:rPr>
              <a:t>Buna göre Sosyal Tesis, Ticari Mahal, Yüzme Havuzu, Tenis Kortu gibi Taşınmaz Mal veya Bağımsız Bölümler ortaklaşa kullanıma ayrılmış ise, Malik Sütununa, Yararlanan Taşınmaz Malların Ada ve Parsel veya Bağımsız Bölüm Numaraları yazılır (</a:t>
            </a:r>
            <a:r>
              <a:rPr lang="tr-TR" i="1" dirty="0">
                <a:latin typeface="Times New Roman" panose="02020603050405020304" pitchFamily="18" charset="0"/>
                <a:cs typeface="Times New Roman" panose="02020603050405020304" pitchFamily="18" charset="0"/>
              </a:rPr>
              <a:t>TST m.29 /1</a:t>
            </a:r>
            <a:r>
              <a:rPr lang="tr-TR" dirty="0">
                <a:latin typeface="Times New Roman" panose="02020603050405020304" pitchFamily="18" charset="0"/>
                <a:cs typeface="Times New Roman" panose="02020603050405020304" pitchFamily="18" charset="0"/>
              </a:rPr>
              <a:t>). </a:t>
            </a:r>
          </a:p>
          <a:p>
            <a:pPr algn="just"/>
            <a:r>
              <a:rPr lang="tr-TR" dirty="0">
                <a:latin typeface="Times New Roman" panose="02020603050405020304" pitchFamily="18" charset="0"/>
                <a:cs typeface="Times New Roman" panose="02020603050405020304" pitchFamily="18" charset="0"/>
              </a:rPr>
              <a:t>Yararlanan Taşınmazların Kütük Sayfasının Beyanlar Sütununa da ortaklaşa kullanılan Taşınmazın hangi Ada ve Parsel veya Bağımsız Bölüm ile ortak olduğu belirtilir (</a:t>
            </a:r>
            <a:r>
              <a:rPr lang="tr-TR" i="1" dirty="0">
                <a:latin typeface="Times New Roman" panose="02020603050405020304" pitchFamily="18" charset="0"/>
                <a:cs typeface="Times New Roman" panose="02020603050405020304" pitchFamily="18" charset="0"/>
              </a:rPr>
              <a:t>TST m. 29 /3 ). </a:t>
            </a:r>
          </a:p>
        </p:txBody>
      </p:sp>
    </p:spTree>
    <p:extLst>
      <p:ext uri="{BB962C8B-B14F-4D97-AF65-F5344CB8AC3E}">
        <p14:creationId xmlns:p14="http://schemas.microsoft.com/office/powerpoint/2010/main" val="1886785624"/>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sz="3200" b="1" dirty="0">
                <a:latin typeface="Times New Roman" panose="02020603050405020304" pitchFamily="18" charset="0"/>
                <a:cs typeface="Times New Roman" panose="02020603050405020304" pitchFamily="18" charset="0"/>
              </a:rPr>
              <a:t>TST 29/2</a:t>
            </a:r>
            <a:r>
              <a:rPr lang="tr-TR" sz="3200" dirty="0">
                <a:latin typeface="Times New Roman" panose="02020603050405020304" pitchFamily="18" charset="0"/>
                <a:cs typeface="Times New Roman" panose="02020603050405020304" pitchFamily="18" charset="0"/>
              </a:rPr>
              <a:t> hükmünde, Ortaklaşa Kullanılan Yerlerin, Yararlanan Taşınmazlarla aynı Ada ve Parseller içinde olabileceği gibi, Ortak Sınırı olmaksızın ayrı Ada ve Parsellerde de bulunabileceği ifade edilmiştir. </a:t>
            </a:r>
          </a:p>
          <a:p>
            <a:pPr algn="just"/>
            <a:r>
              <a:rPr lang="tr-TR" sz="3200" dirty="0">
                <a:latin typeface="Times New Roman" panose="02020603050405020304" pitchFamily="18" charset="0"/>
                <a:cs typeface="Times New Roman" panose="02020603050405020304" pitchFamily="18" charset="0"/>
              </a:rPr>
              <a:t>Oysa, Ortaklaşa kullanılan yer başlı başına ayrı bir Taşınmaz Mal teşkil etmedikçe, bunun için Kütükte ayrı bir sayfa açılamayacağı için, aynı Ada ve Parsellerde bulunan ortak yer için Kütükte ayrı sayfa açılması, sadece Kat Mülkiyetine konu Bağımsız Bölüm niteliğindeki Ortak Yerler için söz konusu olabilecektir. </a:t>
            </a:r>
          </a:p>
          <a:p>
            <a:pPr marL="0" indent="0" algn="just">
              <a:buNone/>
            </a:pPr>
            <a:endParaRPr lang="tr-TR" dirty="0"/>
          </a:p>
        </p:txBody>
      </p:sp>
    </p:spTree>
    <p:extLst>
      <p:ext uri="{BB962C8B-B14F-4D97-AF65-F5344CB8AC3E}">
        <p14:creationId xmlns:p14="http://schemas.microsoft.com/office/powerpoint/2010/main" val="1802682524"/>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sz="3200" b="1" dirty="0">
                <a:latin typeface="Times New Roman" panose="02020603050405020304" pitchFamily="18" charset="0"/>
                <a:cs typeface="Times New Roman" panose="02020603050405020304" pitchFamily="18" charset="0"/>
              </a:rPr>
              <a:t>TST 29 / 4’e göre</a:t>
            </a:r>
            <a:r>
              <a:rPr lang="tr-TR" sz="3200" dirty="0">
                <a:latin typeface="Times New Roman" panose="02020603050405020304" pitchFamily="18" charset="0"/>
                <a:cs typeface="Times New Roman" panose="02020603050405020304" pitchFamily="18" charset="0"/>
              </a:rPr>
              <a:t> de, </a:t>
            </a:r>
            <a:r>
              <a:rPr lang="tr-TR" sz="3200" b="1" i="1" dirty="0">
                <a:latin typeface="Times New Roman" panose="02020603050405020304" pitchFamily="18" charset="0"/>
                <a:cs typeface="Times New Roman" panose="02020603050405020304" pitchFamily="18" charset="0"/>
              </a:rPr>
              <a:t>Ortaklaşa Kullanılan Yerler</a:t>
            </a:r>
            <a:r>
              <a:rPr lang="tr-TR" sz="3200" b="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kanuni istisnalar dışında, </a:t>
            </a:r>
            <a:r>
              <a:rPr lang="tr-TR" sz="3200" b="1" i="1" dirty="0">
                <a:latin typeface="Times New Roman" panose="02020603050405020304" pitchFamily="18" charset="0"/>
                <a:cs typeface="Times New Roman" panose="02020603050405020304" pitchFamily="18" charset="0"/>
              </a:rPr>
              <a:t>Yararlanan bütün Taşınmaz Maliklerinin birlikte istemleri </a:t>
            </a:r>
            <a:r>
              <a:rPr lang="tr-TR" sz="3200" b="1" dirty="0">
                <a:latin typeface="Times New Roman" panose="02020603050405020304" pitchFamily="18" charset="0"/>
                <a:cs typeface="Times New Roman" panose="02020603050405020304" pitchFamily="18" charset="0"/>
              </a:rPr>
              <a:t>olmadan </a:t>
            </a:r>
            <a:r>
              <a:rPr lang="tr-TR" sz="3200" b="1" i="1" dirty="0">
                <a:latin typeface="Times New Roman" panose="02020603050405020304" pitchFamily="18" charset="0"/>
                <a:cs typeface="Times New Roman" panose="02020603050405020304" pitchFamily="18" charset="0"/>
              </a:rPr>
              <a:t>Paylı Mülkiyete </a:t>
            </a:r>
            <a:r>
              <a:rPr lang="tr-TR" sz="3200" b="1" dirty="0">
                <a:latin typeface="Times New Roman" panose="02020603050405020304" pitchFamily="18" charset="0"/>
                <a:cs typeface="Times New Roman" panose="02020603050405020304" pitchFamily="18" charset="0"/>
              </a:rPr>
              <a:t>dönüştürülemez</a:t>
            </a:r>
            <a:r>
              <a:rPr lang="tr-TR" sz="3200" dirty="0">
                <a:latin typeface="Times New Roman" panose="02020603050405020304" pitchFamily="18" charset="0"/>
                <a:cs typeface="Times New Roman" panose="02020603050405020304" pitchFamily="18" charset="0"/>
              </a:rPr>
              <a:t>. </a:t>
            </a:r>
          </a:p>
          <a:p>
            <a:pPr algn="just"/>
            <a:r>
              <a:rPr lang="tr-TR" sz="3200" b="1" dirty="0">
                <a:latin typeface="Times New Roman" panose="02020603050405020304" pitchFamily="18" charset="0"/>
                <a:cs typeface="Times New Roman" panose="02020603050405020304" pitchFamily="18" charset="0"/>
              </a:rPr>
              <a:t>Önceki Tapu Sicili Tüzüğünün 26. maddesinde de yer alan bu hükümde, </a:t>
            </a:r>
            <a:r>
              <a:rPr lang="tr-TR" sz="3200" dirty="0">
                <a:latin typeface="Times New Roman" panose="02020603050405020304" pitchFamily="18" charset="0"/>
                <a:cs typeface="Times New Roman" panose="02020603050405020304" pitchFamily="18" charset="0"/>
              </a:rPr>
              <a:t>aslında </a:t>
            </a:r>
            <a:r>
              <a:rPr lang="tr-TR" sz="3200" b="1" dirty="0">
                <a:latin typeface="Times New Roman" panose="02020603050405020304" pitchFamily="18" charset="0"/>
                <a:cs typeface="Times New Roman" panose="02020603050405020304" pitchFamily="18" charset="0"/>
              </a:rPr>
              <a:t>önemli bir hata yapılmıştır. </a:t>
            </a:r>
          </a:p>
          <a:p>
            <a:pPr algn="just"/>
            <a:r>
              <a:rPr lang="tr-TR" sz="3200" dirty="0">
                <a:latin typeface="Times New Roman" panose="02020603050405020304" pitchFamily="18" charset="0"/>
                <a:cs typeface="Times New Roman" panose="02020603050405020304" pitchFamily="18" charset="0"/>
              </a:rPr>
              <a:t>Çünkü, </a:t>
            </a:r>
            <a:r>
              <a:rPr lang="tr-TR" sz="3200" b="1" i="1" dirty="0">
                <a:latin typeface="Times New Roman" panose="02020603050405020304" pitchFamily="18" charset="0"/>
                <a:cs typeface="Times New Roman" panose="02020603050405020304" pitchFamily="18" charset="0"/>
              </a:rPr>
              <a:t>birden çok Taşınmaz Malın Mülkiyetine bağlanmış olan Ortaklaşa Kullanılan Yerde </a:t>
            </a:r>
            <a:r>
              <a:rPr lang="tr-TR" sz="3200" b="1" dirty="0">
                <a:latin typeface="Times New Roman" panose="02020603050405020304" pitchFamily="18" charset="0"/>
                <a:cs typeface="Times New Roman" panose="02020603050405020304" pitchFamily="18" charset="0"/>
              </a:rPr>
              <a:t>zaten </a:t>
            </a:r>
            <a:r>
              <a:rPr lang="tr-TR" sz="3200" b="1" i="1" dirty="0">
                <a:latin typeface="Times New Roman" panose="02020603050405020304" pitchFamily="18" charset="0"/>
                <a:cs typeface="Times New Roman" panose="02020603050405020304" pitchFamily="18" charset="0"/>
              </a:rPr>
              <a:t>Paylı Mülkiyet </a:t>
            </a:r>
            <a:r>
              <a:rPr lang="tr-TR" sz="3200" b="1" dirty="0">
                <a:latin typeface="Times New Roman" panose="02020603050405020304" pitchFamily="18" charset="0"/>
                <a:cs typeface="Times New Roman" panose="02020603050405020304" pitchFamily="18" charset="0"/>
              </a:rPr>
              <a:t>söz konusu olur. </a:t>
            </a:r>
          </a:p>
          <a:p>
            <a:pPr algn="just"/>
            <a:r>
              <a:rPr lang="tr-TR" sz="3200" dirty="0">
                <a:latin typeface="Times New Roman" panose="02020603050405020304" pitchFamily="18" charset="0"/>
                <a:cs typeface="Times New Roman" panose="02020603050405020304" pitchFamily="18" charset="0"/>
              </a:rPr>
              <a:t>Ancak bu, </a:t>
            </a:r>
            <a:r>
              <a:rPr lang="tr-TR" sz="3200" b="1" u="sng" dirty="0">
                <a:latin typeface="Times New Roman" panose="02020603050405020304" pitchFamily="18" charset="0"/>
                <a:cs typeface="Times New Roman" panose="02020603050405020304" pitchFamily="18" charset="0"/>
              </a:rPr>
              <a:t>Eşyaya Bağlı Paylı bir Mülkiyettir</a:t>
            </a:r>
            <a:r>
              <a:rPr lang="tr-TR" sz="3200" b="1" dirty="0">
                <a:latin typeface="Times New Roman" panose="02020603050405020304" pitchFamily="18" charset="0"/>
                <a:cs typeface="Times New Roman" panose="02020603050405020304" pitchFamily="18" charset="0"/>
              </a:rPr>
              <a:t>. </a:t>
            </a:r>
          </a:p>
          <a:p>
            <a:pPr marL="0" indent="0">
              <a:buNone/>
            </a:pPr>
            <a:endParaRPr lang="tr-TR" dirty="0"/>
          </a:p>
        </p:txBody>
      </p:sp>
    </p:spTree>
    <p:extLst>
      <p:ext uri="{BB962C8B-B14F-4D97-AF65-F5344CB8AC3E}">
        <p14:creationId xmlns:p14="http://schemas.microsoft.com/office/powerpoint/2010/main" val="2525561987"/>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2400" dirty="0">
                <a:latin typeface="Times New Roman" panose="02020603050405020304" pitchFamily="18" charset="0"/>
                <a:cs typeface="Times New Roman" panose="02020603050405020304" pitchFamily="18" charset="0"/>
              </a:rPr>
              <a:t>Burada ortaklaşa kullanılan Taşınmazın Mülkiyeti birden çok Taşınmaza bağlanmakla, bu Taşınmazlar lehine Paylı Mülkiyet doğmuş olmaktadır. Taşınmazların malikleri kimlerse, ortaklaşa kullanılan taşınmazın paydaşları da onlardır. </a:t>
            </a:r>
          </a:p>
          <a:p>
            <a:pPr algn="just"/>
            <a:r>
              <a:rPr lang="tr-TR" sz="2400" dirty="0">
                <a:latin typeface="Times New Roman" panose="02020603050405020304" pitchFamily="18" charset="0"/>
                <a:cs typeface="Times New Roman" panose="02020603050405020304" pitchFamily="18" charset="0"/>
              </a:rPr>
              <a:t>Hatta bu Paylı Malın Mülkiyeti, dolayısıyla Paylar, Paydaşlara ait bulunan diğer Taşınmaz Malların Mülkiyetine bağlanmakla, bu Paylı Maldan Yararlanma konusunda Paydaşlar arasında var olan Amaç Birliğinin Sürekliliği sağlanmış, yani Paylı Mal, Sürekli bir Amaca özgülenmiş olduğundan, bu Paylı Malın paylaşılması da istenemez (</a:t>
            </a:r>
            <a:r>
              <a:rPr lang="tr-TR" sz="2400" i="1" dirty="0">
                <a:latin typeface="Times New Roman" panose="02020603050405020304" pitchFamily="18" charset="0"/>
                <a:cs typeface="Times New Roman" panose="02020603050405020304" pitchFamily="18" charset="0"/>
              </a:rPr>
              <a:t>MK m. 698 / 1). </a:t>
            </a:r>
          </a:p>
          <a:p>
            <a:pPr algn="just"/>
            <a:r>
              <a:rPr lang="tr-TR" sz="2400" i="1" dirty="0">
                <a:latin typeface="Times New Roman" panose="02020603050405020304" pitchFamily="18" charset="0"/>
                <a:cs typeface="Times New Roman" panose="02020603050405020304" pitchFamily="18" charset="0"/>
              </a:rPr>
              <a:t>(Bu hükmün ayrıntılı eleştirisi ve amacı için bkz. </a:t>
            </a:r>
            <a:r>
              <a:rPr lang="tr-TR" sz="2400" b="1" i="1" dirty="0">
                <a:latin typeface="Times New Roman" panose="02020603050405020304" pitchFamily="18" charset="0"/>
                <a:cs typeface="Times New Roman" panose="02020603050405020304" pitchFamily="18" charset="0"/>
              </a:rPr>
              <a:t>Sirmen,</a:t>
            </a:r>
            <a:r>
              <a:rPr lang="tr-TR" sz="2400" i="1" dirty="0">
                <a:latin typeface="Times New Roman" panose="02020603050405020304" pitchFamily="18" charset="0"/>
                <a:cs typeface="Times New Roman" panose="02020603050405020304" pitchFamily="18" charset="0"/>
              </a:rPr>
              <a:t> Eşya, 6. B., s. 187- 188.) </a:t>
            </a:r>
          </a:p>
          <a:p>
            <a:pPr marL="0" indent="0" algn="just">
              <a:buNone/>
            </a:pPr>
            <a:endParaRPr lang="tr-TR"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531087817"/>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Times New Roman" panose="02020603050405020304" pitchFamily="18" charset="0"/>
                <a:cs typeface="Times New Roman" panose="02020603050405020304" pitchFamily="18" charset="0"/>
              </a:rPr>
              <a:t>İrtifak Haklarının ve Taşınmaz Yükünün Tescili </a:t>
            </a:r>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İrtifak Hakları, Kütük Sayfasında ayrılan Özel Sütununa tescil edilir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TST m. 30 / 1). </a:t>
            </a:r>
          </a:p>
          <a:p>
            <a:pPr algn="just"/>
            <a:r>
              <a:rPr lang="tr-TR" b="1" dirty="0">
                <a:latin typeface="Times New Roman" panose="02020603050405020304" pitchFamily="18" charset="0"/>
                <a:cs typeface="Times New Roman" panose="02020603050405020304" pitchFamily="18" charset="0"/>
              </a:rPr>
              <a:t>Kişiye bağlı İrtifak Hakları</a:t>
            </a:r>
            <a:r>
              <a:rPr lang="tr-TR" dirty="0">
                <a:latin typeface="Times New Roman" panose="02020603050405020304" pitchFamily="18" charset="0"/>
                <a:cs typeface="Times New Roman" panose="02020603050405020304" pitchFamily="18" charset="0"/>
              </a:rPr>
              <a:t>, ilgili Taşınmazın Kütük Sayfasındaki İrtifak Hakları Sütununda </a:t>
            </a:r>
            <a:r>
              <a:rPr lang="tr-TR" b="1" i="1" dirty="0">
                <a:latin typeface="Times New Roman" panose="02020603050405020304" pitchFamily="18" charset="0"/>
                <a:cs typeface="Times New Roman" panose="02020603050405020304" pitchFamily="18" charset="0"/>
              </a:rPr>
              <a:t>Mükellefiyet anlamına gelen</a:t>
            </a:r>
            <a:r>
              <a:rPr lang="tr-TR" i="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a:t>
            </a:r>
            <a:r>
              <a:rPr lang="tr-TR" b="1" dirty="0">
                <a:latin typeface="Times New Roman" panose="02020603050405020304" pitchFamily="18" charset="0"/>
                <a:cs typeface="Times New Roman" panose="02020603050405020304" pitchFamily="18" charset="0"/>
              </a:rPr>
              <a:t>m» harfi ile </a:t>
            </a:r>
            <a:r>
              <a:rPr lang="tr-TR" dirty="0">
                <a:latin typeface="Times New Roman" panose="02020603050405020304" pitchFamily="18" charset="0"/>
                <a:cs typeface="Times New Roman" panose="02020603050405020304" pitchFamily="18" charset="0"/>
              </a:rPr>
              <a:t>gösterilir. </a:t>
            </a:r>
          </a:p>
          <a:p>
            <a:pPr algn="just"/>
            <a:r>
              <a:rPr lang="tr-TR" dirty="0">
                <a:latin typeface="Times New Roman" panose="02020603050405020304" pitchFamily="18" charset="0"/>
                <a:cs typeface="Times New Roman" panose="02020603050405020304" pitchFamily="18" charset="0"/>
              </a:rPr>
              <a:t>Hak, sahibinin adı, soyadı ve İrtifak Hakkının Çeşidi belirtilerek ve varsa süresi yazılarak tescil edilir. Bu hakların tescilinde, ayrıca her bir irtifak hakkı için «a» harfinden başlayarak alfabenin diğer harfleri de sırasıyla kullanılır (</a:t>
            </a:r>
            <a:r>
              <a:rPr lang="tr-TR" i="1" dirty="0">
                <a:latin typeface="Times New Roman" panose="02020603050405020304" pitchFamily="18" charset="0"/>
                <a:cs typeface="Times New Roman" panose="02020603050405020304" pitchFamily="18" charset="0"/>
              </a:rPr>
              <a:t>TST m. 30 / 2). </a:t>
            </a:r>
          </a:p>
        </p:txBody>
      </p:sp>
    </p:spTree>
    <p:extLst>
      <p:ext uri="{BB962C8B-B14F-4D97-AF65-F5344CB8AC3E}">
        <p14:creationId xmlns:p14="http://schemas.microsoft.com/office/powerpoint/2010/main" val="5953693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a:latin typeface="Times New Roman" panose="02020603050405020304" pitchFamily="18" charset="0"/>
                <a:cs typeface="Times New Roman" panose="02020603050405020304" pitchFamily="18" charset="0"/>
              </a:rPr>
              <a:t>Devletin </a:t>
            </a:r>
            <a:r>
              <a:rPr lang="tr-TR" b="1" i="1" dirty="0">
                <a:latin typeface="Times New Roman" panose="02020603050405020304" pitchFamily="18" charset="0"/>
                <a:cs typeface="Times New Roman" panose="02020603050405020304" pitchFamily="18" charset="0"/>
              </a:rPr>
              <a:t>MK m. 1007 hükmüne </a:t>
            </a:r>
            <a:r>
              <a:rPr lang="tr-TR" b="1" dirty="0">
                <a:latin typeface="Times New Roman" panose="02020603050405020304" pitchFamily="18" charset="0"/>
                <a:cs typeface="Times New Roman" panose="02020603050405020304" pitchFamily="18" charset="0"/>
              </a:rPr>
              <a:t>göre Sorumluluğu</a:t>
            </a:r>
          </a:p>
        </p:txBody>
      </p:sp>
      <p:sp>
        <p:nvSpPr>
          <p:cNvPr id="3" name="İçerik Yer Tutucusu 2"/>
          <p:cNvSpPr>
            <a:spLocks noGrp="1"/>
          </p:cNvSpPr>
          <p:nvPr>
            <p:ph idx="1"/>
          </p:nvPr>
        </p:nvSpPr>
        <p:spPr/>
        <p:txBody>
          <a:bodyPr>
            <a:normAutofit/>
          </a:bodyPr>
          <a:lstStyle/>
          <a:p>
            <a:pPr algn="just"/>
            <a:r>
              <a:rPr lang="tr-TR" sz="3200" b="1" i="1" dirty="0">
                <a:latin typeface="Times New Roman" panose="02020603050405020304" pitchFamily="18" charset="0"/>
                <a:cs typeface="Times New Roman" panose="02020603050405020304" pitchFamily="18" charset="0"/>
              </a:rPr>
              <a:t>Taşınmazın Belirlenmesine Yarayan Diğer Bilgilerin</a:t>
            </a:r>
            <a:r>
              <a:rPr lang="tr-TR" sz="3200" b="1" dirty="0">
                <a:latin typeface="Times New Roman" panose="02020603050405020304" pitchFamily="18" charset="0"/>
                <a:cs typeface="Times New Roman" panose="02020603050405020304" pitchFamily="18" charset="0"/>
              </a:rPr>
              <a:t>, Tapu Kütüğüne yanlış kaydından dolayı Devletin MK m. 1007 hükmüne göre sorumlu tutulup tutulmayacağı konusunu da incelemek gerekir. </a:t>
            </a:r>
          </a:p>
          <a:p>
            <a:pPr algn="just"/>
            <a:r>
              <a:rPr lang="tr-TR" sz="3200" b="1" dirty="0">
                <a:latin typeface="Times New Roman" panose="02020603050405020304" pitchFamily="18" charset="0"/>
                <a:cs typeface="Times New Roman" panose="02020603050405020304" pitchFamily="18" charset="0"/>
              </a:rPr>
              <a:t>Arz üzerindeki sınır ile plandaki sınır birbirini tuttuğu takdirde</a:t>
            </a:r>
            <a:r>
              <a:rPr lang="tr-TR" sz="3200" dirty="0">
                <a:latin typeface="Times New Roman" panose="02020603050405020304" pitchFamily="18" charset="0"/>
                <a:cs typeface="Times New Roman" panose="02020603050405020304" pitchFamily="18" charset="0"/>
              </a:rPr>
              <a:t>, Taşınmazın Yüzölçümündeki rakam hatası, </a:t>
            </a:r>
            <a:r>
              <a:rPr lang="tr-TR" sz="3200" i="1" dirty="0">
                <a:latin typeface="Times New Roman" panose="02020603050405020304" pitchFamily="18" charset="0"/>
                <a:cs typeface="Times New Roman" panose="02020603050405020304" pitchFamily="18" charset="0"/>
              </a:rPr>
              <a:t>BK m. 244 / II </a:t>
            </a:r>
            <a:r>
              <a:rPr lang="tr-TR" sz="3200" dirty="0">
                <a:latin typeface="Times New Roman" panose="02020603050405020304" pitchFamily="18" charset="0"/>
                <a:cs typeface="Times New Roman" panose="02020603050405020304" pitchFamily="18" charset="0"/>
              </a:rPr>
              <a:t>ile korunmuş olan Alıcıya, bunun </a:t>
            </a:r>
            <a:r>
              <a:rPr lang="tr-TR" sz="3200" dirty="0" err="1">
                <a:latin typeface="Times New Roman" panose="02020603050405020304" pitchFamily="18" charset="0"/>
                <a:cs typeface="Times New Roman" panose="02020603050405020304" pitchFamily="18" charset="0"/>
              </a:rPr>
              <a:t>yanısıra</a:t>
            </a:r>
            <a:r>
              <a:rPr lang="tr-TR" sz="3200" dirty="0">
                <a:latin typeface="Times New Roman" panose="02020603050405020304" pitchFamily="18" charset="0"/>
                <a:cs typeface="Times New Roman" panose="02020603050405020304" pitchFamily="18" charset="0"/>
              </a:rPr>
              <a:t> Devlete karşı da dava açma imkânı verir. </a:t>
            </a:r>
          </a:p>
        </p:txBody>
      </p:sp>
    </p:spTree>
    <p:extLst>
      <p:ext uri="{BB962C8B-B14F-4D97-AF65-F5344CB8AC3E}">
        <p14:creationId xmlns:p14="http://schemas.microsoft.com/office/powerpoint/2010/main" val="801252675"/>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Taşınmaz Lehine Kurulan (Eşyaya Bağlı) İrtifak Hakları</a:t>
            </a:r>
            <a:r>
              <a:rPr lang="tr-TR" dirty="0">
                <a:latin typeface="Times New Roman" panose="02020603050405020304" pitchFamily="18" charset="0"/>
                <a:cs typeface="Times New Roman" panose="02020603050405020304" pitchFamily="18" charset="0"/>
              </a:rPr>
              <a:t>, lehine İrtifak Hakkı kurulan </a:t>
            </a:r>
            <a:r>
              <a:rPr lang="tr-TR" b="1" dirty="0">
                <a:latin typeface="Times New Roman" panose="02020603050405020304" pitchFamily="18" charset="0"/>
                <a:cs typeface="Times New Roman" panose="02020603050405020304" pitchFamily="18" charset="0"/>
              </a:rPr>
              <a:t>Yararlanan</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(hakim) Taşınmazın </a:t>
            </a:r>
            <a:r>
              <a:rPr lang="tr-TR" dirty="0">
                <a:latin typeface="Times New Roman" panose="02020603050405020304" pitchFamily="18" charset="0"/>
                <a:cs typeface="Times New Roman" panose="02020603050405020304" pitchFamily="18" charset="0"/>
              </a:rPr>
              <a:t>kütük sayfasında hak anlamına gelen </a:t>
            </a:r>
            <a:r>
              <a:rPr lang="tr-TR" b="1" dirty="0">
                <a:latin typeface="Times New Roman" panose="02020603050405020304" pitchFamily="18" charset="0"/>
                <a:cs typeface="Times New Roman" panose="02020603050405020304" pitchFamily="18" charset="0"/>
              </a:rPr>
              <a:t>«h» harfi </a:t>
            </a:r>
            <a:r>
              <a:rPr lang="tr-TR" dirty="0">
                <a:latin typeface="Times New Roman" panose="02020603050405020304" pitchFamily="18" charset="0"/>
                <a:cs typeface="Times New Roman" panose="02020603050405020304" pitchFamily="18" charset="0"/>
              </a:rPr>
              <a:t>ile, aleyhine İrtifak Hakkı kurulan </a:t>
            </a:r>
            <a:r>
              <a:rPr lang="tr-TR" b="1" dirty="0">
                <a:latin typeface="Times New Roman" panose="02020603050405020304" pitchFamily="18" charset="0"/>
                <a:cs typeface="Times New Roman" panose="02020603050405020304" pitchFamily="18" charset="0"/>
              </a:rPr>
              <a:t>Yüklü </a:t>
            </a:r>
            <a:r>
              <a:rPr lang="tr-TR" dirty="0">
                <a:latin typeface="Times New Roman" panose="02020603050405020304" pitchFamily="18" charset="0"/>
                <a:cs typeface="Times New Roman" panose="02020603050405020304" pitchFamily="18" charset="0"/>
              </a:rPr>
              <a:t>(</a:t>
            </a:r>
            <a:r>
              <a:rPr lang="tr-TR" b="1" i="1" dirty="0">
                <a:latin typeface="Times New Roman" panose="02020603050405020304" pitchFamily="18" charset="0"/>
                <a:cs typeface="Times New Roman" panose="02020603050405020304" pitchFamily="18" charset="0"/>
              </a:rPr>
              <a:t>hadim) </a:t>
            </a:r>
            <a:r>
              <a:rPr lang="tr-TR" b="1" dirty="0">
                <a:latin typeface="Times New Roman" panose="02020603050405020304" pitchFamily="18" charset="0"/>
                <a:cs typeface="Times New Roman" panose="02020603050405020304" pitchFamily="18" charset="0"/>
              </a:rPr>
              <a:t>Taşınmazın </a:t>
            </a:r>
            <a:r>
              <a:rPr lang="tr-TR" dirty="0">
                <a:latin typeface="Times New Roman" panose="02020603050405020304" pitchFamily="18" charset="0"/>
                <a:cs typeface="Times New Roman" panose="02020603050405020304" pitchFamily="18" charset="0"/>
              </a:rPr>
              <a:t>Kütük Sayfasında ise, </a:t>
            </a:r>
            <a:r>
              <a:rPr lang="tr-TR" b="1" dirty="0">
                <a:latin typeface="Times New Roman" panose="02020603050405020304" pitchFamily="18" charset="0"/>
                <a:cs typeface="Times New Roman" panose="02020603050405020304" pitchFamily="18" charset="0"/>
              </a:rPr>
              <a:t>«m» harfi </a:t>
            </a:r>
            <a:r>
              <a:rPr lang="tr-TR" dirty="0">
                <a:latin typeface="Times New Roman" panose="02020603050405020304" pitchFamily="18" charset="0"/>
                <a:cs typeface="Times New Roman" panose="02020603050405020304" pitchFamily="18" charset="0"/>
              </a:rPr>
              <a:t>ile gösterilir. </a:t>
            </a:r>
          </a:p>
          <a:p>
            <a:pPr algn="just"/>
            <a:r>
              <a:rPr lang="tr-TR" dirty="0">
                <a:latin typeface="Times New Roman" panose="02020603050405020304" pitchFamily="18" charset="0"/>
                <a:cs typeface="Times New Roman" panose="02020603050405020304" pitchFamily="18" charset="0"/>
              </a:rPr>
              <a:t>Yararlanan Taşınmazın Kütük Sayfasındaki İrtifak Hakları Sütununda, Yüklü Taşınmaz üzerinde tescil edilecek İrtifak Hakkının Niteliği belirtilir. </a:t>
            </a:r>
          </a:p>
          <a:p>
            <a:pPr algn="just"/>
            <a:r>
              <a:rPr lang="tr-TR" dirty="0">
                <a:latin typeface="Times New Roman" panose="02020603050405020304" pitchFamily="18" charset="0"/>
                <a:cs typeface="Times New Roman" panose="02020603050405020304" pitchFamily="18" charset="0"/>
              </a:rPr>
              <a:t>Yüklü Taşınmazın Kütük Sayfasında ise, Yararlanan Taşınmaz lehine kurulan İrtifak Hakkının Niteliği tescil edilir (</a:t>
            </a:r>
            <a:r>
              <a:rPr lang="tr-TR" i="1" dirty="0">
                <a:latin typeface="Times New Roman" panose="02020603050405020304" pitchFamily="18" charset="0"/>
                <a:cs typeface="Times New Roman" panose="02020603050405020304" pitchFamily="18" charset="0"/>
              </a:rPr>
              <a:t>TST m. 30 / 3). </a:t>
            </a:r>
          </a:p>
          <a:p>
            <a:pPr algn="just"/>
            <a:endParaRPr lang="tr-TR"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1204315919"/>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Tapu Sicili Tüzüğü, </a:t>
            </a:r>
            <a:r>
              <a:rPr lang="tr-TR" dirty="0">
                <a:latin typeface="Times New Roman" panose="02020603050405020304" pitchFamily="18" charset="0"/>
                <a:cs typeface="Times New Roman" panose="02020603050405020304" pitchFamily="18" charset="0"/>
              </a:rPr>
              <a:t>söz konusu düzenlemede</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her ne kadar </a:t>
            </a:r>
            <a:r>
              <a:rPr lang="tr-TR" b="1" dirty="0">
                <a:latin typeface="Times New Roman" panose="02020603050405020304" pitchFamily="18" charset="0"/>
                <a:cs typeface="Times New Roman" panose="02020603050405020304" pitchFamily="18" charset="0"/>
              </a:rPr>
              <a:t>Yararlanan Taşınmazın sayfasındaki kayıt için «Tescil» terimini kullanmaktan kaçınmıştır. </a:t>
            </a:r>
          </a:p>
          <a:p>
            <a:pPr algn="just"/>
            <a:r>
              <a:rPr lang="tr-TR" dirty="0">
                <a:latin typeface="Times New Roman" panose="02020603050405020304" pitchFamily="18" charset="0"/>
                <a:cs typeface="Times New Roman" panose="02020603050405020304" pitchFamily="18" charset="0"/>
              </a:rPr>
              <a:t>Bununla birlikte,  </a:t>
            </a:r>
            <a:r>
              <a:rPr lang="tr-TR" b="1" dirty="0">
                <a:latin typeface="Times New Roman" panose="02020603050405020304" pitchFamily="18" charset="0"/>
                <a:cs typeface="Times New Roman" panose="02020603050405020304" pitchFamily="18" charset="0"/>
              </a:rPr>
              <a:t>Taşınmaz lehine İrtifakların tescil ve terkininin hem Yüklü, hem de Yararlanan Taşınmazların sayfalarına kaydedileceğini belirten MK m. 1018 hükmü karşısında</a:t>
            </a:r>
            <a:r>
              <a:rPr lang="tr-TR" dirty="0">
                <a:latin typeface="Times New Roman" panose="02020603050405020304" pitchFamily="18" charset="0"/>
                <a:cs typeface="Times New Roman" panose="02020603050405020304" pitchFamily="18" charset="0"/>
              </a:rPr>
              <a:t>, bu </a:t>
            </a:r>
            <a:r>
              <a:rPr lang="tr-TR" b="1" i="1" dirty="0">
                <a:latin typeface="Times New Roman" panose="02020603050405020304" pitchFamily="18" charset="0"/>
                <a:cs typeface="Times New Roman" panose="02020603050405020304" pitchFamily="18" charset="0"/>
              </a:rPr>
              <a:t>Kaydın da bir Tescil olduğu açıktır. </a:t>
            </a:r>
          </a:p>
          <a:p>
            <a:pPr algn="just"/>
            <a:r>
              <a:rPr lang="tr-TR" b="1" dirty="0">
                <a:latin typeface="Times New Roman" panose="02020603050405020304" pitchFamily="18" charset="0"/>
                <a:cs typeface="Times New Roman" panose="02020603050405020304" pitchFamily="18" charset="0"/>
              </a:rPr>
              <a:t>Taşınmaz lehine kurulan İrtifak Hakları</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Planında </a:t>
            </a:r>
            <a:r>
              <a:rPr lang="tr-TR" dirty="0">
                <a:latin typeface="Times New Roman" panose="02020603050405020304" pitchFamily="18" charset="0"/>
                <a:cs typeface="Times New Roman" panose="02020603050405020304" pitchFamily="18" charset="0"/>
              </a:rPr>
              <a:t>da gösterilir </a:t>
            </a:r>
            <a:r>
              <a:rPr lang="tr-TR" sz="2400" i="1" dirty="0">
                <a:latin typeface="Times New Roman" panose="02020603050405020304" pitchFamily="18" charset="0"/>
                <a:cs typeface="Times New Roman" panose="02020603050405020304" pitchFamily="18" charset="0"/>
              </a:rPr>
              <a:t>(TST m. 30 /3). </a:t>
            </a:r>
          </a:p>
        </p:txBody>
      </p:sp>
    </p:spTree>
    <p:extLst>
      <p:ext uri="{BB962C8B-B14F-4D97-AF65-F5344CB8AC3E}">
        <p14:creationId xmlns:p14="http://schemas.microsoft.com/office/powerpoint/2010/main" val="1526481840"/>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Taşınmaz Yükü</a:t>
            </a:r>
            <a:r>
              <a:rPr lang="tr-TR" sz="3600" i="1" dirty="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Yüklü Taşınmazın Kütük Sayfasındaki İrtifak Hakları Sütununa tescil edilir. Hak sahibi ve kıymeti belirtilir. </a:t>
            </a:r>
          </a:p>
          <a:p>
            <a:pPr algn="just"/>
            <a:r>
              <a:rPr lang="tr-TR" sz="3600" b="1" dirty="0">
                <a:latin typeface="Times New Roman" panose="02020603050405020304" pitchFamily="18" charset="0"/>
                <a:cs typeface="Times New Roman" panose="02020603050405020304" pitchFamily="18" charset="0"/>
              </a:rPr>
              <a:t>Belirli bir taşınmaz lehine yük söz konusu ise</a:t>
            </a:r>
            <a:r>
              <a:rPr lang="tr-TR" sz="3600" dirty="0">
                <a:latin typeface="Times New Roman" panose="02020603050405020304" pitchFamily="18" charset="0"/>
                <a:cs typeface="Times New Roman" panose="02020603050405020304" pitchFamily="18" charset="0"/>
              </a:rPr>
              <a:t>, bu hak aynı zamanda Yararlanan Taşınmazın Kütük Sayfasındaki İrtifak Sütununda niteliği de belirtilerek tescil edilir (</a:t>
            </a:r>
            <a:r>
              <a:rPr lang="tr-TR" i="1" dirty="0">
                <a:latin typeface="Times New Roman" panose="02020603050405020304" pitchFamily="18" charset="0"/>
                <a:cs typeface="Times New Roman" panose="02020603050405020304" pitchFamily="18" charset="0"/>
              </a:rPr>
              <a:t>TST m. 30 / 4</a:t>
            </a:r>
            <a:r>
              <a:rPr lang="tr-TR"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518050471"/>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Rehin Haklarının Tescili </a:t>
            </a:r>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Rehin Hakkının nasıl tescil edileceği hakkında, </a:t>
            </a:r>
            <a:r>
              <a:rPr lang="tr-TR" b="1" i="1" dirty="0">
                <a:latin typeface="Times New Roman" panose="02020603050405020304" pitchFamily="18" charset="0"/>
                <a:cs typeface="Times New Roman" panose="02020603050405020304" pitchFamily="18" charset="0"/>
              </a:rPr>
              <a:t>Tapu Sicili Tüzüğünün 31 vd. maddelerinde </a:t>
            </a:r>
            <a:r>
              <a:rPr lang="tr-TR" dirty="0">
                <a:latin typeface="Times New Roman" panose="02020603050405020304" pitchFamily="18" charset="0"/>
                <a:cs typeface="Times New Roman" panose="02020603050405020304" pitchFamily="18" charset="0"/>
              </a:rPr>
              <a:t>ayrıntılı hükümler yer almaktadır. </a:t>
            </a:r>
          </a:p>
          <a:p>
            <a:r>
              <a:rPr lang="tr-TR" dirty="0">
                <a:latin typeface="Times New Roman" panose="02020603050405020304" pitchFamily="18" charset="0"/>
                <a:cs typeface="Times New Roman" panose="02020603050405020304" pitchFamily="18" charset="0"/>
              </a:rPr>
              <a:t>Her bir Rehin Hakkı, kütük sayfasının rehinlere ayrılan özel sütununa A, B, C … gibi harfler altında tescil edilir. </a:t>
            </a:r>
          </a:p>
          <a:p>
            <a:pPr algn="just"/>
            <a:r>
              <a:rPr lang="tr-TR" dirty="0">
                <a:latin typeface="Times New Roman" panose="02020603050405020304" pitchFamily="18" charset="0"/>
                <a:cs typeface="Times New Roman" panose="02020603050405020304" pitchFamily="18" charset="0"/>
              </a:rPr>
              <a:t>Tescilde, </a:t>
            </a:r>
            <a:r>
              <a:rPr lang="tr-TR" b="1" dirty="0">
                <a:latin typeface="Times New Roman" panose="02020603050405020304" pitchFamily="18" charset="0"/>
                <a:cs typeface="Times New Roman" panose="02020603050405020304" pitchFamily="18" charset="0"/>
              </a:rPr>
              <a:t>İpotek</a:t>
            </a:r>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«İ», </a:t>
            </a:r>
            <a:r>
              <a:rPr lang="tr-TR" b="1" dirty="0">
                <a:latin typeface="Times New Roman" panose="02020603050405020304" pitchFamily="18" charset="0"/>
                <a:cs typeface="Times New Roman" panose="02020603050405020304" pitchFamily="18" charset="0"/>
              </a:rPr>
              <a:t>İpotekli Borç Senedi </a:t>
            </a:r>
            <a:r>
              <a:rPr lang="tr-TR" b="1" i="1" dirty="0">
                <a:latin typeface="Times New Roman" panose="02020603050405020304" pitchFamily="18" charset="0"/>
                <a:cs typeface="Times New Roman" panose="02020603050405020304" pitchFamily="18" charset="0"/>
              </a:rPr>
              <a:t>«İ.B.», </a:t>
            </a:r>
            <a:r>
              <a:rPr lang="tr-TR" b="1" dirty="0">
                <a:latin typeface="Times New Roman" panose="02020603050405020304" pitchFamily="18" charset="0"/>
                <a:cs typeface="Times New Roman" panose="02020603050405020304" pitchFamily="18" charset="0"/>
              </a:rPr>
              <a:t>İrat Senedi </a:t>
            </a:r>
            <a:r>
              <a:rPr lang="tr-TR" b="1" i="1" dirty="0">
                <a:latin typeface="Times New Roman" panose="02020603050405020304" pitchFamily="18" charset="0"/>
                <a:cs typeface="Times New Roman" panose="02020603050405020304" pitchFamily="18" charset="0"/>
              </a:rPr>
              <a:t>«İ.S.» </a:t>
            </a:r>
            <a:r>
              <a:rPr lang="tr-TR" dirty="0">
                <a:latin typeface="Times New Roman" panose="02020603050405020304" pitchFamily="18" charset="0"/>
                <a:cs typeface="Times New Roman" panose="02020603050405020304" pitchFamily="18" charset="0"/>
              </a:rPr>
              <a:t>harfleriyle gösterilir; Rehinli Alacaklının adı, soyadı, baba adı, Tüzel Kişi ise unvanı, Rehinle temin olunan Alacak Miktarı ve Faiz Oranı, Rehin Derecesi (</a:t>
            </a:r>
            <a:r>
              <a:rPr lang="tr-TR" i="1" dirty="0">
                <a:latin typeface="Times New Roman" panose="02020603050405020304" pitchFamily="18" charset="0"/>
                <a:cs typeface="Times New Roman" panose="02020603050405020304" pitchFamily="18" charset="0"/>
              </a:rPr>
              <a:t>sırası)</a:t>
            </a:r>
            <a:r>
              <a:rPr lang="tr-TR" dirty="0">
                <a:latin typeface="Times New Roman" panose="02020603050405020304" pitchFamily="18" charset="0"/>
                <a:cs typeface="Times New Roman" panose="02020603050405020304" pitchFamily="18" charset="0"/>
              </a:rPr>
              <a:t>, Rehin Süresi, Tescil Tarihi ve Yevmiye Numarası yazılır</a:t>
            </a:r>
            <a:r>
              <a:rPr lang="tr-TR" dirty="0"/>
              <a:t>.  </a:t>
            </a:r>
          </a:p>
        </p:txBody>
      </p:sp>
    </p:spTree>
    <p:extLst>
      <p:ext uri="{BB962C8B-B14F-4D97-AF65-F5344CB8AC3E}">
        <p14:creationId xmlns:p14="http://schemas.microsoft.com/office/powerpoint/2010/main" val="3764023642"/>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İlgililere Tebliğ</a:t>
            </a:r>
          </a:p>
        </p:txBody>
      </p:sp>
      <p:sp>
        <p:nvSpPr>
          <p:cNvPr id="3" name="İçerik Yer Tutucusu 2"/>
          <p:cNvSpPr>
            <a:spLocks noGrp="1"/>
          </p:cNvSpPr>
          <p:nvPr>
            <p:ph idx="1"/>
          </p:nvPr>
        </p:nvSpPr>
        <p:spPr/>
        <p:txBody>
          <a:bodyPr>
            <a:normAutofit/>
          </a:bodyPr>
          <a:lstStyle/>
          <a:p>
            <a:pPr algn="just"/>
            <a:r>
              <a:rPr lang="tr-TR" sz="4000" b="1" i="1" dirty="0">
                <a:latin typeface="Times New Roman" panose="02020603050405020304" pitchFamily="18" charset="0"/>
                <a:cs typeface="Times New Roman" panose="02020603050405020304" pitchFamily="18" charset="0"/>
              </a:rPr>
              <a:t>MK m. 1019 hükmünde </a:t>
            </a:r>
            <a:r>
              <a:rPr lang="tr-TR" sz="4000" dirty="0">
                <a:latin typeface="Times New Roman" panose="02020603050405020304" pitchFamily="18" charset="0"/>
                <a:cs typeface="Times New Roman" panose="02020603050405020304" pitchFamily="18" charset="0"/>
              </a:rPr>
              <a:t>belirtildiği gibi, </a:t>
            </a:r>
            <a:r>
              <a:rPr lang="tr-TR" sz="4000" b="1" dirty="0">
                <a:latin typeface="Times New Roman" panose="02020603050405020304" pitchFamily="18" charset="0"/>
                <a:cs typeface="Times New Roman" panose="02020603050405020304" pitchFamily="18" charset="0"/>
              </a:rPr>
              <a:t>Tapu Memuru, ilgililerin bilgisi dışında yaptığı işlemleri, onlara tebliğ etmekle yükümlüdür. </a:t>
            </a:r>
          </a:p>
          <a:p>
            <a:pPr algn="just"/>
            <a:r>
              <a:rPr lang="tr-TR" sz="4000" b="1" i="1" dirty="0">
                <a:latin typeface="Times New Roman" panose="02020603050405020304" pitchFamily="18" charset="0"/>
                <a:cs typeface="Times New Roman" panose="02020603050405020304" pitchFamily="18" charset="0"/>
              </a:rPr>
              <a:t>İlgililerin bu İşlemlere karşı İtiraz Süresi</a:t>
            </a:r>
            <a:r>
              <a:rPr lang="tr-TR" sz="4000" dirty="0">
                <a:latin typeface="Times New Roman" panose="02020603050405020304" pitchFamily="18" charset="0"/>
                <a:cs typeface="Times New Roman" panose="02020603050405020304" pitchFamily="18" charset="0"/>
              </a:rPr>
              <a:t>, kendilerine yapılan tebligatın Tebliğ Tarihinden itibaren işlemeye başlar. </a:t>
            </a:r>
          </a:p>
        </p:txBody>
      </p:sp>
    </p:spTree>
    <p:extLst>
      <p:ext uri="{BB962C8B-B14F-4D97-AF65-F5344CB8AC3E}">
        <p14:creationId xmlns:p14="http://schemas.microsoft.com/office/powerpoint/2010/main" val="2751126946"/>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latin typeface="+mn-lt"/>
              </a:rPr>
              <a:t>Tescil İsteminin Geri Alınıp Alınamayacağı Sorunu </a:t>
            </a:r>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Malikin tescil isteminde bulunduktan sonra, bunu tek taraflı irade beyanıyla geri alıp alamayacağı, üzerinde durulması gereken önemli bir sorundur. </a:t>
            </a:r>
          </a:p>
          <a:p>
            <a:pPr algn="just"/>
            <a:r>
              <a:rPr lang="tr-TR" b="1" i="1" dirty="0">
                <a:latin typeface="Times New Roman" panose="02020603050405020304" pitchFamily="18" charset="0"/>
                <a:cs typeface="Times New Roman" panose="02020603050405020304" pitchFamily="18" charset="0"/>
              </a:rPr>
              <a:t>Tapu memuru, tescil istemi gereğince tapu kütüğüne tescil işlemini yapmışsa</a:t>
            </a:r>
            <a:r>
              <a:rPr lang="tr-TR" i="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lehine tescil yapılmış kişi, Ayni Hakkı kazanmış olacağından, Tescil İsteminin geri alınması artık söz konusu olmaz. </a:t>
            </a:r>
          </a:p>
          <a:p>
            <a:pPr algn="just"/>
            <a:r>
              <a:rPr lang="tr-TR" dirty="0">
                <a:latin typeface="Times New Roman" panose="02020603050405020304" pitchFamily="18" charset="0"/>
                <a:cs typeface="Times New Roman" panose="02020603050405020304" pitchFamily="18" charset="0"/>
              </a:rPr>
              <a:t>Bu durumda, </a:t>
            </a:r>
            <a:r>
              <a:rPr lang="tr-TR" b="1" dirty="0">
                <a:latin typeface="Times New Roman" panose="02020603050405020304" pitchFamily="18" charset="0"/>
                <a:cs typeface="Times New Roman" panose="02020603050405020304" pitchFamily="18" charset="0"/>
              </a:rPr>
              <a:t>Malik, ancak şartları varsa, Tescilin dayandığı </a:t>
            </a:r>
            <a:r>
              <a:rPr lang="tr-TR" b="1" i="1" dirty="0">
                <a:latin typeface="Times New Roman" panose="02020603050405020304" pitchFamily="18" charset="0"/>
                <a:cs typeface="Times New Roman" panose="02020603050405020304" pitchFamily="18" charset="0"/>
              </a:rPr>
              <a:t>Borçlandırıcı İşlemden </a:t>
            </a:r>
            <a:r>
              <a:rPr lang="tr-TR" b="1" dirty="0">
                <a:latin typeface="Times New Roman" panose="02020603050405020304" pitchFamily="18" charset="0"/>
                <a:cs typeface="Times New Roman" panose="02020603050405020304" pitchFamily="18" charset="0"/>
              </a:rPr>
              <a:t>dönebilir. </a:t>
            </a:r>
          </a:p>
        </p:txBody>
      </p:sp>
    </p:spTree>
    <p:extLst>
      <p:ext uri="{BB962C8B-B14F-4D97-AF65-F5344CB8AC3E}">
        <p14:creationId xmlns:p14="http://schemas.microsoft.com/office/powerpoint/2010/main" val="1649519494"/>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lnSpcReduction="10000"/>
          </a:bodyPr>
          <a:lstStyle/>
          <a:p>
            <a:pPr algn="just"/>
            <a:r>
              <a:rPr lang="tr-TR" sz="3200" b="1" dirty="0">
                <a:latin typeface="Times New Roman" panose="02020603050405020304" pitchFamily="18" charset="0"/>
                <a:cs typeface="Times New Roman" panose="02020603050405020304" pitchFamily="18" charset="0"/>
              </a:rPr>
              <a:t>Tescil istemi Yevmiye Defterine kaydedilmiş, fakat tapu kütüğüne henüz tescil yapılmamışsa</a:t>
            </a:r>
            <a:r>
              <a:rPr lang="tr-TR" sz="3200" dirty="0">
                <a:latin typeface="Times New Roman" panose="02020603050405020304" pitchFamily="18" charset="0"/>
                <a:cs typeface="Times New Roman" panose="02020603050405020304" pitchFamily="18" charset="0"/>
              </a:rPr>
              <a:t>, Malikin İstemini geri alıp alamayacağı, Tescilin Taşınmazlarda Ayni Hakkı kazandıran Tasarruf İşlemindeki İşleviyle çok yakından ilgili bir sorundur. </a:t>
            </a:r>
          </a:p>
          <a:p>
            <a:pPr algn="just"/>
            <a:r>
              <a:rPr lang="tr-TR" sz="3200" dirty="0">
                <a:latin typeface="Times New Roman" panose="02020603050405020304" pitchFamily="18" charset="0"/>
                <a:cs typeface="Times New Roman" panose="02020603050405020304" pitchFamily="18" charset="0"/>
              </a:rPr>
              <a:t>Gerçekten </a:t>
            </a:r>
            <a:r>
              <a:rPr lang="tr-TR" sz="3200" b="1" i="1" dirty="0">
                <a:latin typeface="Times New Roman" panose="02020603050405020304" pitchFamily="18" charset="0"/>
                <a:cs typeface="Times New Roman" panose="02020603050405020304" pitchFamily="18" charset="0"/>
              </a:rPr>
              <a:t>eğer</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Tescil İstemi ile birlikte, Tescil de söz konusu Tasarruf İşleminde Kurucu Olgu olarak kabul edilecek olursa, </a:t>
            </a:r>
            <a:r>
              <a:rPr lang="tr-TR" sz="3200" dirty="0">
                <a:latin typeface="Times New Roman" panose="02020603050405020304" pitchFamily="18" charset="0"/>
                <a:cs typeface="Times New Roman" panose="02020603050405020304" pitchFamily="18" charset="0"/>
              </a:rPr>
              <a:t>Tapu Kütüğüne yapılacak Tescil İşlemine kadar Tasarruf İşlemi varlık kazanmamış olacağından, bu ana kadar Tescil İstemi geri alınabilecektir. </a:t>
            </a:r>
          </a:p>
        </p:txBody>
      </p:sp>
    </p:spTree>
    <p:extLst>
      <p:ext uri="{BB962C8B-B14F-4D97-AF65-F5344CB8AC3E}">
        <p14:creationId xmlns:p14="http://schemas.microsoft.com/office/powerpoint/2010/main" val="3586877391"/>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000" b="1" dirty="0">
                <a:latin typeface="Times New Roman" panose="02020603050405020304" pitchFamily="18" charset="0"/>
                <a:cs typeface="Times New Roman" panose="02020603050405020304" pitchFamily="18" charset="0"/>
              </a:rPr>
              <a:t>Eğer Tescil, Taşınmazlarda Ayni Hakkı kazandıran Tasarruf İşleminin sadece sonuç doğurmasını sağlayan Tamamlayıcı Olgusu olarak nitelenecek olursa</a:t>
            </a:r>
            <a:r>
              <a:rPr lang="tr-TR" sz="4000" dirty="0">
                <a:latin typeface="Times New Roman" panose="02020603050405020304" pitchFamily="18" charset="0"/>
                <a:cs typeface="Times New Roman" panose="02020603050405020304" pitchFamily="18" charset="0"/>
              </a:rPr>
              <a:t>, bu takdirde Tescil İstemiyle kurulan Tasarruf İşleminin tescilden önce hukuki sonuçlarını henüz doğurmayacağı açıktır. </a:t>
            </a:r>
          </a:p>
        </p:txBody>
      </p:sp>
    </p:spTree>
    <p:extLst>
      <p:ext uri="{BB962C8B-B14F-4D97-AF65-F5344CB8AC3E}">
        <p14:creationId xmlns:p14="http://schemas.microsoft.com/office/powerpoint/2010/main" val="4052197830"/>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Bununla birlikte, </a:t>
            </a:r>
            <a:r>
              <a:rPr lang="tr-TR" b="1" dirty="0">
                <a:latin typeface="Times New Roman" panose="02020603050405020304" pitchFamily="18" charset="0"/>
                <a:cs typeface="Times New Roman" panose="02020603050405020304" pitchFamily="18" charset="0"/>
              </a:rPr>
              <a:t>Tapu Müdürlüğünde yetkili kişiye karşı yapılan Yazılı Tescil İsteminin, Yevmiye Defterine kaydedilip Açıklık kazanması </a:t>
            </a:r>
            <a:r>
              <a:rPr lang="tr-TR" dirty="0">
                <a:latin typeface="Times New Roman" panose="02020603050405020304" pitchFamily="18" charset="0"/>
                <a:cs typeface="Times New Roman" panose="02020603050405020304" pitchFamily="18" charset="0"/>
              </a:rPr>
              <a:t>ile </a:t>
            </a:r>
            <a:r>
              <a:rPr lang="tr-TR" b="1" dirty="0">
                <a:latin typeface="Times New Roman" panose="02020603050405020304" pitchFamily="18" charset="0"/>
                <a:cs typeface="Times New Roman" panose="02020603050405020304" pitchFamily="18" charset="0"/>
              </a:rPr>
              <a:t>Ayni Hakkı kazanacak olan kişi lehine Ayni Hakkı kazanma konusunda hem Tescil İsteminde Bulunana hem de Üçüncü Kişilere karşı ileri sürebileceği </a:t>
            </a:r>
            <a:r>
              <a:rPr lang="tr-TR" dirty="0">
                <a:latin typeface="Times New Roman" panose="02020603050405020304" pitchFamily="18" charset="0"/>
                <a:cs typeface="Times New Roman" panose="02020603050405020304" pitchFamily="18" charset="0"/>
              </a:rPr>
              <a:t>bir </a:t>
            </a:r>
            <a:r>
              <a:rPr lang="tr-TR" b="1" i="1" dirty="0">
                <a:latin typeface="Times New Roman" panose="02020603050405020304" pitchFamily="18" charset="0"/>
                <a:cs typeface="Times New Roman" panose="02020603050405020304" pitchFamily="18" charset="0"/>
              </a:rPr>
              <a:t>Ayni Bekleme Hakkı </a:t>
            </a:r>
            <a:r>
              <a:rPr lang="tr-TR" b="1" dirty="0">
                <a:latin typeface="Times New Roman" panose="02020603050405020304" pitchFamily="18" charset="0"/>
                <a:cs typeface="Times New Roman" panose="02020603050405020304" pitchFamily="18" charset="0"/>
              </a:rPr>
              <a:t>doğmaktadır. </a:t>
            </a:r>
          </a:p>
          <a:p>
            <a:pPr algn="just"/>
            <a:r>
              <a:rPr lang="tr-TR" dirty="0">
                <a:latin typeface="Times New Roman" panose="02020603050405020304" pitchFamily="18" charset="0"/>
                <a:cs typeface="Times New Roman" panose="02020603050405020304" pitchFamily="18" charset="0"/>
              </a:rPr>
              <a:t>İşte </a:t>
            </a:r>
            <a:r>
              <a:rPr lang="tr-TR" b="1" dirty="0">
                <a:latin typeface="Times New Roman" panose="02020603050405020304" pitchFamily="18" charset="0"/>
                <a:cs typeface="Times New Roman" panose="02020603050405020304" pitchFamily="18" charset="0"/>
              </a:rPr>
              <a:t>bu Hak doğduktan sonra Tescil İsteminin geri alınması</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artık bu Hakkın İhlali anlamına gelecektir</a:t>
            </a:r>
            <a:r>
              <a:rPr lang="tr-TR" dirty="0">
                <a:latin typeface="Times New Roman" panose="02020603050405020304" pitchFamily="18" charset="0"/>
                <a:cs typeface="Times New Roman" panose="02020603050405020304" pitchFamily="18" charset="0"/>
              </a:rPr>
              <a:t>. Dolayısıyla, </a:t>
            </a:r>
            <a:r>
              <a:rPr lang="tr-TR" b="1" dirty="0">
                <a:latin typeface="Times New Roman" panose="02020603050405020304" pitchFamily="18" charset="0"/>
                <a:cs typeface="Times New Roman" panose="02020603050405020304" pitchFamily="18" charset="0"/>
              </a:rPr>
              <a:t>Tescil İsteminin, Yevmiye Defterine kaydedilmesinden sonra artık geri alınamaması gerekir.</a:t>
            </a:r>
          </a:p>
          <a:p>
            <a:pPr marL="0" indent="0">
              <a:buNone/>
            </a:pPr>
            <a:endParaRPr lang="tr-TR" dirty="0"/>
          </a:p>
        </p:txBody>
      </p:sp>
    </p:spTree>
    <p:extLst>
      <p:ext uri="{BB962C8B-B14F-4D97-AF65-F5344CB8AC3E}">
        <p14:creationId xmlns:p14="http://schemas.microsoft.com/office/powerpoint/2010/main" val="2721116160"/>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TERKİN</a:t>
            </a:r>
            <a:r>
              <a:rPr lang="tr-TR" dirty="0">
                <a:latin typeface="+mn-lt"/>
              </a:rPr>
              <a:t> (</a:t>
            </a:r>
            <a:r>
              <a:rPr lang="tr-TR" sz="3600" i="1" dirty="0">
                <a:latin typeface="+mn-lt"/>
              </a:rPr>
              <a:t>Terkin Kavramı</a:t>
            </a:r>
            <a:r>
              <a:rPr lang="tr-TR" sz="3600" dirty="0">
                <a:latin typeface="+mn-lt"/>
              </a:rPr>
              <a:t>)</a:t>
            </a:r>
          </a:p>
        </p:txBody>
      </p:sp>
      <p:sp>
        <p:nvSpPr>
          <p:cNvPr id="3" name="İçerik Yer Tutucusu 2"/>
          <p:cNvSpPr>
            <a:spLocks noGrp="1"/>
          </p:cNvSpPr>
          <p:nvPr>
            <p:ph idx="1"/>
          </p:nvPr>
        </p:nvSpPr>
        <p:spPr/>
        <p:txBody>
          <a:bodyPr>
            <a:normAutofit fontScale="92500"/>
          </a:bodyPr>
          <a:lstStyle/>
          <a:p>
            <a:pPr algn="just"/>
            <a:r>
              <a:rPr lang="tr-TR" sz="3600" b="1" dirty="0">
                <a:latin typeface="Times New Roman" panose="02020603050405020304" pitchFamily="18" charset="0"/>
                <a:cs typeface="Times New Roman" panose="02020603050405020304" pitchFamily="18" charset="0"/>
              </a:rPr>
              <a:t>Terkin, </a:t>
            </a:r>
            <a:r>
              <a:rPr lang="tr-TR" sz="3600" dirty="0">
                <a:latin typeface="Times New Roman" panose="02020603050405020304" pitchFamily="18" charset="0"/>
                <a:cs typeface="Times New Roman" panose="02020603050405020304" pitchFamily="18" charset="0"/>
              </a:rPr>
              <a:t>bir  tescilin çizilerek etkisiz hale getirilmesidir. </a:t>
            </a:r>
          </a:p>
          <a:p>
            <a:pPr algn="just"/>
            <a:r>
              <a:rPr lang="tr-TR" sz="3600" dirty="0">
                <a:latin typeface="Times New Roman" panose="02020603050405020304" pitchFamily="18" charset="0"/>
                <a:cs typeface="Times New Roman" panose="02020603050405020304" pitchFamily="18" charset="0"/>
              </a:rPr>
              <a:t>Terkin, ya bir Ayni Hakkı sona erdirmek ya da Gerçek Hak Durumunu yansıtmayan Tapu Sicilini düzeltmek için yapılır. </a:t>
            </a:r>
          </a:p>
          <a:p>
            <a:pPr algn="just"/>
            <a:r>
              <a:rPr lang="tr-TR" sz="3600" dirty="0">
                <a:latin typeface="Times New Roman" panose="02020603050405020304" pitchFamily="18" charset="0"/>
                <a:cs typeface="Times New Roman" panose="02020603050405020304" pitchFamily="18" charset="0"/>
              </a:rPr>
              <a:t>Bu bağlamda, </a:t>
            </a:r>
            <a:r>
              <a:rPr lang="tr-TR" sz="3600" b="1" dirty="0">
                <a:latin typeface="Times New Roman" panose="02020603050405020304" pitchFamily="18" charset="0"/>
                <a:cs typeface="Times New Roman" panose="02020603050405020304" pitchFamily="18" charset="0"/>
              </a:rPr>
              <a:t>Ayni Hakkı Sona Erdiren Terkinler, </a:t>
            </a:r>
            <a:r>
              <a:rPr lang="tr-TR" sz="3600" b="1" i="1" dirty="0">
                <a:latin typeface="Times New Roman" panose="02020603050405020304" pitchFamily="18" charset="0"/>
                <a:cs typeface="Times New Roman" panose="02020603050405020304" pitchFamily="18" charset="0"/>
              </a:rPr>
              <a:t>yenilik doğuran</a:t>
            </a:r>
            <a:r>
              <a:rPr lang="tr-TR" sz="3600" dirty="0">
                <a:latin typeface="Times New Roman" panose="02020603050405020304" pitchFamily="18" charset="0"/>
                <a:cs typeface="Times New Roman" panose="02020603050405020304" pitchFamily="18" charset="0"/>
              </a:rPr>
              <a:t> niteliktedir. </a:t>
            </a:r>
          </a:p>
          <a:p>
            <a:pPr algn="just"/>
            <a:r>
              <a:rPr lang="tr-TR" sz="3600" b="1" dirty="0">
                <a:latin typeface="Times New Roman" panose="02020603050405020304" pitchFamily="18" charset="0"/>
                <a:cs typeface="Times New Roman" panose="02020603050405020304" pitchFamily="18" charset="0"/>
              </a:rPr>
              <a:t>Kütüğü Düzelten Terkinler </a:t>
            </a:r>
            <a:r>
              <a:rPr lang="tr-TR" sz="3600" dirty="0">
                <a:latin typeface="Times New Roman" panose="02020603050405020304" pitchFamily="18" charset="0"/>
                <a:cs typeface="Times New Roman" panose="02020603050405020304" pitchFamily="18" charset="0"/>
              </a:rPr>
              <a:t>ise, </a:t>
            </a:r>
            <a:r>
              <a:rPr lang="tr-TR" sz="3600" b="1" i="1" dirty="0">
                <a:latin typeface="Times New Roman" panose="02020603050405020304" pitchFamily="18" charset="0"/>
                <a:cs typeface="Times New Roman" panose="02020603050405020304" pitchFamily="18" charset="0"/>
              </a:rPr>
              <a:t>açıklayıcı niteliktedir</a:t>
            </a:r>
            <a:r>
              <a:rPr lang="tr-TR" sz="3600" dirty="0"/>
              <a:t>. </a:t>
            </a:r>
          </a:p>
        </p:txBody>
      </p:sp>
    </p:spTree>
    <p:extLst>
      <p:ext uri="{BB962C8B-B14F-4D97-AF65-F5344CB8AC3E}">
        <p14:creationId xmlns:p14="http://schemas.microsoft.com/office/powerpoint/2010/main" val="204260193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1273</TotalTime>
  <Words>8436</Words>
  <Application>Microsoft Office PowerPoint</Application>
  <PresentationFormat>Geniş ekran</PresentationFormat>
  <Paragraphs>378</Paragraphs>
  <Slides>116</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116</vt:i4>
      </vt:variant>
    </vt:vector>
  </HeadingPairs>
  <TitlesOfParts>
    <vt:vector size="121" baseType="lpstr">
      <vt:lpstr>Arial</vt:lpstr>
      <vt:lpstr>Calibri</vt:lpstr>
      <vt:lpstr>Calibri Light</vt:lpstr>
      <vt:lpstr>Times New Roman</vt:lpstr>
      <vt:lpstr>Office Teması</vt:lpstr>
      <vt:lpstr>  A.Ü.H.F.  3/A EŞYA HUKUKU DERS NOTLARI (İkinci Dönem- 2. Hafta) </vt:lpstr>
      <vt:lpstr>TAPU KÜTÜĞÜNE YAPILAN KAYITLAR VE BUNLARIN HÜKMÜ </vt:lpstr>
      <vt:lpstr>Taşınmazın Belirlenmesine Yarayan Bilgilere İlişkin Kayıtlar ve Bunların Hükmü  </vt:lpstr>
      <vt:lpstr>PowerPoint Sunusu</vt:lpstr>
      <vt:lpstr>Taşınmazın Belirlenmesine Yarayan Bilgilere İlişkin Kayıtların Hükmü</vt:lpstr>
      <vt:lpstr>PowerPoint Sunusu</vt:lpstr>
      <vt:lpstr>PowerPoint Sunusu</vt:lpstr>
      <vt:lpstr>PowerPoint Sunusu</vt:lpstr>
      <vt:lpstr>Devletin MK m. 1007 hükmüne göre Sorumluluğu</vt:lpstr>
      <vt:lpstr>PowerPoint Sunusu</vt:lpstr>
      <vt:lpstr>PowerPoint Sunusu</vt:lpstr>
      <vt:lpstr>PowerPoint Sunusu</vt:lpstr>
      <vt:lpstr>Tekinay’ın verdiği Örnek ve Görüşü </vt:lpstr>
      <vt:lpstr>PowerPoint Sunusu</vt:lpstr>
      <vt:lpstr>PowerPoint Sunusu</vt:lpstr>
      <vt:lpstr>Tescil, Terkin ve Değişiklik (Tadil)  </vt:lpstr>
      <vt:lpstr>PowerPoint Sunusu</vt:lpstr>
      <vt:lpstr>PowerPoint Sunusu</vt:lpstr>
      <vt:lpstr>PowerPoint Sunusu</vt:lpstr>
      <vt:lpstr>Tescil (Tescil Kavramı)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Tescil İşleminin Konusu </vt:lpstr>
      <vt:lpstr>PowerPoint Sunusu</vt:lpstr>
      <vt:lpstr>Tescilin Yapılabilmesi için Gerekli Şartlar</vt:lpstr>
      <vt:lpstr>PowerPoint Sunusu</vt:lpstr>
      <vt:lpstr>Tescil İçin Gerekli Şartlar </vt:lpstr>
      <vt:lpstr>İstem Yetkisi </vt:lpstr>
      <vt:lpstr>PowerPoint Sunusu</vt:lpstr>
      <vt:lpstr>Tescil Talebinde Bulunma Bakımından Temsil Yetkisi </vt:lpstr>
      <vt:lpstr>PowerPoint Sunusu</vt:lpstr>
      <vt:lpstr>Temsil Yetkisinin Şekli  </vt:lpstr>
      <vt:lpstr>PowerPoint Sunusu</vt:lpstr>
      <vt:lpstr>PowerPoint Sunusu</vt:lpstr>
      <vt:lpstr>PowerPoint Sunusu</vt:lpstr>
      <vt:lpstr>PowerPoint Sunusu</vt:lpstr>
      <vt:lpstr>Tescil İsteminin Şekli  </vt:lpstr>
      <vt:lpstr>PowerPoint Sunusu</vt:lpstr>
      <vt:lpstr>PowerPoint Sunusu</vt:lpstr>
      <vt:lpstr>Tescil İsteminin Hukuki Niteliği    </vt:lpstr>
      <vt:lpstr>PowerPoint Sunusu</vt:lpstr>
      <vt:lpstr>PowerPoint Sunusu</vt:lpstr>
      <vt:lpstr>PowerPoint Sunusu</vt:lpstr>
      <vt:lpstr>PowerPoint Sunusu</vt:lpstr>
      <vt:lpstr>Tescil İsteminin Şarta (Koşula) Bağlanamaması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Belgeleme – İstem Yetkisinin Belgelenmesi</vt:lpstr>
      <vt:lpstr>PowerPoint Sunusu</vt:lpstr>
      <vt:lpstr>PowerPoint Sunusu</vt:lpstr>
      <vt:lpstr>PowerPoint Sunusu</vt:lpstr>
      <vt:lpstr>Hukuki Sebebin Belgelenmesi </vt:lpstr>
      <vt:lpstr>PowerPoint Sunusu</vt:lpstr>
      <vt:lpstr>PowerPoint Sunusu</vt:lpstr>
      <vt:lpstr>Belgelerin Eksikliği </vt:lpstr>
      <vt:lpstr>Tescilin Yapılışı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Mülkiyet Hakkının Tescili </vt:lpstr>
      <vt:lpstr>PowerPoint Sunusu</vt:lpstr>
      <vt:lpstr>PowerPoint Sunusu</vt:lpstr>
      <vt:lpstr>PowerPoint Sunusu</vt:lpstr>
      <vt:lpstr>PowerPoint Sunusu</vt:lpstr>
      <vt:lpstr>İrtifak Haklarının ve Taşınmaz Yükünün Tescili </vt:lpstr>
      <vt:lpstr>PowerPoint Sunusu</vt:lpstr>
      <vt:lpstr>PowerPoint Sunusu</vt:lpstr>
      <vt:lpstr>PowerPoint Sunusu</vt:lpstr>
      <vt:lpstr>Rehin Haklarının Tescili </vt:lpstr>
      <vt:lpstr>İlgililere Tebliğ</vt:lpstr>
      <vt:lpstr>Tescil İsteminin Geri Alınıp Alınamayacağı Sorunu </vt:lpstr>
      <vt:lpstr>PowerPoint Sunusu</vt:lpstr>
      <vt:lpstr>PowerPoint Sunusu</vt:lpstr>
      <vt:lpstr>PowerPoint Sunusu</vt:lpstr>
      <vt:lpstr>TERKİN (Terkin Kavramı)</vt:lpstr>
      <vt:lpstr>Terkinin Şartları </vt:lpstr>
      <vt:lpstr>PowerPoint Sunusu</vt:lpstr>
      <vt:lpstr>PowerPoint Sunusu</vt:lpstr>
      <vt:lpstr>PowerPoint Sunusu</vt:lpstr>
      <vt:lpstr>PowerPoint Sunusu</vt:lpstr>
      <vt:lpstr>Sicili Düzeltici Terkinler </vt:lpstr>
      <vt:lpstr>Şekli Bir Değer Taşıyan Tescillerin Terkini  </vt:lpstr>
      <vt:lpstr>PowerPoint Sunusu</vt:lpstr>
      <vt:lpstr>PowerPoint Sunusu</vt:lpstr>
      <vt:lpstr>Hiçbir Hukuki Değeri Kalmamış Olan Tescillerin Terkini </vt:lpstr>
      <vt:lpstr>PowerPoint Sunusu</vt:lpstr>
      <vt:lpstr>PowerPoint Sunusu</vt:lpstr>
      <vt:lpstr>PowerPoint Sunusu</vt:lpstr>
      <vt:lpstr>Terkinin Şekli </vt:lpstr>
      <vt:lpstr>Değişiklik (Tadil) </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seher bagaç</cp:lastModifiedBy>
  <cp:revision>597</cp:revision>
  <cp:lastPrinted>2020-02-18T21:40:26Z</cp:lastPrinted>
  <dcterms:created xsi:type="dcterms:W3CDTF">2015-12-08T22:32:26Z</dcterms:created>
  <dcterms:modified xsi:type="dcterms:W3CDTF">2020-04-17T19:51:53Z</dcterms:modified>
</cp:coreProperties>
</file>