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396319" y="802299"/>
            <a:ext cx="5618515" cy="2541431"/>
          </a:xfrm>
        </p:spPr>
        <p:txBody>
          <a:bodyPr bIns="0" anchor="b">
            <a:normAutofit/>
          </a:bodyPr>
          <a:lstStyle>
            <a:lvl1pPr algn="l">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396319" y="3531205"/>
            <a:ext cx="5618515" cy="977621"/>
          </a:xfrm>
        </p:spPr>
        <p:txBody>
          <a:bodyPr tIns="91440" bIns="91440">
            <a:normAutofit/>
          </a:bodyPr>
          <a:lstStyle>
            <a:lvl1pPr marL="0" indent="0" algn="l">
              <a:buNone/>
              <a:defRPr sz="1600" b="0" cap="all" baseline="0">
                <a:solidFill>
                  <a:schemeClr val="tx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a:xfrm>
            <a:off x="2396319" y="329308"/>
            <a:ext cx="3086292" cy="309201"/>
          </a:xfrm>
        </p:spPr>
        <p:txBody>
          <a:bodyPr/>
          <a:lstStyle/>
          <a:p>
            <a:endParaRPr lang="tr-TR"/>
          </a:p>
        </p:txBody>
      </p:sp>
      <p:sp>
        <p:nvSpPr>
          <p:cNvPr id="6" name="Slide Number Placeholder 5"/>
          <p:cNvSpPr>
            <a:spLocks noGrp="1"/>
          </p:cNvSpPr>
          <p:nvPr>
            <p:ph type="sldNum" sz="quarter" idx="12"/>
          </p:nvPr>
        </p:nvSpPr>
        <p:spPr>
          <a:xfrm>
            <a:off x="1434703" y="798973"/>
            <a:ext cx="802005" cy="503578"/>
          </a:xfrm>
        </p:spPr>
        <p:txBody>
          <a:bodyPr/>
          <a:lstStyle/>
          <a:p>
            <a:fld id="{F302176B-0E47-46AC-8F43-DAB4B8A37D06}" type="slidenum">
              <a:rPr lang="tr-TR" smtClean="0"/>
              <a:t>‹#›</a:t>
            </a:fld>
            <a:endParaRPr lang="tr-TR"/>
          </a:p>
        </p:txBody>
      </p:sp>
      <p:cxnSp>
        <p:nvCxnSpPr>
          <p:cNvPr id="15" name="Straight Connector 14"/>
          <p:cNvCxnSpPr/>
          <p:nvPr/>
        </p:nvCxnSpPr>
        <p:spPr>
          <a:xfrm>
            <a:off x="2396319" y="3528542"/>
            <a:ext cx="5618515"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952910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75963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8028" y="798974"/>
            <a:ext cx="1103027"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3491" y="798974"/>
            <a:ext cx="5301095" cy="4659889"/>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6918028" y="798974"/>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155938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86484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43491" y="1756130"/>
            <a:ext cx="5617002" cy="1887950"/>
          </a:xfrm>
        </p:spPr>
        <p:txBody>
          <a:bodyPr anchor="b">
            <a:normAutofit/>
          </a:bodyPr>
          <a:lstStyle>
            <a:lvl1pPr algn="l">
              <a:defRPr sz="32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43492" y="3806196"/>
            <a:ext cx="5617002" cy="1012929"/>
          </a:xfrm>
        </p:spPr>
        <p:txBody>
          <a:bodyPr tIns="91440">
            <a:normAutofit/>
          </a:bodyPr>
          <a:lstStyle>
            <a:lvl1pPr marL="0" indent="0" algn="l">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cxnSp>
        <p:nvCxnSpPr>
          <p:cNvPr id="15" name="Straight Connector 14"/>
          <p:cNvCxnSpPr/>
          <p:nvPr/>
        </p:nvCxnSpPr>
        <p:spPr>
          <a:xfrm>
            <a:off x="1443491" y="3804985"/>
            <a:ext cx="561700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31151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3491" y="804890"/>
            <a:ext cx="6571343"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3490" y="2013936"/>
            <a:ext cx="3125871" cy="3437560"/>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889182" y="2013936"/>
            <a:ext cx="3125652" cy="343755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3" name="Straight Connector 32"/>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44354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cxnSp>
        <p:nvCxnSpPr>
          <p:cNvPr id="36" name="Straight Connector 35"/>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804164"/>
            <a:ext cx="6571344"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9550"/>
            <a:ext cx="3125766" cy="801943"/>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4" name="Content Placeholder 3"/>
          <p:cNvSpPr>
            <a:spLocks noGrp="1"/>
          </p:cNvSpPr>
          <p:nvPr>
            <p:ph sz="half" idx="2"/>
          </p:nvPr>
        </p:nvSpPr>
        <p:spPr>
          <a:xfrm>
            <a:off x="1443491" y="2824270"/>
            <a:ext cx="3125766" cy="2644457"/>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889182" y="2023004"/>
            <a:ext cx="3125652" cy="802237"/>
          </a:xfrm>
        </p:spPr>
        <p:txBody>
          <a:bodyPr anchor="b">
            <a:normAutofit/>
          </a:bodyPr>
          <a:lstStyle>
            <a:lvl1pPr marL="0" indent="0">
              <a:lnSpc>
                <a:spcPct val="100000"/>
              </a:lnSpc>
              <a:buNone/>
              <a:defRPr sz="2200" b="0" cap="all" baseline="0">
                <a:solidFill>
                  <a:schemeClr val="accent1"/>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a:t>Asıl metin stillerini düzenle</a:t>
            </a:r>
          </a:p>
        </p:txBody>
      </p:sp>
      <p:sp>
        <p:nvSpPr>
          <p:cNvPr id="6" name="Content Placeholder 5"/>
          <p:cNvSpPr>
            <a:spLocks noGrp="1"/>
          </p:cNvSpPr>
          <p:nvPr>
            <p:ph sz="quarter" idx="4"/>
          </p:nvPr>
        </p:nvSpPr>
        <p:spPr>
          <a:xfrm>
            <a:off x="4889182" y="2821491"/>
            <a:ext cx="3125652" cy="263737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693818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cxnSp>
        <p:nvCxnSpPr>
          <p:cNvPr id="32" name="Straight Connector 31"/>
          <p:cNvCxnSpPr/>
          <p:nvPr/>
        </p:nvCxnSpPr>
        <p:spPr>
          <a:xfrm>
            <a:off x="1443491" y="1847088"/>
            <a:ext cx="6571343"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478052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367558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39042" y="798973"/>
            <a:ext cx="2425950"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4186656" y="798974"/>
            <a:ext cx="3828178" cy="4658826"/>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39042" y="3205492"/>
            <a:ext cx="2427369" cy="2248181"/>
          </a:xfrm>
        </p:spPr>
        <p:txBody>
          <a:bodyPr>
            <a:normAutofit/>
          </a:bodyPr>
          <a:lstStyle>
            <a:lvl1pPr marL="0" indent="0" algn="l">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17" name="Straight Connector 16"/>
          <p:cNvCxnSpPr/>
          <p:nvPr/>
        </p:nvCxnSpPr>
        <p:spPr>
          <a:xfrm>
            <a:off x="1441748" y="3205491"/>
            <a:ext cx="242327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237029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13" name="Group 12"/>
          <p:cNvGrpSpPr/>
          <p:nvPr/>
        </p:nvGrpSpPr>
        <p:grpSpPr>
          <a:xfrm>
            <a:off x="4996501" y="482171"/>
            <a:ext cx="3511387" cy="5149101"/>
            <a:chOff x="6852919" y="583365"/>
            <a:chExt cx="4681849" cy="5181928"/>
          </a:xfrm>
        </p:grpSpPr>
        <p:sp>
          <p:nvSpPr>
            <p:cNvPr id="14" name="Rectangle 13"/>
            <p:cNvSpPr/>
            <p:nvPr/>
          </p:nvSpPr>
          <p:spPr>
            <a:xfrm>
              <a:off x="6852919" y="583365"/>
              <a:ext cx="4681849"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5" name="Rectangle 14"/>
            <p:cNvSpPr/>
            <p:nvPr/>
          </p:nvSpPr>
          <p:spPr>
            <a:xfrm>
              <a:off x="7273787" y="915806"/>
              <a:ext cx="3844017" cy="4507918"/>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44148" y="1129513"/>
            <a:ext cx="3244935"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5640128" y="1122543"/>
            <a:ext cx="2234998" cy="3866327"/>
          </a:xfrm>
          <a:solidFill>
            <a:schemeClr val="bg1">
              <a:lumMod val="85000"/>
            </a:schemeClr>
          </a:solidFill>
          <a:ln w="9525" cap="sq">
            <a:noFill/>
            <a:miter lim="800000"/>
          </a:ln>
          <a:effectLst/>
        </p:spPr>
        <p:txBody>
          <a:bodyPr anchor="t"/>
          <a:lstStyle>
            <a:lvl1pPr marL="0" indent="0" algn="ctr">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a:t>Resim eklemek için simgeye tıklayın</a:t>
            </a:r>
            <a:endParaRPr lang="en-US" dirty="0"/>
          </a:p>
        </p:txBody>
      </p:sp>
      <p:sp>
        <p:nvSpPr>
          <p:cNvPr id="4" name="Text Placeholder 3"/>
          <p:cNvSpPr>
            <a:spLocks noGrp="1"/>
          </p:cNvSpPr>
          <p:nvPr>
            <p:ph type="body" sz="half" idx="2"/>
          </p:nvPr>
        </p:nvSpPr>
        <p:spPr>
          <a:xfrm>
            <a:off x="1443492" y="3145992"/>
            <a:ext cx="3240286" cy="2003742"/>
          </a:xfrm>
        </p:spPr>
        <p:txBody>
          <a:bodyPr>
            <a:normAutofit/>
          </a:bodyPr>
          <a:lstStyle>
            <a:lvl1pPr marL="0" indent="0" algn="l">
              <a:buNone/>
              <a:defRPr sz="18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tr-TR"/>
              <a:t>Asıl metin stillerini düzenle</a:t>
            </a:r>
          </a:p>
        </p:txBody>
      </p:sp>
      <p:sp>
        <p:nvSpPr>
          <p:cNvPr id="5" name="Date Placeholder 4"/>
          <p:cNvSpPr>
            <a:spLocks noGrp="1"/>
          </p:cNvSpPr>
          <p:nvPr>
            <p:ph type="dt" sz="half" idx="10"/>
          </p:nvPr>
        </p:nvSpPr>
        <p:spPr>
          <a:xfrm>
            <a:off x="1436664" y="5469857"/>
            <a:ext cx="3252420" cy="320123"/>
          </a:xfrm>
        </p:spPr>
        <p:txBody>
          <a:bodyPr/>
          <a:lstStyle>
            <a:lvl1pPr algn="l">
              <a:defRPr/>
            </a:lvl1p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a:xfrm>
            <a:off x="1437530" y="318641"/>
            <a:ext cx="3251553" cy="320931"/>
          </a:xfrm>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cxnSp>
        <p:nvCxnSpPr>
          <p:cNvPr id="31" name="Straight Connector 30"/>
          <p:cNvCxnSpPr/>
          <p:nvPr/>
        </p:nvCxnSpPr>
        <p:spPr>
          <a:xfrm>
            <a:off x="1441281" y="3143605"/>
            <a:ext cx="3242014"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863461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0" name="Rectangle 9"/>
          <p:cNvSpPr/>
          <p:nvPr/>
        </p:nvSpPr>
        <p:spPr>
          <a:xfrm>
            <a:off x="0" y="2015734"/>
            <a:ext cx="9144000" cy="407952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2" name="Picture 11"/>
          <p:cNvPicPr>
            <a:picLocks noChangeAspect="1"/>
          </p:cNvPicPr>
          <p:nvPr/>
        </p:nvPicPr>
        <p:blipFill rotWithShape="1">
          <a:blip r:embed="rId13">
            <a:extLst>
              <a:ext uri="{28A0092B-C50C-407E-A947-70E740481C1C}">
                <a14:useLocalDpi xmlns:a14="http://schemas.microsoft.com/office/drawing/2010/main" val="0"/>
              </a:ext>
            </a:extLst>
          </a:blip>
          <a:srcRect l="12500" t="1538" r="12500" b="-1538"/>
          <a:stretch/>
        </p:blipFill>
        <p:spPr>
          <a:xfrm>
            <a:off x="-1" y="6095253"/>
            <a:ext cx="9144001" cy="774727"/>
          </a:xfrm>
          <a:prstGeom prst="rect">
            <a:avLst/>
          </a:prstGeom>
        </p:spPr>
      </p:pic>
      <p:cxnSp>
        <p:nvCxnSpPr>
          <p:cNvPr id="13" name="Straight Connector 12"/>
          <p:cNvCxnSpPr/>
          <p:nvPr/>
        </p:nvCxnSpPr>
        <p:spPr>
          <a:xfrm>
            <a:off x="0" y="6101127"/>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2" name="Title Placeholder 1"/>
          <p:cNvSpPr>
            <a:spLocks noGrp="1"/>
          </p:cNvSpPr>
          <p:nvPr>
            <p:ph type="title"/>
          </p:nvPr>
        </p:nvSpPr>
        <p:spPr>
          <a:xfrm>
            <a:off x="1443491" y="804520"/>
            <a:ext cx="6571343"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3491" y="2015733"/>
            <a:ext cx="6571343"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646542" y="330370"/>
            <a:ext cx="2368292"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443491" y="329308"/>
            <a:ext cx="4034004"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7725" y="798973"/>
            <a:ext cx="795746" cy="503578"/>
          </a:xfrm>
          <a:prstGeom prst="rect">
            <a:avLst/>
          </a:prstGeom>
        </p:spPr>
        <p:txBody>
          <a:bodyPr vert="horz" lIns="91440" tIns="45720" rIns="91440" bIns="45720" rtlCol="0" anchor="t"/>
          <a:lstStyle>
            <a:lvl1pPr algn="r">
              <a:defRPr sz="2800">
                <a:solidFill>
                  <a:schemeClr val="accent1"/>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30479311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685800" rtl="0" eaLnBrk="1" latinLnBrk="0" hangingPunct="1">
        <a:lnSpc>
          <a:spcPct val="120000"/>
        </a:lnSpc>
        <a:spcBef>
          <a:spcPts val="1000"/>
        </a:spcBef>
        <a:buClr>
          <a:schemeClr val="accent1"/>
        </a:buClr>
        <a:buSzPct val="100000"/>
        <a:buFont typeface="Arial" panose="020B0604020202020204" pitchFamily="34" charset="0"/>
        <a:buChar char="•"/>
        <a:defRPr sz="2000" kern="1200" cap="none">
          <a:solidFill>
            <a:schemeClr val="tx1"/>
          </a:solidFill>
          <a:effectLst/>
          <a:latin typeface="+mn-lt"/>
          <a:ea typeface="+mn-ea"/>
          <a:cs typeface="+mn-cs"/>
        </a:defRPr>
      </a:lvl1pPr>
      <a:lvl2pPr marL="6858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baseline="0">
          <a:solidFill>
            <a:schemeClr val="tx1"/>
          </a:solidFill>
          <a:effectLst/>
          <a:latin typeface="+mn-lt"/>
          <a:ea typeface="+mn-ea"/>
          <a:cs typeface="+mn-cs"/>
        </a:defRPr>
      </a:lvl2pPr>
      <a:lvl3pPr marL="11430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600" kern="1200" cap="none">
          <a:solidFill>
            <a:schemeClr val="tx1"/>
          </a:solidFill>
          <a:effectLst/>
          <a:latin typeface="+mn-lt"/>
          <a:ea typeface="+mn-ea"/>
          <a:cs typeface="+mn-cs"/>
        </a:defRPr>
      </a:lvl3pPr>
      <a:lvl4pPr marL="16002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685800" rtl="0" eaLnBrk="1" latinLnBrk="0" hangingPunct="1">
        <a:lnSpc>
          <a:spcPct val="120000"/>
        </a:lnSpc>
        <a:spcBef>
          <a:spcPts val="500"/>
        </a:spcBef>
        <a:buClr>
          <a:schemeClr val="accent1"/>
        </a:buClr>
        <a:buSzPct val="100000"/>
        <a:buFont typeface="Arial" panose="020B0604020202020204" pitchFamily="34" charset="0"/>
        <a:buChar char="•"/>
        <a:defRPr sz="1200" kern="1200" cap="none">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89A9979-1F9D-42FC-86EE-9001BBC180EF}"/>
              </a:ext>
            </a:extLst>
          </p:cNvPr>
          <p:cNvSpPr>
            <a:spLocks noGrp="1"/>
          </p:cNvSpPr>
          <p:nvPr>
            <p:ph type="ctrTitle"/>
          </p:nvPr>
        </p:nvSpPr>
        <p:spPr/>
        <p:txBody>
          <a:bodyPr/>
          <a:lstStyle/>
          <a:p>
            <a:r>
              <a:rPr lang="tr-TR" dirty="0"/>
              <a:t>Yaratıcı Drama</a:t>
            </a:r>
          </a:p>
        </p:txBody>
      </p:sp>
      <p:sp>
        <p:nvSpPr>
          <p:cNvPr id="3" name="Alt Başlık 2">
            <a:extLst>
              <a:ext uri="{FF2B5EF4-FFF2-40B4-BE49-F238E27FC236}">
                <a16:creationId xmlns:a16="http://schemas.microsoft.com/office/drawing/2014/main" id="{B8AFDB6B-29DA-47DD-BDCA-9BDE777C23CD}"/>
              </a:ext>
            </a:extLst>
          </p:cNvPr>
          <p:cNvSpPr>
            <a:spLocks noGrp="1"/>
          </p:cNvSpPr>
          <p:nvPr>
            <p:ph type="subTitle" idx="1"/>
          </p:nvPr>
        </p:nvSpPr>
        <p:spPr/>
        <p:txBody>
          <a:bodyPr/>
          <a:lstStyle/>
          <a:p>
            <a:r>
              <a:rPr lang="tr-TR" dirty="0"/>
              <a:t>Liderlik ve Motivasyon (Ödül Ceza)</a:t>
            </a:r>
          </a:p>
        </p:txBody>
      </p:sp>
    </p:spTree>
    <p:extLst>
      <p:ext uri="{BB962C8B-B14F-4D97-AF65-F5344CB8AC3E}">
        <p14:creationId xmlns:p14="http://schemas.microsoft.com/office/powerpoint/2010/main" val="273691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ECD1E11-0B00-4959-BAAB-8728B398D31A}"/>
              </a:ext>
            </a:extLst>
          </p:cNvPr>
          <p:cNvSpPr>
            <a:spLocks noGrp="1"/>
          </p:cNvSpPr>
          <p:nvPr>
            <p:ph type="title"/>
          </p:nvPr>
        </p:nvSpPr>
        <p:spPr/>
        <p:txBody>
          <a:bodyPr/>
          <a:lstStyle/>
          <a:p>
            <a:r>
              <a:rPr lang="tr-TR" dirty="0"/>
              <a:t>A. Hazırlık-Isınma 1. Etkinlik:</a:t>
            </a:r>
          </a:p>
        </p:txBody>
      </p:sp>
      <p:sp>
        <p:nvSpPr>
          <p:cNvPr id="3" name="İçerik Yer Tutucusu 2">
            <a:extLst>
              <a:ext uri="{FF2B5EF4-FFF2-40B4-BE49-F238E27FC236}">
                <a16:creationId xmlns:a16="http://schemas.microsoft.com/office/drawing/2014/main" id="{8922C80B-5D43-44CE-8742-7F061F06FBFE}"/>
              </a:ext>
            </a:extLst>
          </p:cNvPr>
          <p:cNvSpPr>
            <a:spLocks noGrp="1"/>
          </p:cNvSpPr>
          <p:nvPr>
            <p:ph idx="1"/>
          </p:nvPr>
        </p:nvSpPr>
        <p:spPr/>
        <p:txBody>
          <a:bodyPr>
            <a:normAutofit/>
          </a:bodyPr>
          <a:lstStyle/>
          <a:p>
            <a:pPr algn="just"/>
            <a:r>
              <a:rPr lang="tr-TR" dirty="0"/>
              <a:t>Lider katılımcılardan çember olmalarını ister. Bir oyun oynayacaklarını söyler. Hepimiz fabrikadaki işçileriz ve herkesin üzerinde başka birinin basarak durduracağı bir tuş var amaç işten erken çıkmak için fabrikadaki bütün düğmeleri kapatmak diye açıklar ve herkesin sol elini açık bir şekilde beline koyması gerektiğini ve sağ elinin işaret parmağını kullanarak elleri arkada olan kişilerin ellerine dokunup onları dışarı çıkarmaya çalışır. 2 kişi kalana kadar oyun devam eder.</a:t>
            </a:r>
          </a:p>
        </p:txBody>
      </p:sp>
    </p:spTree>
    <p:extLst>
      <p:ext uri="{BB962C8B-B14F-4D97-AF65-F5344CB8AC3E}">
        <p14:creationId xmlns:p14="http://schemas.microsoft.com/office/powerpoint/2010/main" val="2580622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D0E37FE-8E08-4258-B381-546FD93BDF97}"/>
              </a:ext>
            </a:extLst>
          </p:cNvPr>
          <p:cNvSpPr>
            <a:spLocks noGrp="1"/>
          </p:cNvSpPr>
          <p:nvPr>
            <p:ph type="title"/>
          </p:nvPr>
        </p:nvSpPr>
        <p:spPr/>
        <p:txBody>
          <a:bodyPr/>
          <a:lstStyle/>
          <a:p>
            <a:r>
              <a:rPr lang="tr-TR" dirty="0"/>
              <a:t>2. Etkinlik:</a:t>
            </a:r>
          </a:p>
        </p:txBody>
      </p:sp>
      <p:sp>
        <p:nvSpPr>
          <p:cNvPr id="3" name="İçerik Yer Tutucusu 2">
            <a:extLst>
              <a:ext uri="{FF2B5EF4-FFF2-40B4-BE49-F238E27FC236}">
                <a16:creationId xmlns:a16="http://schemas.microsoft.com/office/drawing/2014/main" id="{03279526-287B-45D7-B6D1-2B96DDAEB392}"/>
              </a:ext>
            </a:extLst>
          </p:cNvPr>
          <p:cNvSpPr>
            <a:spLocks noGrp="1"/>
          </p:cNvSpPr>
          <p:nvPr>
            <p:ph idx="1"/>
          </p:nvPr>
        </p:nvSpPr>
        <p:spPr/>
        <p:txBody>
          <a:bodyPr/>
          <a:lstStyle/>
          <a:p>
            <a:r>
              <a:rPr lang="tr-TR" dirty="0"/>
              <a:t>Lider aynı oyunu tekrar oynayacağımızı ve ilk elenen 5 kişinin 15 </a:t>
            </a:r>
            <a:r>
              <a:rPr lang="tr-TR" dirty="0" err="1"/>
              <a:t>şınav</a:t>
            </a:r>
            <a:r>
              <a:rPr lang="tr-TR" dirty="0"/>
              <a:t> çekeceğinden bahseder.</a:t>
            </a:r>
          </a:p>
        </p:txBody>
      </p:sp>
    </p:spTree>
    <p:extLst>
      <p:ext uri="{BB962C8B-B14F-4D97-AF65-F5344CB8AC3E}">
        <p14:creationId xmlns:p14="http://schemas.microsoft.com/office/powerpoint/2010/main" val="3561084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79D4816-9644-4289-AE55-32BF854A8F47}"/>
              </a:ext>
            </a:extLst>
          </p:cNvPr>
          <p:cNvSpPr>
            <a:spLocks noGrp="1"/>
          </p:cNvSpPr>
          <p:nvPr>
            <p:ph type="title"/>
          </p:nvPr>
        </p:nvSpPr>
        <p:spPr/>
        <p:txBody>
          <a:bodyPr/>
          <a:lstStyle/>
          <a:p>
            <a:r>
              <a:rPr lang="tr-TR" dirty="0"/>
              <a:t>3. Etkinlik:</a:t>
            </a:r>
          </a:p>
        </p:txBody>
      </p:sp>
      <p:sp>
        <p:nvSpPr>
          <p:cNvPr id="3" name="İçerik Yer Tutucusu 2">
            <a:extLst>
              <a:ext uri="{FF2B5EF4-FFF2-40B4-BE49-F238E27FC236}">
                <a16:creationId xmlns:a16="http://schemas.microsoft.com/office/drawing/2014/main" id="{36AEB7FA-14AA-459F-BA94-84F12C3A8FE2}"/>
              </a:ext>
            </a:extLst>
          </p:cNvPr>
          <p:cNvSpPr>
            <a:spLocks noGrp="1"/>
          </p:cNvSpPr>
          <p:nvPr>
            <p:ph idx="1"/>
          </p:nvPr>
        </p:nvSpPr>
        <p:spPr/>
        <p:txBody>
          <a:bodyPr/>
          <a:lstStyle/>
          <a:p>
            <a:r>
              <a:rPr lang="tr-TR" dirty="0"/>
              <a:t>Lider son kez bu oyunu oynayacaklarını ve son kalan 2 kişinin haftaya devamsızlıktan muaf olacağını söyler ve tekrar oynatır.</a:t>
            </a:r>
          </a:p>
        </p:txBody>
      </p:sp>
    </p:spTree>
    <p:extLst>
      <p:ext uri="{BB962C8B-B14F-4D97-AF65-F5344CB8AC3E}">
        <p14:creationId xmlns:p14="http://schemas.microsoft.com/office/powerpoint/2010/main" val="2415837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12FF8CF2-4FD0-4127-AB55-18E18C53D5DA}"/>
              </a:ext>
            </a:extLst>
          </p:cNvPr>
          <p:cNvSpPr>
            <a:spLocks noGrp="1"/>
          </p:cNvSpPr>
          <p:nvPr>
            <p:ph type="title"/>
          </p:nvPr>
        </p:nvSpPr>
        <p:spPr/>
        <p:txBody>
          <a:bodyPr/>
          <a:lstStyle/>
          <a:p>
            <a:r>
              <a:rPr lang="tr-TR" dirty="0"/>
              <a:t>Ara Değerlendirme</a:t>
            </a:r>
          </a:p>
        </p:txBody>
      </p:sp>
      <p:sp>
        <p:nvSpPr>
          <p:cNvPr id="3" name="İçerik Yer Tutucusu 2">
            <a:extLst>
              <a:ext uri="{FF2B5EF4-FFF2-40B4-BE49-F238E27FC236}">
                <a16:creationId xmlns:a16="http://schemas.microsoft.com/office/drawing/2014/main" id="{8C2D2E98-65F1-42C8-A43E-277844CAB444}"/>
              </a:ext>
            </a:extLst>
          </p:cNvPr>
          <p:cNvSpPr>
            <a:spLocks noGrp="1"/>
          </p:cNvSpPr>
          <p:nvPr>
            <p:ph idx="1"/>
          </p:nvPr>
        </p:nvSpPr>
        <p:spPr/>
        <p:txBody>
          <a:bodyPr/>
          <a:lstStyle/>
          <a:p>
            <a:r>
              <a:rPr lang="tr-TR" dirty="0"/>
              <a:t>Oyunu toplanda 3 kere oynadıklarından ve 3 şekilde oynarken oyuna katılma düzeylerinin hangi sebeplere bağlı olarak değiştiğini sorar.</a:t>
            </a:r>
          </a:p>
        </p:txBody>
      </p:sp>
    </p:spTree>
    <p:extLst>
      <p:ext uri="{BB962C8B-B14F-4D97-AF65-F5344CB8AC3E}">
        <p14:creationId xmlns:p14="http://schemas.microsoft.com/office/powerpoint/2010/main" val="5893460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DC04C41-3F5D-4EF6-8FB7-18137D9E4F5A}"/>
              </a:ext>
            </a:extLst>
          </p:cNvPr>
          <p:cNvSpPr>
            <a:spLocks noGrp="1"/>
          </p:cNvSpPr>
          <p:nvPr>
            <p:ph type="title"/>
          </p:nvPr>
        </p:nvSpPr>
        <p:spPr/>
        <p:txBody>
          <a:bodyPr/>
          <a:lstStyle/>
          <a:p>
            <a:r>
              <a:rPr lang="tr-TR" dirty="0"/>
              <a:t>B. Canlandırma 4. Etkinlik:</a:t>
            </a:r>
          </a:p>
        </p:txBody>
      </p:sp>
      <p:sp>
        <p:nvSpPr>
          <p:cNvPr id="3" name="İçerik Yer Tutucusu 2">
            <a:extLst>
              <a:ext uri="{FF2B5EF4-FFF2-40B4-BE49-F238E27FC236}">
                <a16:creationId xmlns:a16="http://schemas.microsoft.com/office/drawing/2014/main" id="{6CFEEF4F-B6D9-48D1-B005-C26866019A25}"/>
              </a:ext>
            </a:extLst>
          </p:cNvPr>
          <p:cNvSpPr>
            <a:spLocks noGrp="1"/>
          </p:cNvSpPr>
          <p:nvPr>
            <p:ph idx="1"/>
          </p:nvPr>
        </p:nvSpPr>
        <p:spPr/>
        <p:txBody>
          <a:bodyPr>
            <a:normAutofit fontScale="55000" lnSpcReduction="20000"/>
          </a:bodyPr>
          <a:lstStyle/>
          <a:p>
            <a:r>
              <a:rPr lang="tr-TR" dirty="0"/>
              <a:t>CHARLES İN FABRİKASI Charles </a:t>
            </a:r>
            <a:r>
              <a:rPr lang="tr-TR" dirty="0" err="1"/>
              <a:t>Schwab'in</a:t>
            </a:r>
            <a:r>
              <a:rPr lang="tr-TR" dirty="0"/>
              <a:t> istediği kadar verim alamadığı bir fabrikası vardı. Bir gün ustabaşı ile konuşuyordu: -Senin gibi becerikli birisi nasıl oluyor da fabrikadan istediği kadar verim alamaz? -Bilmiyorum. Bütün isçileri çok çalıştırdım. Birçoğunu isten atmakla tehdit ettim. Ama başarılı olamadım. </a:t>
            </a:r>
            <a:r>
              <a:rPr lang="tr-TR" dirty="0" err="1"/>
              <a:t>Schwab</a:t>
            </a:r>
            <a:r>
              <a:rPr lang="tr-TR" dirty="0"/>
              <a:t> yakınında duran bir isçiye sordu: -Bugün kaç kazan çelik erittiniz? -Altı. </a:t>
            </a:r>
            <a:r>
              <a:rPr lang="tr-TR" dirty="0" err="1"/>
              <a:t>Schwab</a:t>
            </a:r>
            <a:r>
              <a:rPr lang="tr-TR" dirty="0"/>
              <a:t> bir tebeşir parçası alarak yere büyük bir 6 yazdı. Çıkıp gitti. Gece isçileri geldiği zaman bu altı rakamının ne olduğunu sordular. Gündüz isçileri de: -Patron bugün burada, Bize kaç kazan çelik erittiğimizi sordu altı cevabini verdik, buraya altı yazdı ve gitti. Ertesi gün </a:t>
            </a:r>
            <a:r>
              <a:rPr lang="tr-TR" dirty="0" err="1"/>
              <a:t>Schwab</a:t>
            </a:r>
            <a:r>
              <a:rPr lang="tr-TR" dirty="0"/>
              <a:t> fabrikayı yine dolaştı. Altı rakamı silinmiş ve yerine yedi yazılmıştı. Gündüz isçileri gelince yediyi gördüler. Demek gece çalışanlar kendilerinden daha iyi is yaptıklarını zannediyorlardı? Kendilerini gece isçilerinden üstün göstermek için büyük bir gayretle çalıştılar ve yere 10 yazdılar. Çok geçmeden fabrikanın verimi o civardaki bütün fabrikaları geçti. Nasıl mı? </a:t>
            </a:r>
            <a:r>
              <a:rPr lang="tr-TR" dirty="0" err="1"/>
              <a:t>Schawb</a:t>
            </a:r>
            <a:r>
              <a:rPr lang="tr-TR" dirty="0"/>
              <a:t> bunu söyle açıklıyor: "Is yaptırmak için rekabet hissini uyandırmak gerekir. Amaç herkesi mücadele etmeye sevk etmek değildir. Onları birbirine üstün gelmeye teşvik etmektir. Üstün gelme hissi insanların ruhunu coşturur. Hayatta başarılı olan her insanın en sevdiği şey; başaracağı iştir. Çünkü bu başarıda kendisini ifade eder ve bu sayede değerini, üstünlüğünü gösterir. İste bu yüzden, bir oturuşta bir kilo dondurma yemek, elli bardak su içme gibi manasız yarışmalar buradan gelir. Üstün gelmek, değerini göstermek, insanların en önemli isteğidir. O halde insanları kendi özelliklerini ortaya çıkarmaları için cesaretlendiriniz. </a:t>
            </a:r>
          </a:p>
        </p:txBody>
      </p:sp>
    </p:spTree>
    <p:extLst>
      <p:ext uri="{BB962C8B-B14F-4D97-AF65-F5344CB8AC3E}">
        <p14:creationId xmlns:p14="http://schemas.microsoft.com/office/powerpoint/2010/main" val="3195594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7495A7A5-75A4-4979-AD7B-200A493FB955}"/>
              </a:ext>
            </a:extLst>
          </p:cNvPr>
          <p:cNvSpPr>
            <a:spLocks noGrp="1"/>
          </p:cNvSpPr>
          <p:nvPr>
            <p:ph type="title"/>
          </p:nvPr>
        </p:nvSpPr>
        <p:spPr/>
        <p:txBody>
          <a:bodyPr/>
          <a:lstStyle/>
          <a:p>
            <a:r>
              <a:rPr lang="tr-TR" dirty="0"/>
              <a:t>4. Etkinlik:</a:t>
            </a:r>
          </a:p>
        </p:txBody>
      </p:sp>
      <p:sp>
        <p:nvSpPr>
          <p:cNvPr id="3" name="İçerik Yer Tutucusu 2">
            <a:extLst>
              <a:ext uri="{FF2B5EF4-FFF2-40B4-BE49-F238E27FC236}">
                <a16:creationId xmlns:a16="http://schemas.microsoft.com/office/drawing/2014/main" id="{6580F114-6FCF-4CC0-A764-5CFF4D28A99A}"/>
              </a:ext>
            </a:extLst>
          </p:cNvPr>
          <p:cNvSpPr>
            <a:spLocks noGrp="1"/>
          </p:cNvSpPr>
          <p:nvPr>
            <p:ph idx="1"/>
          </p:nvPr>
        </p:nvSpPr>
        <p:spPr/>
        <p:txBody>
          <a:bodyPr/>
          <a:lstStyle/>
          <a:p>
            <a:r>
              <a:rPr lang="tr-TR" dirty="0"/>
              <a:t>Hikâye bittikten sonra lider katılımcıları 4 gruba ayırır ve dinledikleri bu hikâyeden yola çıkarak ya da kendilerince farklı bir yöntem düşünerek motivasyonu artırmada ne gibi yöntemler olabileceği ile ilgili bir doğaçlama yapmalarını ister. Dramatik durum: fabrikada ya da iş yerinde çalışanların motivasyonunu artıramıyorsunuz neler yapabilirsiniz?</a:t>
            </a:r>
          </a:p>
        </p:txBody>
      </p:sp>
    </p:spTree>
    <p:extLst>
      <p:ext uri="{BB962C8B-B14F-4D97-AF65-F5344CB8AC3E}">
        <p14:creationId xmlns:p14="http://schemas.microsoft.com/office/powerpoint/2010/main" val="16900290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62028C5-7820-4E6A-B0DF-6FDF28EFB351}"/>
              </a:ext>
            </a:extLst>
          </p:cNvPr>
          <p:cNvSpPr>
            <a:spLocks noGrp="1"/>
          </p:cNvSpPr>
          <p:nvPr>
            <p:ph type="title"/>
          </p:nvPr>
        </p:nvSpPr>
        <p:spPr/>
        <p:txBody>
          <a:bodyPr/>
          <a:lstStyle/>
          <a:p>
            <a:r>
              <a:rPr lang="tr-TR" dirty="0"/>
              <a:t>5. Etkinlik:</a:t>
            </a:r>
          </a:p>
        </p:txBody>
      </p:sp>
      <p:sp>
        <p:nvSpPr>
          <p:cNvPr id="3" name="İçerik Yer Tutucusu 2">
            <a:extLst>
              <a:ext uri="{FF2B5EF4-FFF2-40B4-BE49-F238E27FC236}">
                <a16:creationId xmlns:a16="http://schemas.microsoft.com/office/drawing/2014/main" id="{28799D10-8762-4963-93EE-9B41C678DFA0}"/>
              </a:ext>
            </a:extLst>
          </p:cNvPr>
          <p:cNvSpPr>
            <a:spLocks noGrp="1"/>
          </p:cNvSpPr>
          <p:nvPr>
            <p:ph idx="1"/>
          </p:nvPr>
        </p:nvSpPr>
        <p:spPr/>
        <p:txBody>
          <a:bodyPr/>
          <a:lstStyle/>
          <a:p>
            <a:pPr algn="just"/>
            <a:r>
              <a:rPr lang="tr-TR" dirty="0"/>
              <a:t>Toplamda üç donuk imgeyle motivasyonu artırmayı bize nasıl anlatırsınız diye sorar. Katılımcılar donuk imge tekniği ile canlandırdıkları olayları tekrardan sahnelerler. Tüm gruplar donuk imgeleri gerçekleştirdikten sonra diğer gruplar sahneler üzerinde fikirlerini dile getirirler.</a:t>
            </a:r>
          </a:p>
        </p:txBody>
      </p:sp>
    </p:spTree>
    <p:extLst>
      <p:ext uri="{BB962C8B-B14F-4D97-AF65-F5344CB8AC3E}">
        <p14:creationId xmlns:p14="http://schemas.microsoft.com/office/powerpoint/2010/main" val="4529832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EC6B18B-BBE2-490A-BDE4-D2398F7D99E8}"/>
              </a:ext>
            </a:extLst>
          </p:cNvPr>
          <p:cNvSpPr>
            <a:spLocks noGrp="1"/>
          </p:cNvSpPr>
          <p:nvPr>
            <p:ph type="title"/>
          </p:nvPr>
        </p:nvSpPr>
        <p:spPr/>
        <p:txBody>
          <a:bodyPr/>
          <a:lstStyle/>
          <a:p>
            <a:r>
              <a:rPr lang="tr-TR" dirty="0"/>
              <a:t>C. Değerlendirme 6. Etkinlik:</a:t>
            </a:r>
          </a:p>
        </p:txBody>
      </p:sp>
      <p:sp>
        <p:nvSpPr>
          <p:cNvPr id="3" name="İçerik Yer Tutucusu 2">
            <a:extLst>
              <a:ext uri="{FF2B5EF4-FFF2-40B4-BE49-F238E27FC236}">
                <a16:creationId xmlns:a16="http://schemas.microsoft.com/office/drawing/2014/main" id="{4FA3F239-DE32-431D-9642-8E1F59AF0907}"/>
              </a:ext>
            </a:extLst>
          </p:cNvPr>
          <p:cNvSpPr>
            <a:spLocks noGrp="1"/>
          </p:cNvSpPr>
          <p:nvPr>
            <p:ph idx="1"/>
          </p:nvPr>
        </p:nvSpPr>
        <p:spPr/>
        <p:txBody>
          <a:bodyPr/>
          <a:lstStyle/>
          <a:p>
            <a:pPr algn="just"/>
            <a:r>
              <a:rPr lang="tr-TR" dirty="0"/>
              <a:t>Lider motivasyonu arttırmada ne gibi yöntemler kullanılabilir diye sorar ve herkesten cevapları tahtaya yazmalarını ister. Gün sonunda katılımcılardan çember olmaları istenir ve bireysel görüşme formları doldurmaları istenir</a:t>
            </a:r>
          </a:p>
        </p:txBody>
      </p:sp>
    </p:spTree>
    <p:extLst>
      <p:ext uri="{BB962C8B-B14F-4D97-AF65-F5344CB8AC3E}">
        <p14:creationId xmlns:p14="http://schemas.microsoft.com/office/powerpoint/2010/main" val="2593281406"/>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3</TotalTime>
  <Words>565</Words>
  <Application>Microsoft Office PowerPoint</Application>
  <PresentationFormat>Ekran Gösterisi (4:3)</PresentationFormat>
  <Paragraphs>18</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Gill Sans MT</vt:lpstr>
      <vt:lpstr>Galeri</vt:lpstr>
      <vt:lpstr>Yaratıcı Drama</vt:lpstr>
      <vt:lpstr>A. Hazırlık-Isınma 1. Etkinlik:</vt:lpstr>
      <vt:lpstr>2. Etkinlik:</vt:lpstr>
      <vt:lpstr>3. Etkinlik:</vt:lpstr>
      <vt:lpstr>Ara Değerlendirme</vt:lpstr>
      <vt:lpstr>B. Canlandırma 4. Etkinlik:</vt:lpstr>
      <vt:lpstr>4. Etkinlik:</vt:lpstr>
      <vt:lpstr>5. Etkinlik:</vt:lpstr>
      <vt:lpstr>C. Değerlendirme 6. Etkinlik: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Yaratıcı Drama</dc:title>
  <dc:creator>ERDEM</dc:creator>
  <cp:lastModifiedBy>HASAN</cp:lastModifiedBy>
  <cp:revision>3</cp:revision>
  <dcterms:created xsi:type="dcterms:W3CDTF">2019-04-04T11:37:26Z</dcterms:created>
  <dcterms:modified xsi:type="dcterms:W3CDTF">2019-04-04T13:08:45Z</dcterms:modified>
</cp:coreProperties>
</file>