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2" r:id="rId7"/>
    <p:sldId id="263" r:id="rId8"/>
    <p:sldId id="270" r:id="rId9"/>
    <p:sldId id="264" r:id="rId10"/>
    <p:sldId id="265" r:id="rId11"/>
    <p:sldId id="266" r:id="rId12"/>
    <p:sldId id="267" r:id="rId13"/>
    <p:sldId id="268" r:id="rId14"/>
    <p:sldId id="269" r:id="rId15"/>
    <p:sldId id="271" r:id="rId16"/>
    <p:sldId id="272" r:id="rId17"/>
    <p:sldId id="273" r:id="rId18"/>
    <p:sldId id="274" r:id="rId19"/>
    <p:sldId id="275" r:id="rId20"/>
    <p:sldId id="276" r:id="rId21"/>
    <p:sldId id="277" r:id="rId22"/>
    <p:sldId id="281" r:id="rId23"/>
    <p:sldId id="278" r:id="rId24"/>
    <p:sldId id="279" r:id="rId25"/>
    <p:sldId id="280" r:id="rId26"/>
    <p:sldId id="282"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6DB8D3A2-6B19-482C-83C1-31E52426269A}" type="datetimeFigureOut">
              <a:rPr lang="tr-TR" smtClean="0"/>
              <a:pPr/>
              <a:t>12.09.2019</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3E10F541-AF9D-4A89-BF31-921F61D2CDA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6DB8D3A2-6B19-482C-83C1-31E52426269A}" type="datetimeFigureOut">
              <a:rPr lang="tr-TR" smtClean="0"/>
              <a:pPr/>
              <a:t>12.09.2019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E10F541-AF9D-4A89-BF31-921F61D2CDA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6DB8D3A2-6B19-482C-83C1-31E52426269A}" type="datetimeFigureOut">
              <a:rPr lang="tr-TR" smtClean="0"/>
              <a:pPr/>
              <a:t>12.09.2019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E10F541-AF9D-4A89-BF31-921F61D2CDA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6DB8D3A2-6B19-482C-83C1-31E52426269A}" type="datetimeFigureOut">
              <a:rPr lang="tr-TR" smtClean="0"/>
              <a:pPr/>
              <a:t>12.09.2019</a:t>
            </a:fld>
            <a:endParaRPr lang="tr-TR"/>
          </a:p>
        </p:txBody>
      </p:sp>
      <p:sp>
        <p:nvSpPr>
          <p:cNvPr id="9" name="Slayt Numarası Yer Tutucusu 8"/>
          <p:cNvSpPr>
            <a:spLocks noGrp="1"/>
          </p:cNvSpPr>
          <p:nvPr>
            <p:ph type="sldNum" sz="quarter" idx="15"/>
          </p:nvPr>
        </p:nvSpPr>
        <p:spPr/>
        <p:txBody>
          <a:bodyPr rtlCol="0"/>
          <a:lstStyle/>
          <a:p>
            <a:fld id="{3E10F541-AF9D-4A89-BF31-921F61D2CDAE}" type="slidenum">
              <a:rPr lang="tr-TR" smtClean="0"/>
              <a:pPr/>
              <a:t>‹#›</a:t>
            </a:fld>
            <a:endParaRPr lang="tr-TR"/>
          </a:p>
        </p:txBody>
      </p:sp>
      <p:sp>
        <p:nvSpPr>
          <p:cNvPr id="10" name="Altbilgi Yer Tutucusu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6DB8D3A2-6B19-482C-83C1-31E52426269A}" type="datetimeFigureOut">
              <a:rPr lang="tr-TR" smtClean="0"/>
              <a:pPr/>
              <a:t>12.09.2019</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3E10F541-AF9D-4A89-BF31-921F61D2CDAE}"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6DB8D3A2-6B19-482C-83C1-31E52426269A}" type="datetimeFigureOut">
              <a:rPr lang="tr-TR" smtClean="0"/>
              <a:pPr/>
              <a:t>12.09.2019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E10F541-AF9D-4A89-BF31-921F61D2CDAE}" type="slidenum">
              <a:rPr lang="tr-TR" smtClean="0"/>
              <a:pPr/>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6DB8D3A2-6B19-482C-83C1-31E52426269A}" type="datetimeFigureOut">
              <a:rPr lang="tr-TR" smtClean="0"/>
              <a:pPr/>
              <a:t>12.09.2019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E10F541-AF9D-4A89-BF31-921F61D2CDAE}" type="slidenum">
              <a:rPr lang="tr-TR" smtClean="0"/>
              <a:pPr/>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6DB8D3A2-6B19-482C-83C1-31E52426269A}" type="datetimeFigureOut">
              <a:rPr lang="tr-TR" smtClean="0"/>
              <a:pPr/>
              <a:t>12.09.2019</a:t>
            </a:fld>
            <a:endParaRPr lang="tr-TR"/>
          </a:p>
        </p:txBody>
      </p:sp>
      <p:sp>
        <p:nvSpPr>
          <p:cNvPr id="7" name="Slayt Numarası Yer Tutucusu 6"/>
          <p:cNvSpPr>
            <a:spLocks noGrp="1"/>
          </p:cNvSpPr>
          <p:nvPr>
            <p:ph type="sldNum" sz="quarter" idx="11"/>
          </p:nvPr>
        </p:nvSpPr>
        <p:spPr/>
        <p:txBody>
          <a:bodyPr rtlCol="0"/>
          <a:lstStyle/>
          <a:p>
            <a:fld id="{3E10F541-AF9D-4A89-BF31-921F61D2CDAE}" type="slidenum">
              <a:rPr lang="tr-TR" smtClean="0"/>
              <a:pPr/>
              <a:t>‹#›</a:t>
            </a:fld>
            <a:endParaRPr lang="tr-TR"/>
          </a:p>
        </p:txBody>
      </p:sp>
      <p:sp>
        <p:nvSpPr>
          <p:cNvPr id="8" name="Altbilgi Yer Tutucusu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DB8D3A2-6B19-482C-83C1-31E52426269A}" type="datetimeFigureOut">
              <a:rPr lang="tr-TR" smtClean="0"/>
              <a:pPr/>
              <a:t>12.09.2019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E10F541-AF9D-4A89-BF31-921F61D2CDA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6DB8D3A2-6B19-482C-83C1-31E52426269A}" type="datetimeFigureOut">
              <a:rPr lang="tr-TR" smtClean="0"/>
              <a:pPr/>
              <a:t>12.09.2019</a:t>
            </a:fld>
            <a:endParaRPr lang="tr-TR"/>
          </a:p>
        </p:txBody>
      </p:sp>
      <p:sp>
        <p:nvSpPr>
          <p:cNvPr id="22" name="Slayt Numarası Yer Tutucusu 21"/>
          <p:cNvSpPr>
            <a:spLocks noGrp="1"/>
          </p:cNvSpPr>
          <p:nvPr>
            <p:ph type="sldNum" sz="quarter" idx="15"/>
          </p:nvPr>
        </p:nvSpPr>
        <p:spPr/>
        <p:txBody>
          <a:bodyPr rtlCol="0"/>
          <a:lstStyle/>
          <a:p>
            <a:fld id="{3E10F541-AF9D-4A89-BF31-921F61D2CDAE}" type="slidenum">
              <a:rPr lang="tr-TR" smtClean="0"/>
              <a:pPr/>
              <a:t>‹#›</a:t>
            </a:fld>
            <a:endParaRPr lang="tr-TR"/>
          </a:p>
        </p:txBody>
      </p:sp>
      <p:sp>
        <p:nvSpPr>
          <p:cNvPr id="23" name="Altbilgi Yer Tutucusu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6DB8D3A2-6B19-482C-83C1-31E52426269A}" type="datetimeFigureOut">
              <a:rPr lang="tr-TR" smtClean="0"/>
              <a:pPr/>
              <a:t>12.09.2019</a:t>
            </a:fld>
            <a:endParaRPr lang="tr-TR"/>
          </a:p>
        </p:txBody>
      </p:sp>
      <p:sp>
        <p:nvSpPr>
          <p:cNvPr id="18" name="Slayt Numarası Yer Tutucusu 17"/>
          <p:cNvSpPr>
            <a:spLocks noGrp="1"/>
          </p:cNvSpPr>
          <p:nvPr>
            <p:ph type="sldNum" sz="quarter" idx="11"/>
          </p:nvPr>
        </p:nvSpPr>
        <p:spPr/>
        <p:txBody>
          <a:bodyPr rtlCol="0"/>
          <a:lstStyle/>
          <a:p>
            <a:fld id="{3E10F541-AF9D-4A89-BF31-921F61D2CDAE}" type="slidenum">
              <a:rPr lang="tr-TR" smtClean="0"/>
              <a:pPr/>
              <a:t>‹#›</a:t>
            </a:fld>
            <a:endParaRPr lang="tr-TR"/>
          </a:p>
        </p:txBody>
      </p:sp>
      <p:sp>
        <p:nvSpPr>
          <p:cNvPr id="21" name="Altbilgi Yer Tutucusu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DB8D3A2-6B19-482C-83C1-31E52426269A}" type="datetimeFigureOut">
              <a:rPr lang="tr-TR" smtClean="0"/>
              <a:pPr/>
              <a:t>12.09.2019</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3E10F541-AF9D-4A89-BF31-921F61D2CDA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2286000" y="1196752"/>
            <a:ext cx="6172200" cy="3821810"/>
          </a:xfrm>
        </p:spPr>
        <p:txBody>
          <a:bodyPr>
            <a:normAutofit fontScale="90000"/>
          </a:bodyPr>
          <a:lstStyle/>
          <a:p>
            <a:pPr algn="ctr"/>
            <a:r>
              <a:rPr lang="tr-TR" sz="4400" dirty="0" smtClean="0">
                <a:solidFill>
                  <a:srgbClr val="00B050"/>
                </a:solidFill>
              </a:rPr>
              <a:t>DÜNYA DİLLERİNDE TÜRKÇE’NİN YERİ </a:t>
            </a:r>
            <a:br>
              <a:rPr lang="tr-TR" sz="4400" dirty="0" smtClean="0">
                <a:solidFill>
                  <a:srgbClr val="00B050"/>
                </a:solidFill>
              </a:rPr>
            </a:br>
            <a:r>
              <a:rPr lang="tr-TR" sz="4400" dirty="0" smtClean="0">
                <a:solidFill>
                  <a:srgbClr val="00B050"/>
                </a:solidFill>
              </a:rPr>
              <a:t>VE </a:t>
            </a:r>
            <a:br>
              <a:rPr lang="tr-TR" sz="4400" dirty="0" smtClean="0">
                <a:solidFill>
                  <a:srgbClr val="00B050"/>
                </a:solidFill>
              </a:rPr>
            </a:br>
            <a:r>
              <a:rPr lang="tr-TR" sz="4400" dirty="0" smtClean="0">
                <a:solidFill>
                  <a:srgbClr val="00B050"/>
                </a:solidFill>
              </a:rPr>
              <a:t>TÜRKÇE’NİN SES ÖZELLİKLERİ</a:t>
            </a:r>
            <a:endParaRPr lang="tr-TR" sz="4400" dirty="0">
              <a:solidFill>
                <a:srgbClr val="00B050"/>
              </a:solidFill>
            </a:endParaRP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xmlns="" val="31137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1196752"/>
            <a:ext cx="7467600" cy="3744416"/>
          </a:xfrm>
        </p:spPr>
        <p:txBody>
          <a:bodyPr/>
          <a:lstStyle/>
          <a:p>
            <a:pPr marL="0" indent="0">
              <a:buNone/>
            </a:pPr>
            <a:r>
              <a:rPr lang="tr-TR" dirty="0" smtClean="0">
                <a:solidFill>
                  <a:srgbClr val="C00000"/>
                </a:solidFill>
              </a:rPr>
              <a:t>3) Hami-Sami dil ailesi:</a:t>
            </a:r>
            <a:r>
              <a:rPr lang="tr-TR" dirty="0" smtClean="0"/>
              <a:t> Orta doğuda konuşulan diller bu dil ailesi içerisinde yer alır. </a:t>
            </a:r>
            <a:r>
              <a:rPr lang="tr-TR" dirty="0" err="1" smtClean="0"/>
              <a:t>Akatça</a:t>
            </a:r>
            <a:r>
              <a:rPr lang="tr-TR" dirty="0" smtClean="0"/>
              <a:t>, Babil dili, İbranice, Arapça, </a:t>
            </a:r>
            <a:r>
              <a:rPr lang="tr-TR" dirty="0" err="1" smtClean="0"/>
              <a:t>Habeşçe</a:t>
            </a:r>
            <a:r>
              <a:rPr lang="tr-TR" dirty="0" smtClean="0"/>
              <a:t>, Eski Mısır dili gibi.</a:t>
            </a:r>
            <a:endParaRPr lang="tr-TR" dirty="0">
              <a:solidFill>
                <a:srgbClr val="C00000"/>
              </a:solidFill>
            </a:endParaRPr>
          </a:p>
        </p:txBody>
      </p:sp>
    </p:spTree>
    <p:extLst>
      <p:ext uri="{BB962C8B-B14F-4D97-AF65-F5344CB8AC3E}">
        <p14:creationId xmlns:p14="http://schemas.microsoft.com/office/powerpoint/2010/main" xmlns="" val="34155854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smtClean="0">
                <a:solidFill>
                  <a:schemeClr val="accent6"/>
                </a:solidFill>
              </a:rPr>
              <a:t>TÜRK DİLİNİN TARİHSEL DÖNEMLERİ</a:t>
            </a:r>
            <a:endParaRPr lang="tr-TR" b="1" dirty="0">
              <a:solidFill>
                <a:schemeClr val="accent6"/>
              </a:solidFill>
            </a:endParaRPr>
          </a:p>
        </p:txBody>
      </p:sp>
      <p:sp>
        <p:nvSpPr>
          <p:cNvPr id="3" name="İçerik Yer Tutucusu 2"/>
          <p:cNvSpPr>
            <a:spLocks noGrp="1"/>
          </p:cNvSpPr>
          <p:nvPr>
            <p:ph sz="quarter" idx="1"/>
          </p:nvPr>
        </p:nvSpPr>
        <p:spPr/>
        <p:txBody>
          <a:bodyPr>
            <a:normAutofit fontScale="92500"/>
          </a:bodyPr>
          <a:lstStyle/>
          <a:p>
            <a:pPr marL="0" indent="0">
              <a:buNone/>
            </a:pPr>
            <a:r>
              <a:rPr lang="tr-TR" dirty="0" smtClean="0"/>
              <a:t>Türk dilinin kurumsal diyebileceğimiz bazı evrelerini saymazsak, tarihsel dönemleri dört evrede inceleyebiliriz. </a:t>
            </a:r>
          </a:p>
          <a:p>
            <a:pPr marL="0" indent="0">
              <a:buNone/>
            </a:pPr>
            <a:r>
              <a:rPr lang="tr-TR" dirty="0" smtClean="0"/>
              <a:t>      </a:t>
            </a:r>
            <a:r>
              <a:rPr lang="tr-TR" b="1" dirty="0" smtClean="0"/>
              <a:t>1) Eski Türkçe Dönemi: </a:t>
            </a:r>
            <a:r>
              <a:rPr lang="tr-TR" dirty="0" smtClean="0"/>
              <a:t>Türklerin İslamiyet’i kabulünden, yani 11. yüzyıldan önceki dönemdir. Göktürklerden ve Uygurlardan kalan yazılı belgeler bu dönemin ürünleridir.</a:t>
            </a:r>
          </a:p>
          <a:p>
            <a:pPr marL="0" indent="0">
              <a:buNone/>
            </a:pPr>
            <a:r>
              <a:rPr lang="tr-TR" b="1" dirty="0" smtClean="0"/>
              <a:t>       </a:t>
            </a:r>
            <a:r>
              <a:rPr lang="tr-TR" dirty="0" smtClean="0"/>
              <a:t>Buna örnek olarak </a:t>
            </a:r>
            <a:r>
              <a:rPr lang="tr-TR" dirty="0" err="1"/>
              <a:t>Kültigin</a:t>
            </a:r>
            <a:r>
              <a:rPr lang="tr-TR" dirty="0"/>
              <a:t> </a:t>
            </a:r>
            <a:r>
              <a:rPr lang="tr-TR" dirty="0" err="1" smtClean="0"/>
              <a:t>Yazıtı’nı</a:t>
            </a:r>
            <a:r>
              <a:rPr lang="tr-TR" dirty="0" smtClean="0"/>
              <a:t> gösterebilir.</a:t>
            </a:r>
          </a:p>
          <a:p>
            <a:pPr marL="0" indent="0">
              <a:buNone/>
            </a:pPr>
            <a:r>
              <a:rPr lang="tr-TR" b="1" dirty="0" smtClean="0"/>
              <a:t>2) Orta Türkçe (11-15. yy) Dönemi: </a:t>
            </a:r>
            <a:r>
              <a:rPr lang="tr-TR" dirty="0" smtClean="0"/>
              <a:t>Türklerin İslamiyet’i kabul etmesinden sonraki evresindir. </a:t>
            </a:r>
            <a:r>
              <a:rPr lang="tr-TR" dirty="0" err="1" smtClean="0"/>
              <a:t>Karahanlılar</a:t>
            </a:r>
            <a:r>
              <a:rPr lang="tr-TR" dirty="0" smtClean="0"/>
              <a:t> döneminde yazılan Kutadgu Bilig, Divan u </a:t>
            </a:r>
            <a:r>
              <a:rPr lang="tr-TR" dirty="0" err="1" smtClean="0"/>
              <a:t>Lugat</a:t>
            </a:r>
            <a:r>
              <a:rPr lang="tr-TR" dirty="0" smtClean="0"/>
              <a:t>-ı Türk ve </a:t>
            </a:r>
            <a:r>
              <a:rPr lang="tr-TR" dirty="0" err="1" smtClean="0"/>
              <a:t>Harezmlerden</a:t>
            </a:r>
            <a:r>
              <a:rPr lang="tr-TR" dirty="0" smtClean="0"/>
              <a:t>, Kumanlardan kalan yapılar bu dönemin içinde incelenir. </a:t>
            </a:r>
          </a:p>
          <a:p>
            <a:pPr marL="0" indent="0">
              <a:buNone/>
            </a:pPr>
            <a:endParaRPr lang="tr-TR" dirty="0" smtClean="0"/>
          </a:p>
        </p:txBody>
      </p:sp>
    </p:spTree>
    <p:extLst>
      <p:ext uri="{BB962C8B-B14F-4D97-AF65-F5344CB8AC3E}">
        <p14:creationId xmlns:p14="http://schemas.microsoft.com/office/powerpoint/2010/main" xmlns="" val="23809770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107504" y="32012"/>
            <a:ext cx="8568952" cy="6825988"/>
          </a:xfrm>
        </p:spPr>
        <p:txBody>
          <a:bodyPr>
            <a:normAutofit lnSpcReduction="10000"/>
          </a:bodyPr>
          <a:lstStyle/>
          <a:p>
            <a:pPr marL="0" indent="0">
              <a:buNone/>
            </a:pPr>
            <a:r>
              <a:rPr lang="tr-TR" dirty="0" smtClean="0"/>
              <a:t>         </a:t>
            </a:r>
            <a:r>
              <a:rPr lang="tr-TR" b="1" dirty="0" smtClean="0"/>
              <a:t>3) Yeni Türkçe Dönemi: </a:t>
            </a:r>
            <a:r>
              <a:rPr lang="tr-TR" dirty="0" smtClean="0"/>
              <a:t>14-15. yüzyıllardan başlayan bu döneme değişik coğrafi bölgelere dağılmış olan çeşitli lehçeler girer. Eski Anadolu Türkçesinin, Osmanlıcanın dil ürünleri bu evre içinde incelenir. 20.yy bu dönemin sonudur. </a:t>
            </a:r>
          </a:p>
          <a:p>
            <a:pPr marL="0" indent="0">
              <a:buNone/>
            </a:pPr>
            <a:r>
              <a:rPr lang="tr-TR" b="1" dirty="0" smtClean="0"/>
              <a:t>         4) Modern Türkçe Dönemi: </a:t>
            </a:r>
            <a:r>
              <a:rPr lang="tr-TR" dirty="0" smtClean="0"/>
              <a:t>20. yüzyılın Türkçesidir. Dilimiz kırkın üzerindeki lehçesiyle çağımızın önemli dillerindendir. </a:t>
            </a:r>
          </a:p>
          <a:p>
            <a:pPr marL="0" indent="0">
              <a:buNone/>
            </a:pPr>
            <a:r>
              <a:rPr lang="tr-TR" b="1" dirty="0"/>
              <a:t>	</a:t>
            </a:r>
            <a:r>
              <a:rPr lang="tr-TR" dirty="0" smtClean="0"/>
              <a:t>Yazılı belgeleri 1200 yıl kadar eskiye giden dilimiz, bugün yeryüzünde çok geniş bir alanda konuşulmaktadır. İş için şu ya da bu ülkeye gidenler sayılmazsa, Türkçe’nin asıl yoğunlaştığı alanlar Asya ve Avrupa kıtalarıdır. Özellikle de Anadolu’da, Orta ve Kuzey Asya’da, Doğu Avrupa’da geniş bir alana yayılmış olarak konuşulur. Türk lehçelerini sınıflamak için elli kadar lehçe tasnifi denemesi yapılmıştır. Bunlardan hangisinin doğru olduğunu söylemek güçtür. Sayısı oldukça kabarık bu sınıflamaların belli başlılarından yararlanarak şu yalın tabloyu çıkartabiliriz.</a:t>
            </a:r>
            <a:endParaRPr lang="tr-TR" b="1" dirty="0"/>
          </a:p>
        </p:txBody>
      </p:sp>
    </p:spTree>
    <p:extLst>
      <p:ext uri="{BB962C8B-B14F-4D97-AF65-F5344CB8AC3E}">
        <p14:creationId xmlns:p14="http://schemas.microsoft.com/office/powerpoint/2010/main" xmlns="" val="36803375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179512" y="0"/>
            <a:ext cx="8208912" cy="6741368"/>
          </a:xfrm>
        </p:spPr>
        <p:txBody>
          <a:bodyPr/>
          <a:lstStyle/>
          <a:p>
            <a:pPr marL="0" indent="0">
              <a:buNone/>
            </a:pPr>
            <a:r>
              <a:rPr lang="tr-TR" b="1" dirty="0" smtClean="0"/>
              <a:t>Türk Dili üç gruba ayrılmaktadır</a:t>
            </a:r>
            <a:r>
              <a:rPr lang="tr-TR" dirty="0" smtClean="0"/>
              <a:t>:</a:t>
            </a:r>
          </a:p>
          <a:p>
            <a:pPr marL="457200" indent="-457200">
              <a:buAutoNum type="arabicParenR"/>
            </a:pPr>
            <a:r>
              <a:rPr lang="tr-TR" u="sng" dirty="0" smtClean="0"/>
              <a:t>Yakutça</a:t>
            </a:r>
          </a:p>
          <a:p>
            <a:pPr marL="457200" indent="-457200">
              <a:buAutoNum type="arabicParenR"/>
            </a:pPr>
            <a:r>
              <a:rPr lang="tr-TR" u="sng" dirty="0" smtClean="0"/>
              <a:t>Genel Türkçe</a:t>
            </a:r>
          </a:p>
          <a:p>
            <a:pPr marL="457200" indent="-457200">
              <a:buAutoNum type="arabicParenR"/>
            </a:pPr>
            <a:r>
              <a:rPr lang="tr-TR" u="sng" dirty="0" smtClean="0"/>
              <a:t>Çavuşça </a:t>
            </a:r>
          </a:p>
          <a:p>
            <a:pPr marL="0" indent="0">
              <a:buNone/>
            </a:pPr>
            <a:endParaRPr lang="tr-TR" u="sng" dirty="0" smtClean="0"/>
          </a:p>
          <a:p>
            <a:pPr marL="0" indent="0">
              <a:buNone/>
            </a:pPr>
            <a:r>
              <a:rPr lang="tr-TR" dirty="0"/>
              <a:t> </a:t>
            </a:r>
            <a:r>
              <a:rPr lang="tr-TR" dirty="0" smtClean="0"/>
              <a:t>Genel Türkçe kendi içinde dört grupta incelenmektedir.</a:t>
            </a:r>
          </a:p>
          <a:p>
            <a:pPr marL="457200" indent="-457200">
              <a:buAutoNum type="alphaLcParenR"/>
            </a:pPr>
            <a:r>
              <a:rPr lang="tr-TR" u="sng" dirty="0" smtClean="0"/>
              <a:t>Altay lehçeleri</a:t>
            </a:r>
            <a:r>
              <a:rPr lang="tr-TR" dirty="0" smtClean="0"/>
              <a:t>: Altay, Sor, Abakan, </a:t>
            </a:r>
            <a:r>
              <a:rPr lang="tr-TR" dirty="0" err="1" smtClean="0"/>
              <a:t>Sagay</a:t>
            </a:r>
            <a:r>
              <a:rPr lang="tr-TR" dirty="0" smtClean="0"/>
              <a:t>.</a:t>
            </a:r>
          </a:p>
          <a:p>
            <a:pPr marL="457200" indent="-457200">
              <a:buAutoNum type="alphaLcParenR"/>
            </a:pPr>
            <a:r>
              <a:rPr lang="tr-TR" u="sng" dirty="0" smtClean="0"/>
              <a:t>Doğu Türkçesi</a:t>
            </a:r>
            <a:r>
              <a:rPr lang="tr-TR" dirty="0" smtClean="0"/>
              <a:t>: Uygurca, </a:t>
            </a:r>
            <a:r>
              <a:rPr lang="tr-TR" dirty="0" err="1" smtClean="0"/>
              <a:t>Karahanlı</a:t>
            </a:r>
            <a:r>
              <a:rPr lang="tr-TR" dirty="0" smtClean="0"/>
              <a:t>, </a:t>
            </a:r>
            <a:r>
              <a:rPr lang="tr-TR" dirty="0" err="1" smtClean="0"/>
              <a:t>Harezm</a:t>
            </a:r>
            <a:r>
              <a:rPr lang="tr-TR" dirty="0" smtClean="0"/>
              <a:t>, Çağatay, Özbek</a:t>
            </a:r>
          </a:p>
          <a:p>
            <a:pPr marL="457200" indent="-457200">
              <a:buAutoNum type="alphaLcParenR"/>
            </a:pPr>
            <a:r>
              <a:rPr lang="tr-TR" u="sng" dirty="0" smtClean="0"/>
              <a:t>Kıpçak Lehçeleri</a:t>
            </a:r>
            <a:r>
              <a:rPr lang="tr-TR" dirty="0" smtClean="0"/>
              <a:t>: </a:t>
            </a:r>
            <a:r>
              <a:rPr lang="tr-TR" dirty="0" err="1" smtClean="0"/>
              <a:t>Başkurtça</a:t>
            </a:r>
            <a:r>
              <a:rPr lang="tr-TR" dirty="0" smtClean="0"/>
              <a:t>, </a:t>
            </a:r>
            <a:r>
              <a:rPr lang="tr-TR" dirty="0" err="1" smtClean="0"/>
              <a:t>Karaçayca</a:t>
            </a:r>
            <a:r>
              <a:rPr lang="tr-TR" dirty="0" smtClean="0"/>
              <a:t>, </a:t>
            </a:r>
            <a:r>
              <a:rPr lang="tr-TR" dirty="0" err="1" smtClean="0"/>
              <a:t>Balkarca</a:t>
            </a:r>
            <a:r>
              <a:rPr lang="tr-TR" dirty="0" smtClean="0"/>
              <a:t>, </a:t>
            </a:r>
            <a:r>
              <a:rPr lang="tr-TR" dirty="0" err="1" smtClean="0"/>
              <a:t>Peçenekçe</a:t>
            </a:r>
            <a:r>
              <a:rPr lang="tr-TR" dirty="0" smtClean="0"/>
              <a:t>, </a:t>
            </a:r>
            <a:r>
              <a:rPr lang="tr-TR" dirty="0" err="1" smtClean="0"/>
              <a:t>Memlük</a:t>
            </a:r>
            <a:r>
              <a:rPr lang="tr-TR" dirty="0" smtClean="0"/>
              <a:t>, Kazan, Kırgız.</a:t>
            </a:r>
          </a:p>
          <a:p>
            <a:pPr marL="457200" indent="-457200">
              <a:buAutoNum type="alphaLcParenR"/>
            </a:pPr>
            <a:r>
              <a:rPr lang="tr-TR" u="sng" dirty="0" smtClean="0"/>
              <a:t>Oğuzca</a:t>
            </a:r>
            <a:r>
              <a:rPr lang="tr-TR" dirty="0" smtClean="0"/>
              <a:t> : Türkmence, Azeri, Balkanlar, Eski Anadolu, Türkiye Türkçesi</a:t>
            </a:r>
            <a:endParaRPr lang="tr-TR" dirty="0"/>
          </a:p>
        </p:txBody>
      </p:sp>
    </p:spTree>
    <p:extLst>
      <p:ext uri="{BB962C8B-B14F-4D97-AF65-F5344CB8AC3E}">
        <p14:creationId xmlns:p14="http://schemas.microsoft.com/office/powerpoint/2010/main" xmlns="" val="24229348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smtClean="0">
                <a:solidFill>
                  <a:srgbClr val="FF0000"/>
                </a:solidFill>
              </a:rPr>
              <a:t>TÜRK DİLİNİN TARİHSEL GELİŞİMİ VE BAŞLICA YAPITLARI</a:t>
            </a:r>
            <a:endParaRPr lang="tr-TR" b="1" dirty="0">
              <a:solidFill>
                <a:srgbClr val="FF0000"/>
              </a:solidFill>
            </a:endParaRPr>
          </a:p>
        </p:txBody>
      </p:sp>
      <p:sp>
        <p:nvSpPr>
          <p:cNvPr id="3" name="İçerik Yer Tutucusu 2"/>
          <p:cNvSpPr>
            <a:spLocks noGrp="1"/>
          </p:cNvSpPr>
          <p:nvPr>
            <p:ph sz="quarter" idx="1"/>
          </p:nvPr>
        </p:nvSpPr>
        <p:spPr/>
        <p:txBody>
          <a:bodyPr>
            <a:normAutofit lnSpcReduction="10000"/>
          </a:bodyPr>
          <a:lstStyle/>
          <a:p>
            <a:pPr marL="0" indent="0">
              <a:buNone/>
            </a:pPr>
            <a:r>
              <a:rPr lang="tr-TR" dirty="0" smtClean="0"/>
              <a:t>     Türklerin </a:t>
            </a:r>
            <a:r>
              <a:rPr lang="tr-TR" dirty="0"/>
              <a:t>10. </a:t>
            </a:r>
            <a:r>
              <a:rPr lang="tr-TR" dirty="0" smtClean="0"/>
              <a:t>yüzyıldan </a:t>
            </a:r>
            <a:r>
              <a:rPr lang="tr-TR" dirty="0"/>
              <a:t>itibaren </a:t>
            </a:r>
            <a:r>
              <a:rPr lang="tr-TR" dirty="0" err="1" smtClean="0"/>
              <a:t>İslâmiyeti</a:t>
            </a:r>
            <a:r>
              <a:rPr lang="tr-TR" dirty="0" smtClean="0"/>
              <a:t> </a:t>
            </a:r>
            <a:r>
              <a:rPr lang="tr-TR" dirty="0"/>
              <a:t>kabul etmesiyle birlikte din, dil </a:t>
            </a:r>
            <a:r>
              <a:rPr lang="tr-TR" dirty="0" smtClean="0"/>
              <a:t>ve kültür hayatlarında </a:t>
            </a:r>
            <a:r>
              <a:rPr lang="tr-TR" dirty="0"/>
              <a:t>önemli </a:t>
            </a:r>
            <a:r>
              <a:rPr lang="tr-TR" dirty="0" smtClean="0"/>
              <a:t>değişiklikler olmuştur. </a:t>
            </a:r>
            <a:r>
              <a:rPr lang="tr-TR" dirty="0"/>
              <a:t>Bu dönemde bilim dili </a:t>
            </a:r>
            <a:r>
              <a:rPr lang="tr-TR" dirty="0" smtClean="0"/>
              <a:t>olarak Arapça</a:t>
            </a:r>
            <a:r>
              <a:rPr lang="tr-TR" dirty="0"/>
              <a:t>, edebiyat dili olarak da Farsça </a:t>
            </a:r>
            <a:r>
              <a:rPr lang="tr-TR" dirty="0" smtClean="0"/>
              <a:t>kullanılmaya başlanmıştır. </a:t>
            </a:r>
            <a:r>
              <a:rPr lang="tr-TR" dirty="0"/>
              <a:t>Dil ve </a:t>
            </a:r>
            <a:r>
              <a:rPr lang="tr-TR" dirty="0" smtClean="0"/>
              <a:t>kültür alanındaki </a:t>
            </a:r>
            <a:r>
              <a:rPr lang="tr-TR" dirty="0"/>
              <a:t>bu etkilenme sonucu </a:t>
            </a:r>
            <a:r>
              <a:rPr lang="tr-TR" dirty="0" smtClean="0"/>
              <a:t>Arapçadan </a:t>
            </a:r>
            <a:r>
              <a:rPr lang="tr-TR" dirty="0"/>
              <a:t>Farsçadan dilimize pek çok sözcük </a:t>
            </a:r>
            <a:r>
              <a:rPr lang="tr-TR" dirty="0" smtClean="0"/>
              <a:t>ve kavram girmiştir.</a:t>
            </a:r>
            <a:r>
              <a:rPr lang="tr-TR" dirty="0"/>
              <a:t> </a:t>
            </a:r>
            <a:endParaRPr lang="tr-TR" dirty="0" smtClean="0"/>
          </a:p>
          <a:p>
            <a:pPr marL="0" indent="0">
              <a:buNone/>
            </a:pPr>
            <a:r>
              <a:rPr lang="tr-TR" dirty="0" smtClean="0"/>
              <a:t>      Ancak </a:t>
            </a:r>
            <a:r>
              <a:rPr lang="tr-TR" dirty="0"/>
              <a:t>Türkçe bir taraftan da </a:t>
            </a:r>
            <a:r>
              <a:rPr lang="tr-TR" dirty="0" smtClean="0"/>
              <a:t>varlığını sürdürmüştür</a:t>
            </a:r>
            <a:r>
              <a:rPr lang="tr-TR" dirty="0"/>
              <a:t>. Özellikle </a:t>
            </a:r>
            <a:r>
              <a:rPr lang="tr-TR" dirty="0" err="1" smtClean="0"/>
              <a:t>Karahanlılar</a:t>
            </a:r>
            <a:r>
              <a:rPr lang="tr-TR" dirty="0"/>
              <a:t> </a:t>
            </a:r>
            <a:r>
              <a:rPr lang="tr-TR" dirty="0" smtClean="0"/>
              <a:t>döneminde </a:t>
            </a:r>
            <a:r>
              <a:rPr lang="tr-TR" dirty="0"/>
              <a:t>(932-1212) dil ve </a:t>
            </a:r>
            <a:r>
              <a:rPr lang="tr-TR" dirty="0" smtClean="0"/>
              <a:t>edebiyatımız açısından </a:t>
            </a:r>
            <a:r>
              <a:rPr lang="tr-TR" dirty="0"/>
              <a:t>önemli </a:t>
            </a:r>
            <a:r>
              <a:rPr lang="tr-TR" dirty="0" smtClean="0"/>
              <a:t>sayılan </a:t>
            </a:r>
            <a:r>
              <a:rPr lang="tr-TR" dirty="0"/>
              <a:t>Kutadgu </a:t>
            </a:r>
            <a:r>
              <a:rPr lang="tr-TR" dirty="0" smtClean="0"/>
              <a:t>Bilig, </a:t>
            </a:r>
            <a:r>
              <a:rPr lang="tr-TR" dirty="0" err="1" smtClean="0"/>
              <a:t>Divanü</a:t>
            </a:r>
            <a:r>
              <a:rPr lang="tr-TR" dirty="0" smtClean="0"/>
              <a:t> </a:t>
            </a:r>
            <a:r>
              <a:rPr lang="tr-TR" dirty="0" err="1"/>
              <a:t>Lügati’t</a:t>
            </a:r>
            <a:r>
              <a:rPr lang="tr-TR" dirty="0"/>
              <a:t> Türk ve </a:t>
            </a:r>
            <a:r>
              <a:rPr lang="tr-TR" dirty="0" err="1"/>
              <a:t>Atabetül</a:t>
            </a:r>
            <a:r>
              <a:rPr lang="tr-TR" dirty="0"/>
              <a:t> </a:t>
            </a:r>
            <a:r>
              <a:rPr lang="tr-TR" dirty="0" err="1" smtClean="0"/>
              <a:t>Hakayık</a:t>
            </a:r>
            <a:r>
              <a:rPr lang="tr-TR" dirty="0" smtClean="0"/>
              <a:t> adl</a:t>
            </a:r>
            <a:r>
              <a:rPr lang="tr-TR" dirty="0"/>
              <a:t>ı</a:t>
            </a:r>
            <a:r>
              <a:rPr lang="tr-TR" dirty="0" smtClean="0"/>
              <a:t> eserler yazılmıştır.</a:t>
            </a:r>
            <a:endParaRPr lang="tr-TR" dirty="0"/>
          </a:p>
        </p:txBody>
      </p:sp>
    </p:spTree>
    <p:extLst>
      <p:ext uri="{BB962C8B-B14F-4D97-AF65-F5344CB8AC3E}">
        <p14:creationId xmlns:p14="http://schemas.microsoft.com/office/powerpoint/2010/main" xmlns="" val="24658613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smtClean="0">
                <a:solidFill>
                  <a:srgbClr val="FF0000"/>
                </a:solidFill>
              </a:rPr>
              <a:t>YAZI DEVRİMİ(1 KASIM 1928)</a:t>
            </a:r>
            <a:endParaRPr lang="tr-TR" b="1" dirty="0">
              <a:solidFill>
                <a:srgbClr val="FF0000"/>
              </a:solidFill>
            </a:endParaRPr>
          </a:p>
        </p:txBody>
      </p:sp>
      <p:sp>
        <p:nvSpPr>
          <p:cNvPr id="3" name="İçerik Yer Tutucusu 2"/>
          <p:cNvSpPr>
            <a:spLocks noGrp="1"/>
          </p:cNvSpPr>
          <p:nvPr>
            <p:ph sz="quarter" idx="1"/>
          </p:nvPr>
        </p:nvSpPr>
        <p:spPr/>
        <p:txBody>
          <a:bodyPr>
            <a:normAutofit lnSpcReduction="10000"/>
          </a:bodyPr>
          <a:lstStyle/>
          <a:p>
            <a:pPr marL="0" indent="0">
              <a:buNone/>
            </a:pPr>
            <a:r>
              <a:rPr lang="tr-TR" dirty="0" smtClean="0"/>
              <a:t>1 Kasım 1928 tarih ve 1323 sayılı Türk Harfleri Yasağıyla Arap harflerinin yerine, Latin kökenli yeni Türk harfleri kabul edildi, bu yasa 3 Kasım 1928’de yürürlüğe girdi. Uygulamada resmi defterler, resmi belgeler gibi alanlarda en son 1930 yılının Haziran ayına kadar süre tanındı. Böylece bir buçuk yıl gibi kısa bir sürede yeni harfler bütün yazılarda, yazışmalarda uygulama alanına girmiş oldu. Bu yeniliğin en ateşli savunucuları bile böylesine kısa bir sürede uygulamaya konabileceğini </a:t>
            </a:r>
            <a:r>
              <a:rPr lang="tr-TR" dirty="0" err="1" smtClean="0"/>
              <a:t>düşünüyolardı</a:t>
            </a:r>
            <a:r>
              <a:rPr lang="tr-TR" dirty="0" smtClean="0"/>
              <a:t>.</a:t>
            </a:r>
          </a:p>
          <a:p>
            <a:pPr marL="0" indent="0">
              <a:buNone/>
            </a:pPr>
            <a:r>
              <a:rPr lang="tr-TR" dirty="0" smtClean="0"/>
              <a:t>Cumhuriyet döneminde gerçekleştirilen yeniliklerin pek çoğu gibi, yazı konusundaki tartışmalar da aslında daha eskilere gider.</a:t>
            </a:r>
          </a:p>
          <a:p>
            <a:pPr marL="0" indent="0">
              <a:buNone/>
            </a:pPr>
            <a:endParaRPr lang="tr-TR" dirty="0"/>
          </a:p>
        </p:txBody>
      </p:sp>
    </p:spTree>
    <p:extLst>
      <p:ext uri="{BB962C8B-B14F-4D97-AF65-F5344CB8AC3E}">
        <p14:creationId xmlns:p14="http://schemas.microsoft.com/office/powerpoint/2010/main" xmlns="" val="691113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smtClean="0">
                <a:solidFill>
                  <a:srgbClr val="C00000"/>
                </a:solidFill>
              </a:rPr>
              <a:t>DİL DEVRİMİNE DOĞRU</a:t>
            </a:r>
            <a:endParaRPr lang="tr-TR" b="1" dirty="0">
              <a:solidFill>
                <a:srgbClr val="C00000"/>
              </a:solidFill>
            </a:endParaRPr>
          </a:p>
        </p:txBody>
      </p:sp>
      <p:sp>
        <p:nvSpPr>
          <p:cNvPr id="3" name="İçerik Yer Tutucusu 2"/>
          <p:cNvSpPr>
            <a:spLocks noGrp="1"/>
          </p:cNvSpPr>
          <p:nvPr>
            <p:ph sz="quarter" idx="1"/>
          </p:nvPr>
        </p:nvSpPr>
        <p:spPr/>
        <p:txBody>
          <a:bodyPr>
            <a:normAutofit lnSpcReduction="10000"/>
          </a:bodyPr>
          <a:lstStyle/>
          <a:p>
            <a:pPr marL="0" indent="0">
              <a:buNone/>
            </a:pPr>
            <a:r>
              <a:rPr lang="tr-TR" sz="1800" dirty="0" smtClean="0"/>
              <a:t>          Atatürk, Kurtuluş Savaşının ardından yeni bir savaşı başlattı; bu, Türk toplumunu her alanda değiştirme, çağdaşlaştırma savaşıydı. Cumhuriyet ilan edildi,  halifelik, saltanat kaldırıldı; eğitim ve öğretimde birlik sağlandı; yargıda, giyim ve kuşamda yenilikler yapıldı. Uluslar arası saat ve takvim benimsendi, tekkeler kapatıldı. Atatürk bu devrimlerle çağdaş ve ileri bir toplum yaratmayı hedefliyordu. </a:t>
            </a:r>
          </a:p>
          <a:p>
            <a:pPr marL="0" indent="0">
              <a:buNone/>
            </a:pPr>
            <a:r>
              <a:rPr lang="tr-TR" sz="1800" dirty="0" smtClean="0"/>
              <a:t>          Yazı konusunda olduğu gibi, dil konusundaki tartışmalarda </a:t>
            </a:r>
            <a:r>
              <a:rPr lang="tr-TR" sz="1800" dirty="0" err="1" smtClean="0"/>
              <a:t>Tanzimatla</a:t>
            </a:r>
            <a:r>
              <a:rPr lang="tr-TR" sz="1800" dirty="0" smtClean="0"/>
              <a:t> birlikte süregelmekteydi. Cumhuriyetle birlikte güçlenen ulusçuluk, halkçılık gibi ilkeler dilde devrimi gerektiriyordu. Atatürk’ün deyişiyle «dilimizi yabancı diller boyunduruğundan kurtarmak» gerekiyordu. Harf devriminden sonra Atatürk dil konusunu da ele aldı. 1 Eylül 1929’da okullardan Arapça ve Farsça dersleri kaldırıldı. Bu, dilimizin yabancı sözcüklerden arınmasında önemli bir adımdı. Harf devrimi için kurulmuş olan «dil encümeni» bir yandan dilimizin arıtılması içinde çalışıyordu. Böylece dilimizi arılaştırmanın, özleştirmenin koşulları hazırlanıyordu.</a:t>
            </a:r>
            <a:endParaRPr lang="tr-TR" sz="1800" dirty="0"/>
          </a:p>
        </p:txBody>
      </p:sp>
    </p:spTree>
    <p:extLst>
      <p:ext uri="{BB962C8B-B14F-4D97-AF65-F5344CB8AC3E}">
        <p14:creationId xmlns:p14="http://schemas.microsoft.com/office/powerpoint/2010/main" xmlns="" val="6391816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179512" y="44624"/>
            <a:ext cx="8496944" cy="6813376"/>
          </a:xfrm>
        </p:spPr>
        <p:txBody>
          <a:bodyPr/>
          <a:lstStyle/>
          <a:p>
            <a:pPr marL="0" indent="0">
              <a:buNone/>
            </a:pPr>
            <a:r>
              <a:rPr lang="tr-TR" dirty="0"/>
              <a:t> </a:t>
            </a:r>
            <a:r>
              <a:rPr lang="tr-TR" dirty="0" smtClean="0"/>
              <a:t>        </a:t>
            </a:r>
            <a:r>
              <a:rPr lang="tr-TR" sz="1800" dirty="0" smtClean="0"/>
              <a:t>12 Nisan 1931 ‘de Türk Tarihi Tetkik Cemiyeti kuruldu. Tarihimiz kadar dilimizin araştırılması da önemliydi. Atatürk «artık dil işlerini düşünecek zaman gelmiştir,» dedi. 12  Temmuz 1932’de Türk Dil Kurumu (o zaman ki adıyla Türk Dili Tetkik Cemiyeti) kuruldu. Ardından 26 Eylül’de 1. Türk </a:t>
            </a:r>
            <a:r>
              <a:rPr lang="tr-TR" sz="1800" dirty="0"/>
              <a:t>D</a:t>
            </a:r>
            <a:r>
              <a:rPr lang="tr-TR" sz="1800" dirty="0" smtClean="0"/>
              <a:t>il Kurultayı toplandı. Aynı kurultayda Türkçenin kökeninin çok eskilere gittiği ve yaygın bir dil olduğu belirtilmiş, yapılacak çalışmalar söyle belirlenmiştir:</a:t>
            </a:r>
          </a:p>
          <a:p>
            <a:pPr marL="342900" indent="-342900">
              <a:buAutoNum type="arabicParenR"/>
            </a:pPr>
            <a:r>
              <a:rPr lang="tr-TR" sz="1800" dirty="0" smtClean="0"/>
              <a:t>Osmanlıca sözcüklere Türkçe karşılıklar bulmak.</a:t>
            </a:r>
          </a:p>
          <a:p>
            <a:pPr marL="342900" indent="-342900">
              <a:buAutoNum type="arabicParenR"/>
            </a:pPr>
            <a:r>
              <a:rPr lang="tr-TR" sz="1800" dirty="0" smtClean="0"/>
              <a:t>Eski belgelerden Türkçe sözcükleri tarayıp yeniden kullanım alanına çıkartmak.</a:t>
            </a:r>
          </a:p>
          <a:p>
            <a:pPr marL="342900" indent="-342900">
              <a:buAutoNum type="arabicParenR"/>
            </a:pPr>
            <a:r>
              <a:rPr lang="tr-TR" sz="1800" dirty="0" smtClean="0"/>
              <a:t>Anadolu halkının kullandığı Türkçe sözcükleri derlemek, kullanım alanına sürüp yaymak.</a:t>
            </a:r>
          </a:p>
          <a:p>
            <a:pPr marL="342900" indent="-342900">
              <a:buAutoNum type="arabicParenR"/>
            </a:pPr>
            <a:r>
              <a:rPr lang="tr-TR" sz="1800" dirty="0" smtClean="0"/>
              <a:t>Türkçenin tarihini araştırmak, kökenine yönelmek</a:t>
            </a:r>
          </a:p>
          <a:p>
            <a:pPr marL="342900" indent="-342900">
              <a:buAutoNum type="arabicParenR"/>
            </a:pPr>
            <a:r>
              <a:rPr lang="tr-TR" sz="1800" dirty="0" smtClean="0"/>
              <a:t>Türkçenin yapısını, sözcük köklerini, eklerini incelemek, buna göre yeni Türkçe sözcükler türetmek; özellikle bilim dallarındaki ihtiyaca karşılamak üzere terim yaratma yollarına gitmek.</a:t>
            </a:r>
          </a:p>
          <a:p>
            <a:pPr marL="0" indent="0">
              <a:buNone/>
            </a:pPr>
            <a:r>
              <a:rPr lang="tr-TR" sz="1800" dirty="0"/>
              <a:t> </a:t>
            </a:r>
            <a:r>
              <a:rPr lang="tr-TR" sz="1800" dirty="0" smtClean="0"/>
              <a:t>     </a:t>
            </a:r>
          </a:p>
          <a:p>
            <a:pPr marL="0" indent="0">
              <a:buNone/>
            </a:pPr>
            <a:r>
              <a:rPr lang="tr-TR" sz="1800" dirty="0"/>
              <a:t> </a:t>
            </a:r>
            <a:r>
              <a:rPr lang="tr-TR" sz="1800" dirty="0" smtClean="0"/>
              <a:t>            Görüldüğü gibi bugüne dek dilimizin özleşmesi için yapılan işlere yukarıdaki kararlar ışık tutmuştur. Yani dil adına yapılan işlerin temeli Ata’nın güçlü elleriyle atılmıştır. </a:t>
            </a:r>
          </a:p>
        </p:txBody>
      </p:sp>
    </p:spTree>
    <p:extLst>
      <p:ext uri="{BB962C8B-B14F-4D97-AF65-F5344CB8AC3E}">
        <p14:creationId xmlns:p14="http://schemas.microsoft.com/office/powerpoint/2010/main" xmlns="" val="27256788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smtClean="0">
                <a:solidFill>
                  <a:srgbClr val="FF0000"/>
                </a:solidFill>
              </a:rPr>
              <a:t>YENİ SÖZCÜKLER HANGİ YOLLARLA KAZANDIRILDI?</a:t>
            </a:r>
            <a:endParaRPr lang="tr-TR" b="1" dirty="0">
              <a:solidFill>
                <a:srgbClr val="FF0000"/>
              </a:solidFill>
            </a:endParaRPr>
          </a:p>
        </p:txBody>
      </p:sp>
      <p:sp>
        <p:nvSpPr>
          <p:cNvPr id="3" name="İçerik Yer Tutucusu 2"/>
          <p:cNvSpPr>
            <a:spLocks noGrp="1"/>
          </p:cNvSpPr>
          <p:nvPr>
            <p:ph sz="quarter" idx="1"/>
          </p:nvPr>
        </p:nvSpPr>
        <p:spPr/>
        <p:txBody>
          <a:bodyPr>
            <a:normAutofit/>
          </a:bodyPr>
          <a:lstStyle/>
          <a:p>
            <a:pPr marL="0" indent="0">
              <a:buNone/>
            </a:pPr>
            <a:r>
              <a:rPr lang="tr-TR" sz="1800" dirty="0" smtClean="0"/>
              <a:t>       Kimi yorumların tersine, Atatürk ölünceye dek özleştirme çabalarından vazgeçmemiştir. Onun koyduğu erek ve ilkelere bağlı olarak çalışmalar hızlandı. 11 ciltlik DERLEME SÖZLÜĞÜ, 8 ciltlik TARAMA SÖZLÜĞÜ birer dev yapıt olarak ortaya çıktı. Derleme işlerinin yanı sıra dilimizdeki yabancı sözcüklere karşılık arandı. Derleme, tarama, türetme ve sözcükleri birleştirme gibi yollarla yeni sözcükler bulundu; yazı dilimizde elde edilen bu sözcüklerle güçlendi, zenginleştirildi. Atatürk, Sivas’ta 1937 yılında ders vermiştir, dili eski diye geometri kitabını yırtıp atmış, üçgen, açı, kenar gibi terimler kullanmıştır. Terim çalışmalarında onun bu tutumu örnek olmuştur. Bugün Türkçemizi zenginleştiren etki, katkı, gözlem, yetki, sorumlu, toplum, önem, konu, yüzey, kazı, uzay, eylem, örgüt, konut, sınav, öğretmen, öğrenci, taşıt </a:t>
            </a:r>
            <a:r>
              <a:rPr lang="tr-TR" sz="1800" dirty="0" err="1" smtClean="0"/>
              <a:t>gbi</a:t>
            </a:r>
            <a:r>
              <a:rPr lang="tr-TR" sz="1800" dirty="0" smtClean="0"/>
              <a:t> yüzlerce sözcük bu özleştirme çabalarını sonucunda dilimize türetme yöntemiyle kazandırılmıştır. Yaklaşık 160 kadar ekiyle dilimize çok üretken ve doğurgan bir dildir. Bu durum Türkçenin öteki dillerden üstünlüğünün (üretkenliğinin) somut kanıtıdır.</a:t>
            </a:r>
            <a:endParaRPr lang="tr-TR" sz="1800" dirty="0"/>
          </a:p>
        </p:txBody>
      </p:sp>
    </p:spTree>
    <p:extLst>
      <p:ext uri="{BB962C8B-B14F-4D97-AF65-F5344CB8AC3E}">
        <p14:creationId xmlns:p14="http://schemas.microsoft.com/office/powerpoint/2010/main" xmlns="" val="40755893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260648"/>
            <a:ext cx="7467600" cy="6213304"/>
          </a:xfrm>
        </p:spPr>
        <p:txBody>
          <a:bodyPr>
            <a:normAutofit/>
          </a:bodyPr>
          <a:lstStyle/>
          <a:p>
            <a:pPr marL="0" indent="0">
              <a:buNone/>
            </a:pPr>
            <a:r>
              <a:rPr lang="tr-TR" sz="1800" dirty="0" smtClean="0"/>
              <a:t>Yanıt Ulus gibi sözcükler yeniden diriltildi (tarama yöntemi), doruk, sıvı, konuk gibi sözcükler halk dilinden derlenerek (derleme yöntemi) yazı diline aktarıldı. Dil devrimi başlamadan önce sözlüğümüzde 30.000 sözcük varken, bugün bu sayı 60-70.000’in üzerindedir. Cumhuriyetin ilk yıllarında gazetelerdeki Türkçe sözcük oranı %30u ancak aşabildiği halde, bugün bu oran %75’in üstündedir. Dil Kurumu’nun çalışmalarının yanı sıra,  dilimizin özleşmesine gönül veren, Türkçeye büyük bir tutkuya bağlanan yazarların, ozanlarına da geldiğimiz bu mutlu sonda payı büyüktür.</a:t>
            </a:r>
            <a:endParaRPr lang="tr-TR" sz="1800" dirty="0"/>
          </a:p>
        </p:txBody>
      </p:sp>
    </p:spTree>
    <p:extLst>
      <p:ext uri="{BB962C8B-B14F-4D97-AF65-F5344CB8AC3E}">
        <p14:creationId xmlns:p14="http://schemas.microsoft.com/office/powerpoint/2010/main" xmlns="" val="2844164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5400" dirty="0" smtClean="0">
                <a:solidFill>
                  <a:srgbClr val="FF0000"/>
                </a:solidFill>
              </a:rPr>
              <a:t>DİL NEDİR?</a:t>
            </a:r>
            <a:endParaRPr lang="tr-TR" sz="5400" dirty="0">
              <a:solidFill>
                <a:srgbClr val="FF0000"/>
              </a:solidFill>
            </a:endParaRPr>
          </a:p>
        </p:txBody>
      </p:sp>
      <p:sp>
        <p:nvSpPr>
          <p:cNvPr id="3" name="İçerik Yer Tutucusu 2"/>
          <p:cNvSpPr>
            <a:spLocks noGrp="1"/>
          </p:cNvSpPr>
          <p:nvPr>
            <p:ph sz="quarter" idx="1"/>
          </p:nvPr>
        </p:nvSpPr>
        <p:spPr/>
        <p:txBody>
          <a:bodyPr/>
          <a:lstStyle/>
          <a:p>
            <a:r>
              <a:rPr lang="tr-TR" dirty="0" smtClean="0"/>
              <a:t>Dil, duygu, düşünce ve dileklerimizi başkalarına aktarmaya yarayan bir işaretler sistemidir. Yeryüzünde </a:t>
            </a:r>
            <a:r>
              <a:rPr lang="tr-TR" b="1" dirty="0" smtClean="0"/>
              <a:t>3000</a:t>
            </a:r>
            <a:r>
              <a:rPr lang="tr-TR" dirty="0" smtClean="0"/>
              <a:t>’e yakın dil konuşulur. Bunlardan </a:t>
            </a:r>
            <a:r>
              <a:rPr lang="tr-TR" b="1" dirty="0" smtClean="0"/>
              <a:t>118</a:t>
            </a:r>
            <a:r>
              <a:rPr lang="tr-TR" dirty="0" smtClean="0"/>
              <a:t>’i devlet dilidir. Dillerin nasıl ortaya çıktığı konusunda kesin bir görüşe varılmamıştır, bununla birlikte birçok görüş öne sürülmüştür.</a:t>
            </a:r>
          </a:p>
          <a:p>
            <a:pPr lvl="1"/>
            <a:r>
              <a:rPr lang="tr-TR" dirty="0" smtClean="0"/>
              <a:t>Kimi bilim adamlarına göre dillerin ilk sözcükleri doğadaki sesleri taklit yoluyla yaratılmıştır. (mırıl mırıl, şırıl şırıl vb.)  buna yansıma kuramı adı verilir.</a:t>
            </a:r>
          </a:p>
          <a:p>
            <a:pPr lvl="1"/>
            <a:r>
              <a:rPr lang="tr-TR" dirty="0" smtClean="0"/>
              <a:t>Dilleri var eden temel sözcüklere baktığımızda onların rastlantısal olarak ortaya çıktığını söyleyebiliriz.</a:t>
            </a:r>
          </a:p>
        </p:txBody>
      </p:sp>
    </p:spTree>
    <p:extLst>
      <p:ext uri="{BB962C8B-B14F-4D97-AF65-F5344CB8AC3E}">
        <p14:creationId xmlns:p14="http://schemas.microsoft.com/office/powerpoint/2010/main" xmlns="" val="18094667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1"/>
          <p:cNvSpPr>
            <a:spLocks noGrp="1"/>
          </p:cNvSpPr>
          <p:nvPr>
            <p:ph sz="quarter" idx="1"/>
          </p:nvPr>
        </p:nvSpPr>
        <p:spPr>
          <a:xfrm>
            <a:off x="395288" y="116632"/>
            <a:ext cx="8281168" cy="6357193"/>
          </a:xfrm>
        </p:spPr>
        <p:txBody>
          <a:bodyPr>
            <a:normAutofit fontScale="47500" lnSpcReduction="20000"/>
          </a:bodyPr>
          <a:lstStyle/>
          <a:p>
            <a:pPr marL="0" indent="0">
              <a:buNone/>
            </a:pPr>
            <a:r>
              <a:rPr lang="tr-TR" sz="3800" dirty="0"/>
              <a:t>Türkçe dünyanın en zengin dillerinden biridir. Türkçeye bu zenginliği sağlayan çeşitli güç kaynakları mevcuttur: Bu güç kaynaklarının başında tarih gelir. Türkçe, kökleri binlerce yıl önceye uzanan yeryüzünün sayılı dillerindendir. Türkçenin yaşını ortaya koymaya çalışan araştırmacılar Sümercedeki kelimelerle Türkçeyi karşılaştırmışlardır. Osman Nedim Tuna bu konuda araştırma yapan isimlerin başında gelir. Tuna’ya göre Sümerce ile Türkçe arasında ortak 168 kelime vardır. Türkçenin dünyanın köklü dillerinden oluşunun bir başka kanıtı da, ortaya çıkışı yüzyıllar alan üst anlamlar ve mecazlı kullanımların Türkçede bolca kullanılmasıdır.   </a:t>
            </a:r>
          </a:p>
          <a:p>
            <a:pPr marL="0" indent="0">
              <a:buNone/>
            </a:pPr>
            <a:r>
              <a:rPr lang="tr-TR" sz="3800" dirty="0"/>
              <a:t> </a:t>
            </a:r>
          </a:p>
          <a:p>
            <a:pPr marL="0" indent="0">
              <a:buNone/>
            </a:pPr>
            <a:r>
              <a:rPr lang="tr-TR" sz="3800" dirty="0"/>
              <a:t>Lehçeler bir tarafa bırakılacak olursa, yalnızca Türkiye Türkçesinin yazı dilinin söz varlığı bugün 114 bini aşmıştır. Türkçe kelime hazinesi açıdan sahip olduğu bu zenginlik ile de dünya dilleri arasında önemli bir yere sahiptir.   </a:t>
            </a:r>
          </a:p>
          <a:p>
            <a:pPr marL="0" indent="0">
              <a:buNone/>
            </a:pPr>
            <a:r>
              <a:rPr lang="tr-TR" sz="3800" dirty="0"/>
              <a:t> </a:t>
            </a:r>
          </a:p>
          <a:p>
            <a:pPr marL="0" indent="0">
              <a:buNone/>
            </a:pPr>
            <a:r>
              <a:rPr lang="tr-TR" sz="3800" dirty="0"/>
              <a:t>Türkçe, dünya dilleriyle etkileşim hâlinde olmuş ve olacaktır da. Başka dillerden Türkçeye kelime geçtiği gibi Türkçeden de başka dillere kelimeler geçmiştir. Bugün, Çincede 300, Farsçada yaklaşık 3000, Urducada 227, Arapçada yaklaşık 2.000, Rusçada yaklaşık 2.500 olmak üzere çok sayıda TÜRKÇE kelime başka dillerde kullanılmaktadır.  </a:t>
            </a:r>
          </a:p>
          <a:p>
            <a:pPr marL="0" indent="0">
              <a:buNone/>
            </a:pPr>
            <a:r>
              <a:rPr lang="tr-TR" sz="3800" dirty="0"/>
              <a:t> </a:t>
            </a:r>
          </a:p>
          <a:p>
            <a:pPr marL="0" indent="0">
              <a:buNone/>
            </a:pPr>
            <a:r>
              <a:rPr lang="tr-TR" sz="3800" dirty="0"/>
              <a:t>Türkçenin yaygınlığı da onun güç kaynaklarındandır. 1980’lerde UNESCO tarafından hazırlanan bir raporda Türkçenin konuşucu bakımından dünyanın beşinci büyük dili olduğu açıklanmıştır. </a:t>
            </a:r>
          </a:p>
          <a:p>
            <a:pPr marL="0" indent="0">
              <a:buNone/>
            </a:pPr>
            <a:r>
              <a:rPr lang="tr-TR" dirty="0"/>
              <a:t/>
            </a:r>
            <a:br>
              <a:rPr lang="tr-TR" dirty="0"/>
            </a:br>
            <a:endParaRPr lang="tr-TR" dirty="0"/>
          </a:p>
        </p:txBody>
      </p:sp>
    </p:spTree>
    <p:extLst>
      <p:ext uri="{BB962C8B-B14F-4D97-AF65-F5344CB8AC3E}">
        <p14:creationId xmlns:p14="http://schemas.microsoft.com/office/powerpoint/2010/main" xmlns="" val="15403201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0" y="0"/>
            <a:ext cx="8676456" cy="6858000"/>
          </a:xfrm>
        </p:spPr>
        <p:txBody>
          <a:bodyPr>
            <a:normAutofit/>
          </a:bodyPr>
          <a:lstStyle/>
          <a:p>
            <a:pPr marL="0" indent="0">
              <a:buNone/>
            </a:pPr>
            <a:r>
              <a:rPr lang="tr-TR" b="1" dirty="0" smtClean="0">
                <a:solidFill>
                  <a:srgbClr val="C00000"/>
                </a:solidFill>
              </a:rPr>
              <a:t>Atatürk’ün ikinci kurtuluş savaşı</a:t>
            </a:r>
            <a:r>
              <a:rPr lang="tr-TR" dirty="0" smtClean="0"/>
              <a:t> </a:t>
            </a:r>
          </a:p>
          <a:p>
            <a:pPr marL="0" indent="0">
              <a:buNone/>
            </a:pPr>
            <a:r>
              <a:rPr lang="tr-TR" sz="1800" dirty="0" smtClean="0"/>
              <a:t>Atatürk Kurtuluş Savaşı’ndan hemen sonra bu sefer de Türk dilinin yabancı boyunduruktan kurtarılması ve nereden gelirse gelsin, yabancı boyunduruklarından kendini koruyabilmesi tedbirleri işine eğildi. Atatürk özellikle 1928-1938 arası 10 yılda en büyük enerjisini bu işe verdi. Kendi bir mektubunda yazdığı gibi geceleri dil meseleleri ile uğraşıyor, gündüzleri ise kendi başına iki-üç saatini bu işe ayırıyordu. Neden?</a:t>
            </a:r>
          </a:p>
          <a:p>
            <a:pPr marL="0" indent="0">
              <a:buNone/>
            </a:pPr>
            <a:r>
              <a:rPr lang="tr-TR" sz="1800" dirty="0" smtClean="0"/>
              <a:t>Çünkü, Atatürk’ün her defasında da dediği gibi ;</a:t>
            </a:r>
          </a:p>
          <a:p>
            <a:pPr marL="0" indent="0">
              <a:buNone/>
            </a:pPr>
            <a:r>
              <a:rPr lang="tr-TR" sz="1800" b="1" dirty="0" smtClean="0"/>
              <a:t>‘ Türk demek dil demektir. Milliyetin en barız vasıflarından biri dildir. Türk her şeyden önce ve mutlaka Türkçe konuşmalıdır. ‘</a:t>
            </a:r>
            <a:endParaRPr lang="tr-TR" sz="1800" b="1" dirty="0"/>
          </a:p>
          <a:p>
            <a:pPr marL="0" indent="0">
              <a:buNone/>
            </a:pPr>
            <a:r>
              <a:rPr lang="tr-TR" sz="1800" dirty="0" smtClean="0"/>
              <a:t>2 Eylül 1930 da kendi el yazısı ile, ‘ </a:t>
            </a:r>
            <a:r>
              <a:rPr lang="tr-TR" sz="1800" b="1" dirty="0" smtClean="0"/>
              <a:t>Milli his ile dil arasındaki bağ çok kuvvetlidir. Dilin milli ve zengin olması, milli hissin gelişmesinde başlıca müessirdir. Türk dili, dillerin en zenginlerindendir, yeter ki bu dil şuurla işlensin. Ülkelerini, yüksek istiklalini korumasını bilen Türk milleti dilini de yabancı diller boyunduruğundan kurtarmalıdır. ‘ </a:t>
            </a:r>
            <a:r>
              <a:rPr lang="tr-TR" sz="1800" dirty="0" smtClean="0"/>
              <a:t>diye yazıyordu.</a:t>
            </a:r>
          </a:p>
          <a:p>
            <a:pPr marL="0" indent="0">
              <a:buNone/>
            </a:pPr>
            <a:endParaRPr lang="tr-TR" sz="1800" dirty="0"/>
          </a:p>
        </p:txBody>
      </p:sp>
    </p:spTree>
    <p:extLst>
      <p:ext uri="{BB962C8B-B14F-4D97-AF65-F5344CB8AC3E}">
        <p14:creationId xmlns:p14="http://schemas.microsoft.com/office/powerpoint/2010/main" xmlns="" val="273926265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aşlık 1"/>
          <p:cNvSpPr>
            <a:spLocks noGrp="1"/>
          </p:cNvSpPr>
          <p:nvPr>
            <p:ph sz="quarter" idx="1"/>
          </p:nvPr>
        </p:nvSpPr>
        <p:spPr>
          <a:xfrm>
            <a:off x="323850" y="115888"/>
            <a:ext cx="7600950" cy="6357937"/>
          </a:xfrm>
        </p:spPr>
        <p:txBody>
          <a:bodyPr/>
          <a:lstStyle/>
          <a:p>
            <a:pPr marL="0" indent="0">
              <a:buNone/>
            </a:pPr>
            <a:r>
              <a:rPr lang="tr-TR" b="1" dirty="0">
                <a:solidFill>
                  <a:srgbClr val="C00000"/>
                </a:solidFill>
              </a:rPr>
              <a:t>Atatürk‘ün son sözü:</a:t>
            </a:r>
            <a:br>
              <a:rPr lang="tr-TR" b="1" dirty="0">
                <a:solidFill>
                  <a:srgbClr val="C00000"/>
                </a:solidFill>
              </a:rPr>
            </a:br>
            <a:r>
              <a:rPr lang="tr-TR" dirty="0"/>
              <a:t>Atatürk ölüm döşeğindeydi , 3 gün komada kalmıştı. Kendine geldi, son nefesinde, «Arkadaşlara selam, dil çalışmalarını sakın gevşetmeyin,» dedi ve kendinden geçti. </a:t>
            </a:r>
            <a:r>
              <a:rPr lang="tr-TR" dirty="0" smtClean="0"/>
              <a:t>Türkiye’nin </a:t>
            </a:r>
            <a:r>
              <a:rPr lang="tr-TR" dirty="0"/>
              <a:t>üzerine eğildiği bütün meseleleri arasında, dünyanın büyük savaş eşiğinde olduğu bir sırada, Atatürk’ün son nefesinde bile üzerinde duracağı bu mesele ne olabilirdi?</a:t>
            </a:r>
          </a:p>
          <a:p>
            <a:pPr marL="0" indent="0">
              <a:buNone/>
            </a:pPr>
            <a:endParaRPr lang="tr-TR" dirty="0"/>
          </a:p>
        </p:txBody>
      </p:sp>
    </p:spTree>
    <p:extLst>
      <p:ext uri="{BB962C8B-B14F-4D97-AF65-F5344CB8AC3E}">
        <p14:creationId xmlns:p14="http://schemas.microsoft.com/office/powerpoint/2010/main" xmlns="" val="343397107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smtClean="0">
                <a:solidFill>
                  <a:srgbClr val="C00000"/>
                </a:solidFill>
              </a:rPr>
              <a:t>TÜRKÇE’NİN SES ÖZELLİKLERİ</a:t>
            </a:r>
            <a:endParaRPr lang="tr-TR" b="1" dirty="0">
              <a:solidFill>
                <a:srgbClr val="C00000"/>
              </a:solidFill>
            </a:endParaRPr>
          </a:p>
        </p:txBody>
      </p:sp>
      <p:sp>
        <p:nvSpPr>
          <p:cNvPr id="3" name="İçerik Yer Tutucusu 2"/>
          <p:cNvSpPr>
            <a:spLocks noGrp="1"/>
          </p:cNvSpPr>
          <p:nvPr>
            <p:ph sz="quarter" idx="1"/>
          </p:nvPr>
        </p:nvSpPr>
        <p:spPr/>
        <p:txBody>
          <a:bodyPr>
            <a:normAutofit fontScale="85000" lnSpcReduction="10000"/>
          </a:bodyPr>
          <a:lstStyle/>
          <a:p>
            <a:pPr marL="0" indent="0">
              <a:buNone/>
            </a:pPr>
            <a:r>
              <a:rPr lang="tr-TR" dirty="0" smtClean="0"/>
              <a:t>1.Türkçe </a:t>
            </a:r>
            <a:r>
              <a:rPr lang="tr-TR" dirty="0"/>
              <a:t>sözcüklerde ilk heceden sonraki hecelerde "o" ve "ö" ünlüleri bulunmaz: Doktor, horoz, motor, balon, maydanoz, koro, sigorta, kozmopolit gibi sözcükler öz Türkçe </a:t>
            </a:r>
            <a:r>
              <a:rPr lang="tr-TR" dirty="0" smtClean="0"/>
              <a:t>değildir.</a:t>
            </a:r>
          </a:p>
          <a:p>
            <a:pPr marL="0" indent="0">
              <a:buNone/>
            </a:pPr>
            <a:r>
              <a:rPr lang="tr-TR" b="1" dirty="0" smtClean="0"/>
              <a:t>2</a:t>
            </a:r>
            <a:r>
              <a:rPr lang="tr-TR" b="1" dirty="0"/>
              <a:t>.</a:t>
            </a:r>
            <a:r>
              <a:rPr lang="tr-TR" dirty="0"/>
              <a:t> Türkçe sözcüklerde "f, h, j" sesleri yoktur. Ancak yansıma sözcükleri bu kuralın </a:t>
            </a:r>
            <a:r>
              <a:rPr lang="tr-TR" dirty="0" smtClean="0"/>
              <a:t>dışındadır.</a:t>
            </a:r>
          </a:p>
          <a:p>
            <a:pPr marL="0" indent="0">
              <a:buNone/>
            </a:pPr>
            <a:r>
              <a:rPr lang="tr-TR" b="1" dirty="0"/>
              <a:t>	</a:t>
            </a:r>
            <a:r>
              <a:rPr lang="tr-TR" b="1" dirty="0" smtClean="0"/>
              <a:t>F </a:t>
            </a:r>
            <a:r>
              <a:rPr lang="tr-TR" b="1" dirty="0"/>
              <a:t>=</a:t>
            </a:r>
            <a:r>
              <a:rPr lang="tr-TR" dirty="0"/>
              <a:t> Fiil, fayda, faal, fakir, fasıl, misafir, insaf, saf, final </a:t>
            </a:r>
            <a:r>
              <a:rPr lang="tr-TR" dirty="0" smtClean="0"/>
              <a:t>gibi.							</a:t>
            </a:r>
            <a:r>
              <a:rPr lang="tr-TR" b="1" dirty="0" smtClean="0"/>
              <a:t>H </a:t>
            </a:r>
            <a:r>
              <a:rPr lang="tr-TR" b="1" dirty="0"/>
              <a:t>=</a:t>
            </a:r>
            <a:r>
              <a:rPr lang="tr-TR" dirty="0"/>
              <a:t> Hafta, haber, hüküm, hasır, hisar </a:t>
            </a:r>
            <a:r>
              <a:rPr lang="tr-TR" dirty="0" smtClean="0"/>
              <a:t>gibi.		</a:t>
            </a:r>
            <a:r>
              <a:rPr lang="tr-TR" b="1" dirty="0" smtClean="0"/>
              <a:t>J </a:t>
            </a:r>
            <a:r>
              <a:rPr lang="tr-TR" b="1" dirty="0"/>
              <a:t>=</a:t>
            </a:r>
            <a:r>
              <a:rPr lang="tr-TR" dirty="0"/>
              <a:t> Jandarma, jilet, jokey, baraj gibi. Öte yandan </a:t>
            </a:r>
            <a:r>
              <a:rPr lang="tr-TR" dirty="0" err="1"/>
              <a:t>j'li</a:t>
            </a:r>
            <a:r>
              <a:rPr lang="tr-TR" dirty="0"/>
              <a:t> sözcükleri dil kendine benzetir: </a:t>
            </a:r>
            <a:r>
              <a:rPr lang="tr-TR" dirty="0" err="1"/>
              <a:t>candarma</a:t>
            </a:r>
            <a:r>
              <a:rPr lang="tr-TR" dirty="0"/>
              <a:t>, cokey, </a:t>
            </a:r>
            <a:r>
              <a:rPr lang="tr-TR" dirty="0" err="1"/>
              <a:t>baraş</a:t>
            </a:r>
            <a:r>
              <a:rPr lang="tr-TR" dirty="0"/>
              <a:t> gibi.</a:t>
            </a:r>
          </a:p>
          <a:p>
            <a:pPr marL="0" indent="0">
              <a:buNone/>
            </a:pPr>
            <a:r>
              <a:rPr lang="tr-TR" dirty="0"/>
              <a:t>Öte yandan Türkçede f ve h harfleri yalnızca ünlemlerde ve ses taklidine dayanan sözcüklerde görülür: fıkırdamak, fısıltı, fısır </a:t>
            </a:r>
            <a:r>
              <a:rPr lang="tr-TR" dirty="0" err="1"/>
              <a:t>fısır</a:t>
            </a:r>
            <a:r>
              <a:rPr lang="tr-TR" dirty="0"/>
              <a:t>, fokurdamak, hırıltı, hışır hışır, hışırtı, of, oh Öz Türkçedir. Bazı Türkçe sözcüklerdeki f'ler de aslında v'dir: </a:t>
            </a:r>
            <a:r>
              <a:rPr lang="tr-TR" dirty="0" err="1"/>
              <a:t>övke</a:t>
            </a:r>
            <a:r>
              <a:rPr lang="tr-TR" dirty="0"/>
              <a:t>-öfke, </a:t>
            </a:r>
            <a:r>
              <a:rPr lang="tr-TR" dirty="0" err="1"/>
              <a:t>yuvka</a:t>
            </a:r>
            <a:r>
              <a:rPr lang="tr-TR" dirty="0"/>
              <a:t>-yufka, </a:t>
            </a:r>
            <a:r>
              <a:rPr lang="tr-TR" dirty="0" err="1"/>
              <a:t>uvak</a:t>
            </a:r>
            <a:r>
              <a:rPr lang="tr-TR" dirty="0"/>
              <a:t>-ufak gibi</a:t>
            </a:r>
            <a:r>
              <a:rPr lang="tr-TR" dirty="0" smtClean="0"/>
              <a:t>.</a:t>
            </a:r>
            <a:endParaRPr lang="tr-TR" dirty="0"/>
          </a:p>
        </p:txBody>
      </p:sp>
    </p:spTree>
    <p:extLst>
      <p:ext uri="{BB962C8B-B14F-4D97-AF65-F5344CB8AC3E}">
        <p14:creationId xmlns:p14="http://schemas.microsoft.com/office/powerpoint/2010/main" xmlns="" val="28811653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188640"/>
            <a:ext cx="7467600" cy="6285312"/>
          </a:xfrm>
        </p:spPr>
        <p:txBody>
          <a:bodyPr>
            <a:normAutofit fontScale="92500" lnSpcReduction="20000"/>
          </a:bodyPr>
          <a:lstStyle/>
          <a:p>
            <a:pPr marL="0" indent="0">
              <a:buNone/>
            </a:pPr>
            <a:r>
              <a:rPr lang="tr-TR" b="1" dirty="0" smtClean="0"/>
              <a:t>3</a:t>
            </a:r>
            <a:r>
              <a:rPr lang="tr-TR" b="1" dirty="0"/>
              <a:t>.</a:t>
            </a:r>
            <a:r>
              <a:rPr lang="tr-TR" dirty="0"/>
              <a:t> Türkçe sözcüklerin başında c, ğ, l, m, n, r, v, z sesleri yansıma dışında bulunmaz: Cahil, can, cebir, lamba, lazım, leğen, mavi, nane, rapor, renk, rezil, rosto, ruh, vakum, vasıf, vazo, vezin, vize, zil. Bu sözcüklerden bazılarını dil kendine uydurmaya çalışır: </a:t>
            </a:r>
            <a:r>
              <a:rPr lang="tr-TR" dirty="0" err="1"/>
              <a:t>ilazım</a:t>
            </a:r>
            <a:r>
              <a:rPr lang="tr-TR" dirty="0"/>
              <a:t>, </a:t>
            </a:r>
            <a:r>
              <a:rPr lang="tr-TR" dirty="0" err="1"/>
              <a:t>ileğen</a:t>
            </a:r>
            <a:r>
              <a:rPr lang="tr-TR" dirty="0"/>
              <a:t>, </a:t>
            </a:r>
            <a:r>
              <a:rPr lang="tr-TR" dirty="0" err="1"/>
              <a:t>ilimon</a:t>
            </a:r>
            <a:r>
              <a:rPr lang="tr-TR" dirty="0"/>
              <a:t>, </a:t>
            </a:r>
            <a:r>
              <a:rPr lang="tr-TR" dirty="0" err="1"/>
              <a:t>İramazan</a:t>
            </a:r>
            <a:r>
              <a:rPr lang="tr-TR" dirty="0"/>
              <a:t>, </a:t>
            </a:r>
            <a:r>
              <a:rPr lang="tr-TR" dirty="0" err="1"/>
              <a:t>irezil</a:t>
            </a:r>
            <a:r>
              <a:rPr lang="tr-TR" dirty="0"/>
              <a:t> gibi.</a:t>
            </a:r>
          </a:p>
          <a:p>
            <a:pPr marL="0" indent="0">
              <a:buNone/>
            </a:pPr>
            <a:r>
              <a:rPr lang="tr-TR" dirty="0"/>
              <a:t>Yansıma olan durumlar: melemek, mırıltı, mışıl mışıl, </a:t>
            </a:r>
            <a:r>
              <a:rPr lang="tr-TR" dirty="0" err="1"/>
              <a:t>mışmak</a:t>
            </a:r>
            <a:r>
              <a:rPr lang="tr-TR" dirty="0"/>
              <a:t>, miyav, ninni, vınlamak, vızır vızır gibi sözcükler Öz Türkçedir.</a:t>
            </a:r>
          </a:p>
          <a:p>
            <a:pPr marL="0" indent="0">
              <a:buNone/>
            </a:pPr>
            <a:r>
              <a:rPr lang="tr-TR" b="1" dirty="0"/>
              <a:t>4.</a:t>
            </a:r>
            <a:r>
              <a:rPr lang="tr-TR" dirty="0"/>
              <a:t> Türkçede sözcük sonunda b, c, d, g ünsüzleri bulunmaz: </a:t>
            </a:r>
            <a:r>
              <a:rPr lang="tr-TR" dirty="0" err="1"/>
              <a:t>hesab</a:t>
            </a:r>
            <a:r>
              <a:rPr lang="tr-TR" dirty="0"/>
              <a:t>, </a:t>
            </a:r>
            <a:r>
              <a:rPr lang="tr-TR" dirty="0" err="1"/>
              <a:t>kitab</a:t>
            </a:r>
            <a:r>
              <a:rPr lang="tr-TR" dirty="0"/>
              <a:t>, </a:t>
            </a:r>
            <a:r>
              <a:rPr lang="tr-TR" dirty="0" err="1"/>
              <a:t>tac</a:t>
            </a:r>
            <a:r>
              <a:rPr lang="tr-TR" dirty="0"/>
              <a:t> gibi sözcükler yabancı kökenlidir. Dil, bunları kendine uydurur: hesap, kitap, taç gibi.</a:t>
            </a:r>
          </a:p>
          <a:p>
            <a:pPr marL="0" indent="0">
              <a:buNone/>
            </a:pPr>
            <a:r>
              <a:rPr lang="tr-TR" b="1" dirty="0"/>
              <a:t>5.</a:t>
            </a:r>
            <a:r>
              <a:rPr lang="tr-TR" dirty="0"/>
              <a:t> Türkçe sözcüklerde sona gelen ç, k, p, t ünsüzleri iki ünlü arasında kalınca yumuşarlar: çocuk-çocuğu, dolap-dolabı, genç-genci, sevinç-sevinci, tat-tadı, yurt-yurdu. Ancak tek heceli sözcükler yumuşamaz: aç-açık, ek-eki, iç-içim, ip-ipi, süt-sütü, top-topu gibi. Bunun dışında çok heceli yumuşamayan sözcük varsa büyük olasılıkla o Türkçe değildir: </a:t>
            </a:r>
            <a:r>
              <a:rPr lang="tr-TR" dirty="0" smtClean="0"/>
              <a:t>kaset-kaseti</a:t>
            </a:r>
            <a:r>
              <a:rPr lang="tr-TR" dirty="0"/>
              <a:t>, sepet-sepeti </a:t>
            </a:r>
            <a:r>
              <a:rPr lang="tr-TR" dirty="0" err="1" smtClean="0"/>
              <a:t>vs</a:t>
            </a:r>
            <a:endParaRPr lang="tr-TR" dirty="0"/>
          </a:p>
        </p:txBody>
      </p:sp>
    </p:spTree>
    <p:extLst>
      <p:ext uri="{BB962C8B-B14F-4D97-AF65-F5344CB8AC3E}">
        <p14:creationId xmlns:p14="http://schemas.microsoft.com/office/powerpoint/2010/main" xmlns="" val="303066295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0" y="0"/>
            <a:ext cx="8964488" cy="6473952"/>
          </a:xfrm>
        </p:spPr>
        <p:txBody>
          <a:bodyPr>
            <a:normAutofit/>
          </a:bodyPr>
          <a:lstStyle/>
          <a:p>
            <a:pPr marL="0" indent="0">
              <a:buNone/>
            </a:pPr>
            <a:r>
              <a:rPr lang="tr-TR" b="1" dirty="0" smtClean="0"/>
              <a:t>6</a:t>
            </a:r>
            <a:r>
              <a:rPr lang="tr-TR" b="1" dirty="0"/>
              <a:t>.</a:t>
            </a:r>
            <a:r>
              <a:rPr lang="tr-TR" dirty="0"/>
              <a:t> Türkçe sözcüklerde bir hecede iki ünlü yan yana gelmez: aile, arkeolog, fuar, kaos, kuaför, matbaa, realizm, saat, ziraat gibi sözcükler dışardan gelmişlerdir.</a:t>
            </a:r>
          </a:p>
          <a:p>
            <a:pPr marL="0" indent="0">
              <a:buNone/>
            </a:pPr>
            <a:r>
              <a:rPr lang="tr-TR" b="1" dirty="0"/>
              <a:t>7.</a:t>
            </a:r>
            <a:r>
              <a:rPr lang="tr-TR" dirty="0"/>
              <a:t> Türkçe sözcüklerde başta birden fazla ünsüz bulunmaz: Fransa, kral, kraliçe, kravat, kreş, gram, granit, plan, </a:t>
            </a:r>
            <a:r>
              <a:rPr lang="tr-TR" dirty="0" err="1"/>
              <a:t>slav</a:t>
            </a:r>
            <a:r>
              <a:rPr lang="tr-TR" dirty="0"/>
              <a:t>, spor. Bazı sözcükleri dil kendine uydurmaya çalışır: İskandinav, İslav, </a:t>
            </a:r>
            <a:r>
              <a:rPr lang="tr-TR" dirty="0" smtClean="0"/>
              <a:t>İspanya gibi</a:t>
            </a:r>
            <a:r>
              <a:rPr lang="tr-TR" dirty="0"/>
              <a:t>.</a:t>
            </a:r>
          </a:p>
          <a:p>
            <a:pPr marL="0" indent="0">
              <a:buNone/>
            </a:pPr>
            <a:r>
              <a:rPr lang="tr-TR" b="1" dirty="0"/>
              <a:t>8.</a:t>
            </a:r>
            <a:r>
              <a:rPr lang="tr-TR" dirty="0"/>
              <a:t> Türkçede sözcük köklerinde çift ünsüz bulunmaz: bakkal, hakkı, hisse, kıssa, millet, şeffaf, şiddet, zimmet gibi.</a:t>
            </a:r>
          </a:p>
          <a:p>
            <a:pPr marL="0" indent="0">
              <a:buNone/>
            </a:pPr>
            <a:r>
              <a:rPr lang="tr-TR" b="1" dirty="0"/>
              <a:t>9.</a:t>
            </a:r>
            <a:r>
              <a:rPr lang="tr-TR" dirty="0"/>
              <a:t> Türkçe sözcüklerde ikiz ünsüzlere ancak eklerin birleştiği yerlerde rastlanır: bıkkın, sessiz, yolluk, yuttum gibi.</a:t>
            </a:r>
          </a:p>
          <a:p>
            <a:pPr marL="0" indent="0">
              <a:buNone/>
            </a:pPr>
            <a:r>
              <a:rPr lang="tr-TR" b="1" dirty="0"/>
              <a:t>10.</a:t>
            </a:r>
            <a:r>
              <a:rPr lang="tr-TR" dirty="0"/>
              <a:t> </a:t>
            </a:r>
            <a:r>
              <a:rPr lang="tr-TR" dirty="0" smtClean="0"/>
              <a:t>Türkçe </a:t>
            </a:r>
            <a:r>
              <a:rPr lang="tr-TR" dirty="0"/>
              <a:t>sözcük sonlarında belli çift </a:t>
            </a:r>
            <a:r>
              <a:rPr lang="tr-TR" dirty="0" smtClean="0"/>
              <a:t>ünsüzler bulunur.</a:t>
            </a:r>
            <a:endParaRPr lang="tr-TR" dirty="0"/>
          </a:p>
          <a:p>
            <a:pPr marL="365760" lvl="1" indent="0">
              <a:buNone/>
            </a:pPr>
            <a:r>
              <a:rPr lang="tr-TR" dirty="0" err="1"/>
              <a:t>lç</a:t>
            </a:r>
            <a:r>
              <a:rPr lang="tr-TR" dirty="0"/>
              <a:t>, </a:t>
            </a:r>
            <a:r>
              <a:rPr lang="tr-TR" dirty="0" err="1"/>
              <a:t>lk</a:t>
            </a:r>
            <a:r>
              <a:rPr lang="tr-TR" dirty="0"/>
              <a:t>, </a:t>
            </a:r>
            <a:r>
              <a:rPr lang="tr-TR" dirty="0" err="1"/>
              <a:t>lp</a:t>
            </a:r>
            <a:r>
              <a:rPr lang="tr-TR" dirty="0"/>
              <a:t>, </a:t>
            </a:r>
            <a:r>
              <a:rPr lang="tr-TR" dirty="0" err="1"/>
              <a:t>lt</a:t>
            </a:r>
            <a:r>
              <a:rPr lang="tr-TR" dirty="0"/>
              <a:t> = ölç, kalk, kısalt</a:t>
            </a:r>
          </a:p>
          <a:p>
            <a:pPr marL="365760" lvl="1" indent="0">
              <a:buNone/>
            </a:pPr>
            <a:r>
              <a:rPr lang="tr-TR" dirty="0" err="1"/>
              <a:t>nç</a:t>
            </a:r>
            <a:r>
              <a:rPr lang="tr-TR" dirty="0"/>
              <a:t>, </a:t>
            </a:r>
            <a:r>
              <a:rPr lang="tr-TR" dirty="0" err="1"/>
              <a:t>nk</a:t>
            </a:r>
            <a:r>
              <a:rPr lang="tr-TR" dirty="0"/>
              <a:t>, </a:t>
            </a:r>
            <a:r>
              <a:rPr lang="tr-TR" dirty="0" err="1"/>
              <a:t>nt</a:t>
            </a:r>
            <a:r>
              <a:rPr lang="tr-TR" dirty="0"/>
              <a:t> = sevinç, dinç, denk, ant</a:t>
            </a:r>
          </a:p>
          <a:p>
            <a:pPr marL="365760" lvl="1" indent="0">
              <a:buNone/>
            </a:pPr>
            <a:r>
              <a:rPr lang="tr-TR" dirty="0" err="1"/>
              <a:t>rç</a:t>
            </a:r>
            <a:r>
              <a:rPr lang="tr-TR" dirty="0"/>
              <a:t>, </a:t>
            </a:r>
            <a:r>
              <a:rPr lang="tr-TR" dirty="0" err="1"/>
              <a:t>rk</a:t>
            </a:r>
            <a:r>
              <a:rPr lang="tr-TR" dirty="0"/>
              <a:t>, </a:t>
            </a:r>
            <a:r>
              <a:rPr lang="tr-TR" dirty="0" err="1"/>
              <a:t>rp</a:t>
            </a:r>
            <a:r>
              <a:rPr lang="tr-TR" dirty="0"/>
              <a:t>, </a:t>
            </a:r>
            <a:r>
              <a:rPr lang="tr-TR" dirty="0" err="1"/>
              <a:t>rs</a:t>
            </a:r>
            <a:r>
              <a:rPr lang="tr-TR" dirty="0"/>
              <a:t>, </a:t>
            </a:r>
            <a:r>
              <a:rPr lang="tr-TR" dirty="0" err="1"/>
              <a:t>rt</a:t>
            </a:r>
            <a:r>
              <a:rPr lang="tr-TR" dirty="0"/>
              <a:t> = Türk, sürç, sark, sarp, pars, ört,</a:t>
            </a:r>
          </a:p>
          <a:p>
            <a:pPr marL="365760" lvl="1" indent="0">
              <a:buNone/>
            </a:pPr>
            <a:r>
              <a:rPr lang="tr-TR" dirty="0" err="1"/>
              <a:t>st</a:t>
            </a:r>
            <a:r>
              <a:rPr lang="tr-TR" dirty="0"/>
              <a:t>, </a:t>
            </a:r>
            <a:r>
              <a:rPr lang="tr-TR" dirty="0" err="1"/>
              <a:t>şt</a:t>
            </a:r>
            <a:r>
              <a:rPr lang="tr-TR" dirty="0"/>
              <a:t> = üst, hoşt gibi.</a:t>
            </a:r>
          </a:p>
          <a:p>
            <a:pPr marL="0" indent="0">
              <a:buNone/>
            </a:pPr>
            <a:endParaRPr lang="tr-TR" dirty="0"/>
          </a:p>
        </p:txBody>
      </p:sp>
    </p:spTree>
    <p:extLst>
      <p:ext uri="{BB962C8B-B14F-4D97-AF65-F5344CB8AC3E}">
        <p14:creationId xmlns:p14="http://schemas.microsoft.com/office/powerpoint/2010/main" xmlns="" val="36392796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116632"/>
            <a:ext cx="7467600" cy="6357320"/>
          </a:xfrm>
        </p:spPr>
        <p:txBody>
          <a:bodyPr/>
          <a:lstStyle/>
          <a:p>
            <a:pPr marL="0" indent="0" algn="ctr">
              <a:buNone/>
            </a:pPr>
            <a:r>
              <a:rPr lang="tr-TR" b="1" dirty="0" smtClean="0"/>
              <a:t>KAYNAKÇA</a:t>
            </a:r>
          </a:p>
          <a:p>
            <a:pPr marL="0" indent="0">
              <a:buNone/>
            </a:pPr>
            <a:r>
              <a:rPr lang="tr-TR" dirty="0" smtClean="0"/>
              <a:t>1-Prof. Dr. </a:t>
            </a:r>
            <a:r>
              <a:rPr lang="tr-TR" dirty="0" err="1" smtClean="0"/>
              <a:t>Vecihe</a:t>
            </a:r>
            <a:r>
              <a:rPr lang="tr-TR" dirty="0" smtClean="0"/>
              <a:t> Hatiboğlu, Ölümsüz Atatürk ve Dil Devrimi</a:t>
            </a:r>
          </a:p>
          <a:p>
            <a:pPr marL="0" indent="0">
              <a:buNone/>
            </a:pPr>
            <a:r>
              <a:rPr lang="tr-TR" dirty="0" smtClean="0"/>
              <a:t>2-Doç. Dr. Cahit </a:t>
            </a:r>
            <a:r>
              <a:rPr lang="tr-TR" dirty="0" err="1" smtClean="0"/>
              <a:t>Kavcar</a:t>
            </a:r>
            <a:r>
              <a:rPr lang="tr-TR" dirty="0" smtClean="0"/>
              <a:t>, Edebiyat ve Eğitim.</a:t>
            </a:r>
          </a:p>
          <a:p>
            <a:pPr marL="0" indent="0">
              <a:buNone/>
            </a:pPr>
            <a:r>
              <a:rPr lang="tr-TR" dirty="0" smtClean="0"/>
              <a:t>3-Emin Özdemir, Dil Devrimimiz</a:t>
            </a:r>
          </a:p>
          <a:p>
            <a:pPr marL="0" indent="0">
              <a:buNone/>
            </a:pPr>
            <a:r>
              <a:rPr lang="tr-TR" dirty="0" smtClean="0"/>
              <a:t>4-Mustafa Canpolat, Türkiye’de Yazı Devrimi Girişimleri</a:t>
            </a:r>
          </a:p>
          <a:p>
            <a:pPr marL="0" indent="0">
              <a:buNone/>
            </a:pPr>
            <a:r>
              <a:rPr lang="tr-TR" dirty="0" smtClean="0"/>
              <a:t>5-Emre Kongar, Yazı </a:t>
            </a:r>
            <a:r>
              <a:rPr lang="tr-TR" dirty="0"/>
              <a:t>D</a:t>
            </a:r>
            <a:r>
              <a:rPr lang="tr-TR" dirty="0" smtClean="0"/>
              <a:t>evriminin </a:t>
            </a:r>
            <a:r>
              <a:rPr lang="tr-TR" dirty="0"/>
              <a:t>G</a:t>
            </a:r>
            <a:r>
              <a:rPr lang="tr-TR" dirty="0" smtClean="0"/>
              <a:t>erçek Anlamı</a:t>
            </a:r>
          </a:p>
          <a:p>
            <a:pPr marL="0" indent="0">
              <a:buNone/>
            </a:pPr>
            <a:r>
              <a:rPr lang="tr-TR" dirty="0" smtClean="0"/>
              <a:t>6-Hıfzı </a:t>
            </a:r>
            <a:r>
              <a:rPr lang="tr-TR" dirty="0" err="1" smtClean="0"/>
              <a:t>Veldet</a:t>
            </a:r>
            <a:r>
              <a:rPr lang="tr-TR" dirty="0" smtClean="0"/>
              <a:t> Velidedeoğlu, Yazı Devriminden Dil Devrimine</a:t>
            </a:r>
          </a:p>
          <a:p>
            <a:pPr marL="0" indent="0">
              <a:buNone/>
            </a:pPr>
            <a:r>
              <a:rPr lang="tr-TR" dirty="0" smtClean="0"/>
              <a:t>7-Ağah Sırrı Levent, Türk Dilinde Gelişme ve Sadeleşme Evreleri</a:t>
            </a:r>
          </a:p>
          <a:p>
            <a:pPr marL="0" indent="0">
              <a:buNone/>
            </a:pPr>
            <a:r>
              <a:rPr lang="tr-TR" dirty="0" smtClean="0"/>
              <a:t>8-Kemal Ateş, Türkçem Mahzun Ben Mahzun</a:t>
            </a:r>
          </a:p>
          <a:p>
            <a:pPr marL="0" indent="0">
              <a:buNone/>
            </a:pPr>
            <a:r>
              <a:rPr lang="tr-TR" dirty="0" smtClean="0"/>
              <a:t>9-Oktay Sinanoğlu, </a:t>
            </a:r>
            <a:r>
              <a:rPr lang="tr-TR" dirty="0" err="1"/>
              <a:t>B</a:t>
            </a:r>
            <a:r>
              <a:rPr lang="tr-TR" dirty="0" err="1" smtClean="0"/>
              <a:t>ye</a:t>
            </a:r>
            <a:r>
              <a:rPr lang="tr-TR" dirty="0" smtClean="0"/>
              <a:t> </a:t>
            </a:r>
            <a:r>
              <a:rPr lang="tr-TR" dirty="0" err="1" smtClean="0"/>
              <a:t>Bye</a:t>
            </a:r>
            <a:r>
              <a:rPr lang="tr-TR" dirty="0" smtClean="0"/>
              <a:t> Türkçe</a:t>
            </a:r>
          </a:p>
          <a:p>
            <a:pPr marL="0" indent="0">
              <a:buNone/>
            </a:pPr>
            <a:r>
              <a:rPr lang="tr-TR" dirty="0" smtClean="0"/>
              <a:t>10-İnternet </a:t>
            </a:r>
            <a:r>
              <a:rPr lang="tr-TR" dirty="0" err="1" smtClean="0"/>
              <a:t>vikipedi</a:t>
            </a:r>
            <a:endParaRPr lang="tr-TR" dirty="0"/>
          </a:p>
        </p:txBody>
      </p:sp>
    </p:spTree>
    <p:extLst>
      <p:ext uri="{BB962C8B-B14F-4D97-AF65-F5344CB8AC3E}">
        <p14:creationId xmlns:p14="http://schemas.microsoft.com/office/powerpoint/2010/main" xmlns="" val="1512196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solidFill>
                  <a:srgbClr val="0070C0"/>
                </a:solidFill>
              </a:rPr>
              <a:t>DİLİN ÖNEMİ , DİL-KÜLTÜR İLİŞKİSİ</a:t>
            </a:r>
            <a:endParaRPr lang="tr-TR" dirty="0">
              <a:solidFill>
                <a:srgbClr val="0070C0"/>
              </a:solidFill>
            </a:endParaRPr>
          </a:p>
        </p:txBody>
      </p:sp>
      <p:sp>
        <p:nvSpPr>
          <p:cNvPr id="3" name="İçerik Yer Tutucusu 2"/>
          <p:cNvSpPr>
            <a:spLocks noGrp="1"/>
          </p:cNvSpPr>
          <p:nvPr>
            <p:ph sz="quarter" idx="1"/>
          </p:nvPr>
        </p:nvSpPr>
        <p:spPr>
          <a:xfrm>
            <a:off x="539552" y="1772816"/>
            <a:ext cx="7385248" cy="4701136"/>
          </a:xfrm>
        </p:spPr>
        <p:txBody>
          <a:bodyPr>
            <a:normAutofit fontScale="92500" lnSpcReduction="10000"/>
          </a:bodyPr>
          <a:lstStyle/>
          <a:p>
            <a:pPr marL="0" indent="0">
              <a:buNone/>
            </a:pPr>
            <a:r>
              <a:rPr lang="tr-TR" dirty="0" smtClean="0"/>
              <a:t>Dil birliği, ulusal birliğin gereklerindendir. Bu birlik ulusun zevk birliğini, mantık birliğini, felsefe ve ahlak birliğini meydana getirir. Bu nedenledir ki, kimi bilim adamlarına göre</a:t>
            </a:r>
          </a:p>
          <a:p>
            <a:pPr marL="0" indent="0">
              <a:buNone/>
            </a:pPr>
            <a:r>
              <a:rPr lang="tr-TR" dirty="0" smtClean="0"/>
              <a:t> </a:t>
            </a:r>
            <a:r>
              <a:rPr lang="tr-TR" b="1" dirty="0" smtClean="0"/>
              <a:t>«Dil ulusal birliğin çimentosudur.»</a:t>
            </a:r>
          </a:p>
          <a:p>
            <a:pPr marL="0" indent="0">
              <a:buNone/>
            </a:pPr>
            <a:r>
              <a:rPr lang="tr-TR" dirty="0" smtClean="0"/>
              <a:t>Konfüçyüs, «Bir ülkeyi yönetme görevini bana verseler, hiç kuşkusuz dili gözden geçirmekle işe başlarım» diyor. «Çünkü dil yetersizse sözcükler anlaşmaya sağlayamaz düşünce anlatılamaz. Ödevler gereğince yapılamaz, töre, kültür bozulur. Töre ve kültür bozulursa hukuk yanlış yola sapar. Bu durumda şaşkınlığa kapılan halk ne yapacağını, işin nereye varacağını kestiremez. İşte bunun içindir ki, hiçbir şey dil kadar önemli değildir.»</a:t>
            </a:r>
            <a:endParaRPr lang="tr-TR" dirty="0"/>
          </a:p>
        </p:txBody>
      </p:sp>
    </p:spTree>
    <p:extLst>
      <p:ext uri="{BB962C8B-B14F-4D97-AF65-F5344CB8AC3E}">
        <p14:creationId xmlns:p14="http://schemas.microsoft.com/office/powerpoint/2010/main" xmlns="" val="36462556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smtClean="0">
                <a:solidFill>
                  <a:schemeClr val="accent5">
                    <a:lumMod val="60000"/>
                    <a:lumOff val="40000"/>
                  </a:schemeClr>
                </a:solidFill>
              </a:rPr>
              <a:t>ÖLÇÜNLÜ( STANDART) DİL, LEHÇE, AĞIZ</a:t>
            </a:r>
            <a:endParaRPr lang="tr-TR" b="1" dirty="0">
              <a:solidFill>
                <a:schemeClr val="accent5">
                  <a:lumMod val="60000"/>
                  <a:lumOff val="40000"/>
                </a:schemeClr>
              </a:solidFill>
            </a:endParaRPr>
          </a:p>
        </p:txBody>
      </p:sp>
      <p:sp>
        <p:nvSpPr>
          <p:cNvPr id="3" name="İçerik Yer Tutucusu 2"/>
          <p:cNvSpPr>
            <a:spLocks noGrp="1"/>
          </p:cNvSpPr>
          <p:nvPr>
            <p:ph sz="quarter" idx="1"/>
          </p:nvPr>
        </p:nvSpPr>
        <p:spPr/>
        <p:txBody>
          <a:bodyPr/>
          <a:lstStyle/>
          <a:p>
            <a:pPr marL="0" indent="0">
              <a:buNone/>
            </a:pPr>
            <a:r>
              <a:rPr lang="tr-TR" dirty="0"/>
              <a:t> </a:t>
            </a:r>
            <a:r>
              <a:rPr lang="tr-TR" dirty="0" smtClean="0"/>
              <a:t>      Bir dilin tarihsel, bölgesel, siyasal nedenlerle ses, yapı ve söz dizimi özellikleriyle ayrılan kollarına  </a:t>
            </a:r>
            <a:r>
              <a:rPr lang="tr-TR" b="1" dirty="0" smtClean="0"/>
              <a:t>lehçe</a:t>
            </a:r>
            <a:r>
              <a:rPr lang="tr-TR" dirty="0" smtClean="0"/>
              <a:t> denir. </a:t>
            </a:r>
          </a:p>
          <a:p>
            <a:pPr marL="0" indent="0">
              <a:buNone/>
            </a:pPr>
            <a:r>
              <a:rPr lang="tr-TR" dirty="0" smtClean="0"/>
              <a:t>        Bir dildeki çeşitli bölgelere göre değişen söyleyiş farklılıklarına da </a:t>
            </a:r>
            <a:r>
              <a:rPr lang="tr-TR" b="1" dirty="0" smtClean="0"/>
              <a:t>ağız (şive) </a:t>
            </a:r>
            <a:r>
              <a:rPr lang="tr-TR" dirty="0" smtClean="0"/>
              <a:t>denir. Bu ağız farklılıklarının yaratacağı sorunları gidermek için belli bir bölgenin dili esas alınarak, eğitimde, edebiyatta ayrıca aydınlarca benimsenmiş olan ölçünlü dil (standart dil) yaratılır. Böylece zaman içinde ortak dile katkısı olmayan ağız farklılıkları kaybolur. Yazı dilinin böyle birleştirici bir özelliği vardır. </a:t>
            </a:r>
            <a:endParaRPr lang="tr-TR" dirty="0"/>
          </a:p>
        </p:txBody>
      </p:sp>
    </p:spTree>
    <p:extLst>
      <p:ext uri="{BB962C8B-B14F-4D97-AF65-F5344CB8AC3E}">
        <p14:creationId xmlns:p14="http://schemas.microsoft.com/office/powerpoint/2010/main" xmlns="" val="15201765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4400" b="1" dirty="0" smtClean="0">
                <a:solidFill>
                  <a:srgbClr val="FF0000"/>
                </a:solidFill>
              </a:rPr>
              <a:t>YERYÜZÜNDE DİLLER</a:t>
            </a:r>
            <a:endParaRPr lang="tr-TR" sz="4400" b="1" dirty="0">
              <a:solidFill>
                <a:srgbClr val="FF0000"/>
              </a:solidFill>
            </a:endParaRPr>
          </a:p>
        </p:txBody>
      </p:sp>
      <p:sp>
        <p:nvSpPr>
          <p:cNvPr id="3" name="İçerik Yer Tutucusu 2"/>
          <p:cNvSpPr>
            <a:spLocks noGrp="1"/>
          </p:cNvSpPr>
          <p:nvPr>
            <p:ph sz="quarter" idx="1"/>
          </p:nvPr>
        </p:nvSpPr>
        <p:spPr/>
        <p:txBody>
          <a:bodyPr/>
          <a:lstStyle/>
          <a:p>
            <a:pPr marL="0" indent="0">
              <a:buNone/>
            </a:pPr>
            <a:endParaRPr lang="tr-TR" dirty="0" smtClean="0"/>
          </a:p>
          <a:p>
            <a:pPr marL="0" indent="0">
              <a:buNone/>
            </a:pPr>
            <a:endParaRPr lang="tr-TR" dirty="0"/>
          </a:p>
          <a:p>
            <a:pPr marL="0" indent="0">
              <a:buNone/>
            </a:pPr>
            <a:r>
              <a:rPr lang="tr-TR" b="1" dirty="0" smtClean="0"/>
              <a:t>Diller iki açıdan sınıflandırılabilir:</a:t>
            </a:r>
          </a:p>
          <a:p>
            <a:pPr marL="457200" indent="-457200">
              <a:buAutoNum type="alphaLcParenR"/>
            </a:pPr>
            <a:r>
              <a:rPr lang="tr-TR" dirty="0" smtClean="0"/>
              <a:t>Biçim açısından (yapısal sınıflama)</a:t>
            </a:r>
          </a:p>
          <a:p>
            <a:pPr marL="457200" indent="-457200">
              <a:buAutoNum type="alphaLcParenR"/>
            </a:pPr>
            <a:r>
              <a:rPr lang="tr-TR" dirty="0" smtClean="0"/>
              <a:t>Kaynak açısından (akrabalık sınıflaması)</a:t>
            </a:r>
            <a:endParaRPr lang="tr-TR" dirty="0"/>
          </a:p>
        </p:txBody>
      </p:sp>
    </p:spTree>
    <p:extLst>
      <p:ext uri="{BB962C8B-B14F-4D97-AF65-F5344CB8AC3E}">
        <p14:creationId xmlns:p14="http://schemas.microsoft.com/office/powerpoint/2010/main" xmlns="" val="16003701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260648"/>
            <a:ext cx="7467600" cy="6213304"/>
          </a:xfrm>
        </p:spPr>
        <p:txBody>
          <a:bodyPr>
            <a:normAutofit fontScale="85000" lnSpcReduction="20000"/>
          </a:bodyPr>
          <a:lstStyle/>
          <a:p>
            <a:pPr marL="0" indent="0">
              <a:buNone/>
            </a:pPr>
            <a:r>
              <a:rPr lang="tr-TR" b="1" dirty="0" smtClean="0"/>
              <a:t>Biçim açısından dünya dilleri üç grupta toplanır</a:t>
            </a:r>
            <a:r>
              <a:rPr lang="tr-TR" dirty="0" smtClean="0"/>
              <a:t>:</a:t>
            </a:r>
          </a:p>
          <a:p>
            <a:pPr marL="0" indent="0">
              <a:buNone/>
            </a:pPr>
            <a:r>
              <a:rPr lang="tr-TR" dirty="0" smtClean="0">
                <a:solidFill>
                  <a:srgbClr val="C00000"/>
                </a:solidFill>
              </a:rPr>
              <a:t>1)    </a:t>
            </a:r>
            <a:r>
              <a:rPr lang="tr-TR" dirty="0" err="1" smtClean="0">
                <a:solidFill>
                  <a:srgbClr val="C00000"/>
                </a:solidFill>
              </a:rPr>
              <a:t>Yalınlayan</a:t>
            </a:r>
            <a:r>
              <a:rPr lang="tr-TR" dirty="0" smtClean="0">
                <a:solidFill>
                  <a:srgbClr val="C00000"/>
                </a:solidFill>
              </a:rPr>
              <a:t> (bir heceli) diller: </a:t>
            </a:r>
            <a:r>
              <a:rPr lang="tr-TR" dirty="0" smtClean="0"/>
              <a:t>Bu dillerin sözcükleri tek hecelidir ek almazlar. Sözcüklerin görevleri cümle içindeki yerlerinden anlaşılır. Bu dillerde vurgunun, tonlamanın büyük önemi vardır. Çince, Tibetçe, Vietnam dili bu kümedeki önemli dillerdendir. </a:t>
            </a:r>
          </a:p>
          <a:p>
            <a:pPr marL="0" indent="0">
              <a:buNone/>
            </a:pPr>
            <a:r>
              <a:rPr lang="tr-TR" dirty="0" smtClean="0">
                <a:solidFill>
                  <a:srgbClr val="C00000"/>
                </a:solidFill>
              </a:rPr>
              <a:t>2)    Bağlantılı (kaynaştıran) diller: </a:t>
            </a:r>
            <a:r>
              <a:rPr lang="tr-TR" dirty="0" smtClean="0"/>
              <a:t>Bu dillerde sözcükler ya kök halinde ya da kökün üzerine eklerin gelmesiyle kullanılır. Eklerle kökler birbirinden kolaylıkla ayırt edilebilir. Türkçe, Moğolca, Fince, Japonca, Eskimo dili, </a:t>
            </a:r>
            <a:r>
              <a:rPr lang="tr-TR" dirty="0" err="1" smtClean="0"/>
              <a:t>Kızıldereli</a:t>
            </a:r>
            <a:r>
              <a:rPr lang="tr-TR" dirty="0" smtClean="0"/>
              <a:t> dilleri bu kümede yer alır. </a:t>
            </a:r>
          </a:p>
          <a:p>
            <a:pPr marL="0" indent="0">
              <a:buNone/>
            </a:pPr>
            <a:r>
              <a:rPr lang="tr-TR" dirty="0" smtClean="0"/>
              <a:t>      </a:t>
            </a:r>
            <a:r>
              <a:rPr lang="tr-TR" b="1" dirty="0" smtClean="0"/>
              <a:t>Örnekler</a:t>
            </a:r>
            <a:endParaRPr lang="tr-TR" b="1" dirty="0"/>
          </a:p>
          <a:p>
            <a:r>
              <a:rPr lang="tr-TR" dirty="0" smtClean="0"/>
              <a:t>  göz- </a:t>
            </a:r>
            <a:r>
              <a:rPr lang="tr-TR" dirty="0" err="1"/>
              <a:t>cü</a:t>
            </a:r>
            <a:r>
              <a:rPr lang="tr-TR" dirty="0"/>
              <a:t> “gözcü”</a:t>
            </a:r>
          </a:p>
          <a:p>
            <a:r>
              <a:rPr lang="tr-TR" dirty="0" smtClean="0"/>
              <a:t>  göz </a:t>
            </a:r>
            <a:r>
              <a:rPr lang="tr-TR" dirty="0"/>
              <a:t>- lük - </a:t>
            </a:r>
            <a:r>
              <a:rPr lang="tr-TR" dirty="0" err="1"/>
              <a:t>çü</a:t>
            </a:r>
            <a:r>
              <a:rPr lang="tr-TR" dirty="0"/>
              <a:t> - lük “gözlükçülük”</a:t>
            </a:r>
          </a:p>
          <a:p>
            <a:r>
              <a:rPr lang="tr-TR" dirty="0" smtClean="0"/>
              <a:t>  göz </a:t>
            </a:r>
            <a:r>
              <a:rPr lang="tr-TR" dirty="0"/>
              <a:t>- le - </a:t>
            </a:r>
            <a:r>
              <a:rPr lang="tr-TR" dirty="0" err="1"/>
              <a:t>mek</a:t>
            </a:r>
            <a:r>
              <a:rPr lang="tr-TR" dirty="0"/>
              <a:t> “gözlemek”</a:t>
            </a:r>
          </a:p>
          <a:p>
            <a:r>
              <a:rPr lang="tr-TR" dirty="0" smtClean="0"/>
              <a:t>  göz </a:t>
            </a:r>
            <a:r>
              <a:rPr lang="tr-TR" dirty="0"/>
              <a:t>- </a:t>
            </a:r>
            <a:r>
              <a:rPr lang="tr-TR" dirty="0" err="1"/>
              <a:t>cü</a:t>
            </a:r>
            <a:r>
              <a:rPr lang="tr-TR" dirty="0"/>
              <a:t> - lük “gözcülük</a:t>
            </a:r>
            <a:r>
              <a:rPr lang="tr-TR" dirty="0" smtClean="0"/>
              <a:t>”</a:t>
            </a:r>
          </a:p>
          <a:p>
            <a:pPr marL="0" indent="0">
              <a:buNone/>
            </a:pPr>
            <a:endParaRPr lang="tr-TR" dirty="0" smtClean="0"/>
          </a:p>
          <a:p>
            <a:pPr marL="0" indent="0">
              <a:buNone/>
            </a:pPr>
            <a:r>
              <a:rPr lang="tr-TR" dirty="0" smtClean="0">
                <a:solidFill>
                  <a:srgbClr val="C00000"/>
                </a:solidFill>
              </a:rPr>
              <a:t>3)   Bükümlü diller: </a:t>
            </a:r>
            <a:r>
              <a:rPr lang="tr-TR" dirty="0" smtClean="0"/>
              <a:t>Bu dillerde sözcük türetilirken kökün sessizleri çoğu kez değişmez, seslileri değişir. Arapça  k t b (yazmak) kökünden türemiş kâtip, mektup, kitap buna örnek olarak verilir. Arapça, Hint-Avrupa dilleri bu guruba girer. </a:t>
            </a:r>
            <a:endParaRPr lang="tr-TR" dirty="0">
              <a:solidFill>
                <a:srgbClr val="C00000"/>
              </a:solidFill>
            </a:endParaRPr>
          </a:p>
        </p:txBody>
      </p:sp>
    </p:spTree>
    <p:extLst>
      <p:ext uri="{BB962C8B-B14F-4D97-AF65-F5344CB8AC3E}">
        <p14:creationId xmlns:p14="http://schemas.microsoft.com/office/powerpoint/2010/main" xmlns="" val="13539148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188640"/>
            <a:ext cx="7467600" cy="6285312"/>
          </a:xfrm>
        </p:spPr>
        <p:txBody>
          <a:bodyPr>
            <a:normAutofit fontScale="92500" lnSpcReduction="10000"/>
          </a:bodyPr>
          <a:lstStyle/>
          <a:p>
            <a:pPr marL="0" indent="0">
              <a:buNone/>
            </a:pPr>
            <a:r>
              <a:rPr lang="tr-TR" b="1" dirty="0" smtClean="0"/>
              <a:t>Kaynak açısından dünya dilleri on grupta toplanabilir:</a:t>
            </a:r>
          </a:p>
          <a:p>
            <a:pPr marL="0" indent="0">
              <a:buNone/>
            </a:pPr>
            <a:r>
              <a:rPr lang="tr-TR" dirty="0" smtClean="0"/>
              <a:t>Ancak biz burada üç önemli dil ailesinden söz etmek istiyoruz. </a:t>
            </a:r>
          </a:p>
          <a:p>
            <a:pPr marL="457200" indent="-457200">
              <a:buAutoNum type="arabicParenR"/>
            </a:pPr>
            <a:r>
              <a:rPr lang="tr-TR" dirty="0" smtClean="0">
                <a:solidFill>
                  <a:srgbClr val="C00000"/>
                </a:solidFill>
              </a:rPr>
              <a:t>Ural-Altay dil ailesi: </a:t>
            </a:r>
            <a:r>
              <a:rPr lang="tr-TR" dirty="0" smtClean="0"/>
              <a:t>Türkçe’nin de yer aldığı bu dil ailesi aşağıda gösterildiği gibidir. Soru işareti bulunan dillerin, bu grupla akrabalığı henüz tam kanıtlanmış değildir.</a:t>
            </a:r>
          </a:p>
          <a:p>
            <a:pPr marL="0" indent="0">
              <a:buNone/>
            </a:pPr>
            <a:r>
              <a:rPr lang="tr-TR" dirty="0"/>
              <a:t>	 </a:t>
            </a:r>
            <a:r>
              <a:rPr lang="tr-TR" dirty="0" smtClean="0"/>
              <a:t>      </a:t>
            </a:r>
            <a:r>
              <a:rPr lang="tr-TR" b="1" dirty="0" smtClean="0"/>
              <a:t>URAL-ALTAY DİL AİLESİ </a:t>
            </a:r>
          </a:p>
          <a:p>
            <a:pPr marL="0" indent="0">
              <a:buNone/>
            </a:pPr>
            <a:endParaRPr lang="tr-TR" b="1" dirty="0" smtClean="0">
              <a:solidFill>
                <a:srgbClr val="C00000"/>
              </a:solidFill>
            </a:endParaRPr>
          </a:p>
          <a:p>
            <a:pPr marL="0" indent="0">
              <a:buNone/>
            </a:pPr>
            <a:r>
              <a:rPr lang="tr-TR" b="1" dirty="0" smtClean="0">
                <a:solidFill>
                  <a:srgbClr val="C00000"/>
                </a:solidFill>
              </a:rPr>
              <a:t>	</a:t>
            </a:r>
            <a:r>
              <a:rPr lang="tr-TR" b="1" dirty="0">
                <a:solidFill>
                  <a:srgbClr val="C00000"/>
                </a:solidFill>
              </a:rPr>
              <a:t> </a:t>
            </a:r>
            <a:r>
              <a:rPr lang="tr-TR" b="1" dirty="0" smtClean="0">
                <a:solidFill>
                  <a:srgbClr val="C00000"/>
                </a:solidFill>
              </a:rPr>
              <a:t>       </a:t>
            </a:r>
          </a:p>
          <a:p>
            <a:pPr marL="0" indent="0">
              <a:buNone/>
            </a:pPr>
            <a:r>
              <a:rPr lang="tr-TR" sz="2000" b="1" dirty="0">
                <a:solidFill>
                  <a:srgbClr val="C00000"/>
                </a:solidFill>
              </a:rPr>
              <a:t> </a:t>
            </a:r>
            <a:r>
              <a:rPr lang="tr-TR" sz="2000" b="1" dirty="0" smtClean="0">
                <a:solidFill>
                  <a:srgbClr val="C00000"/>
                </a:solidFill>
              </a:rPr>
              <a:t>                       </a:t>
            </a:r>
            <a:r>
              <a:rPr lang="tr-TR" sz="2000" u="sng" dirty="0" smtClean="0"/>
              <a:t>URAL</a:t>
            </a:r>
            <a:r>
              <a:rPr lang="tr-TR" sz="2000" dirty="0" smtClean="0"/>
              <a:t>		           </a:t>
            </a:r>
            <a:r>
              <a:rPr lang="tr-TR" sz="2000" u="sng" dirty="0" smtClean="0"/>
              <a:t>ALTAY</a:t>
            </a:r>
          </a:p>
          <a:p>
            <a:pPr marL="0" indent="0">
              <a:buNone/>
            </a:pPr>
            <a:r>
              <a:rPr lang="tr-TR" b="1" dirty="0" smtClean="0">
                <a:solidFill>
                  <a:srgbClr val="C00000"/>
                </a:solidFill>
              </a:rPr>
              <a:t>	   </a:t>
            </a:r>
            <a:r>
              <a:rPr lang="tr-TR" dirty="0" err="1" smtClean="0"/>
              <a:t>Samoyetçe</a:t>
            </a:r>
            <a:r>
              <a:rPr lang="tr-TR" dirty="0" smtClean="0"/>
              <a:t>                        Türkçe</a:t>
            </a:r>
          </a:p>
          <a:p>
            <a:pPr marL="0" indent="0">
              <a:buNone/>
            </a:pPr>
            <a:r>
              <a:rPr lang="tr-TR" b="1" dirty="0" smtClean="0">
                <a:solidFill>
                  <a:srgbClr val="C00000"/>
                </a:solidFill>
              </a:rPr>
              <a:t>	   </a:t>
            </a:r>
            <a:r>
              <a:rPr lang="tr-TR" dirty="0" smtClean="0"/>
              <a:t>Fince                                 Moğolca</a:t>
            </a:r>
          </a:p>
          <a:p>
            <a:pPr marL="0" indent="0">
              <a:buNone/>
            </a:pPr>
            <a:r>
              <a:rPr lang="tr-TR" b="1" dirty="0">
                <a:solidFill>
                  <a:srgbClr val="C00000"/>
                </a:solidFill>
              </a:rPr>
              <a:t>	</a:t>
            </a:r>
            <a:r>
              <a:rPr lang="tr-TR" b="1" dirty="0" smtClean="0">
                <a:solidFill>
                  <a:srgbClr val="C00000"/>
                </a:solidFill>
              </a:rPr>
              <a:t>   </a:t>
            </a:r>
            <a:r>
              <a:rPr lang="tr-TR" dirty="0" smtClean="0"/>
              <a:t>Ugor dilleri(Macarca)       </a:t>
            </a:r>
            <a:r>
              <a:rPr lang="tr-TR" dirty="0" err="1" smtClean="0"/>
              <a:t>Mancu</a:t>
            </a:r>
            <a:r>
              <a:rPr lang="tr-TR" dirty="0" smtClean="0"/>
              <a:t>-Tunguz dili</a:t>
            </a:r>
          </a:p>
          <a:p>
            <a:pPr marL="0" indent="0">
              <a:buNone/>
            </a:pPr>
            <a:r>
              <a:rPr lang="tr-TR" b="1" dirty="0">
                <a:solidFill>
                  <a:srgbClr val="C00000"/>
                </a:solidFill>
              </a:rPr>
              <a:t>	</a:t>
            </a:r>
            <a:r>
              <a:rPr lang="tr-TR" b="1" dirty="0" smtClean="0">
                <a:solidFill>
                  <a:srgbClr val="C00000"/>
                </a:solidFill>
              </a:rPr>
              <a:t>			          </a:t>
            </a:r>
            <a:r>
              <a:rPr lang="tr-TR" dirty="0" smtClean="0"/>
              <a:t>Kore dili?</a:t>
            </a:r>
          </a:p>
          <a:p>
            <a:pPr marL="0" indent="0">
              <a:buNone/>
            </a:pPr>
            <a:r>
              <a:rPr lang="tr-TR" b="1" dirty="0">
                <a:solidFill>
                  <a:srgbClr val="C00000"/>
                </a:solidFill>
              </a:rPr>
              <a:t>	</a:t>
            </a:r>
            <a:r>
              <a:rPr lang="tr-TR" b="1" dirty="0" smtClean="0">
                <a:solidFill>
                  <a:srgbClr val="C00000"/>
                </a:solidFill>
              </a:rPr>
              <a:t>			          </a:t>
            </a:r>
            <a:r>
              <a:rPr lang="tr-TR" dirty="0" smtClean="0"/>
              <a:t>Japonca?</a:t>
            </a:r>
            <a:r>
              <a:rPr lang="tr-TR" b="1" dirty="0" smtClean="0">
                <a:solidFill>
                  <a:srgbClr val="C00000"/>
                </a:solidFill>
              </a:rPr>
              <a:t> </a:t>
            </a:r>
            <a:endParaRPr lang="tr-TR" b="1" dirty="0">
              <a:solidFill>
                <a:srgbClr val="C00000"/>
              </a:solidFill>
            </a:endParaRPr>
          </a:p>
        </p:txBody>
      </p:sp>
      <p:sp>
        <p:nvSpPr>
          <p:cNvPr id="6" name="Aşağı Ok 5"/>
          <p:cNvSpPr/>
          <p:nvPr/>
        </p:nvSpPr>
        <p:spPr>
          <a:xfrm>
            <a:off x="2411760" y="3392898"/>
            <a:ext cx="432048"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Aşağı Ok 6"/>
          <p:cNvSpPr/>
          <p:nvPr/>
        </p:nvSpPr>
        <p:spPr>
          <a:xfrm>
            <a:off x="5213051" y="3392898"/>
            <a:ext cx="432048"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xmlns="" val="11117218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1043608" y="260648"/>
            <a:ext cx="7385248" cy="6069288"/>
          </a:xfrm>
        </p:spPr>
        <p:txBody>
          <a:bodyPr/>
          <a:lstStyle/>
          <a:p>
            <a:pPr marL="0" indent="0">
              <a:buNone/>
            </a:pPr>
            <a:r>
              <a:rPr lang="tr-TR" b="1" dirty="0" smtClean="0"/>
              <a:t>╬Ural </a:t>
            </a:r>
            <a:r>
              <a:rPr lang="tr-TR" b="1" dirty="0"/>
              <a:t>- Altay dillerinin özellikleri ş</a:t>
            </a:r>
            <a:r>
              <a:rPr lang="tr-TR" b="1" dirty="0" smtClean="0"/>
              <a:t>öyle sıralanabilir</a:t>
            </a:r>
            <a:r>
              <a:rPr lang="tr-TR" b="1" dirty="0"/>
              <a:t>:</a:t>
            </a:r>
          </a:p>
          <a:p>
            <a:pPr marL="0" indent="0">
              <a:buNone/>
            </a:pPr>
            <a:r>
              <a:rPr lang="tr-TR" dirty="0"/>
              <a:t>1. Ünlü uyumu </a:t>
            </a:r>
            <a:r>
              <a:rPr lang="tr-TR" dirty="0" smtClean="0"/>
              <a:t>vardır</a:t>
            </a:r>
            <a:r>
              <a:rPr lang="tr-TR" dirty="0"/>
              <a:t>.</a:t>
            </a:r>
          </a:p>
          <a:p>
            <a:pPr marL="0" indent="0">
              <a:buNone/>
            </a:pPr>
            <a:r>
              <a:rPr lang="sv-SE" dirty="0" smtClean="0"/>
              <a:t>2</a:t>
            </a:r>
            <a:r>
              <a:rPr lang="tr-TR" dirty="0" smtClean="0"/>
              <a:t>.</a:t>
            </a:r>
            <a:r>
              <a:rPr lang="sv-SE" dirty="0" smtClean="0"/>
              <a:t> </a:t>
            </a:r>
            <a:r>
              <a:rPr lang="sv-SE" dirty="0"/>
              <a:t>Sondan eklemeli bir </a:t>
            </a:r>
            <a:r>
              <a:rPr lang="sv-SE" dirty="0" smtClean="0"/>
              <a:t>yap</a:t>
            </a:r>
            <a:r>
              <a:rPr lang="tr-TR" dirty="0" smtClean="0"/>
              <a:t>ı</a:t>
            </a:r>
            <a:r>
              <a:rPr lang="sv-SE" dirty="0" smtClean="0"/>
              <a:t>s</a:t>
            </a:r>
            <a:r>
              <a:rPr lang="tr-TR" dirty="0"/>
              <a:t>ı</a:t>
            </a:r>
            <a:r>
              <a:rPr lang="sv-SE" dirty="0" smtClean="0"/>
              <a:t> vard</a:t>
            </a:r>
            <a:r>
              <a:rPr lang="tr-TR" dirty="0" smtClean="0"/>
              <a:t>ı</a:t>
            </a:r>
            <a:r>
              <a:rPr lang="sv-SE" dirty="0" smtClean="0"/>
              <a:t>r.</a:t>
            </a:r>
            <a:endParaRPr lang="tr-TR" dirty="0"/>
          </a:p>
          <a:p>
            <a:pPr marL="0" indent="0">
              <a:buNone/>
            </a:pPr>
            <a:r>
              <a:rPr lang="tr-TR" dirty="0"/>
              <a:t>3</a:t>
            </a:r>
            <a:r>
              <a:rPr lang="tr-TR" dirty="0" smtClean="0"/>
              <a:t>. </a:t>
            </a:r>
            <a:r>
              <a:rPr lang="tr-TR" dirty="0"/>
              <a:t>Ses, </a:t>
            </a:r>
            <a:r>
              <a:rPr lang="tr-TR" dirty="0" smtClean="0"/>
              <a:t>yapı </a:t>
            </a:r>
            <a:r>
              <a:rPr lang="tr-TR" dirty="0"/>
              <a:t>ve söz dizisi </a:t>
            </a:r>
            <a:r>
              <a:rPr lang="tr-TR" dirty="0" smtClean="0"/>
              <a:t>bakımından </a:t>
            </a:r>
            <a:r>
              <a:rPr lang="tr-TR" dirty="0"/>
              <a:t>benzerlikler bulunur.</a:t>
            </a:r>
          </a:p>
          <a:p>
            <a:pPr marL="0" indent="0">
              <a:buNone/>
            </a:pPr>
            <a:r>
              <a:rPr lang="tr-TR" dirty="0"/>
              <a:t>4</a:t>
            </a:r>
            <a:r>
              <a:rPr lang="tr-TR" smtClean="0"/>
              <a:t>. </a:t>
            </a:r>
            <a:r>
              <a:rPr lang="tr-TR" dirty="0"/>
              <a:t>Türkçede ve Macarcada durum ekleri, </a:t>
            </a:r>
            <a:r>
              <a:rPr lang="tr-TR" dirty="0" smtClean="0"/>
              <a:t>çoğul </a:t>
            </a:r>
            <a:r>
              <a:rPr lang="tr-TR" dirty="0"/>
              <a:t>ve iyelik eklerinden sonra gelir.</a:t>
            </a:r>
          </a:p>
        </p:txBody>
      </p:sp>
    </p:spTree>
    <p:extLst>
      <p:ext uri="{BB962C8B-B14F-4D97-AF65-F5344CB8AC3E}">
        <p14:creationId xmlns:p14="http://schemas.microsoft.com/office/powerpoint/2010/main" xmlns="" val="17238785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323528" y="0"/>
            <a:ext cx="8136904" cy="6669360"/>
          </a:xfrm>
        </p:spPr>
        <p:txBody>
          <a:bodyPr>
            <a:normAutofit fontScale="92500" lnSpcReduction="10000"/>
          </a:bodyPr>
          <a:lstStyle/>
          <a:p>
            <a:pPr marL="0" indent="0">
              <a:buNone/>
            </a:pPr>
            <a:r>
              <a:rPr lang="tr-TR" dirty="0" smtClean="0">
                <a:solidFill>
                  <a:srgbClr val="C00000"/>
                </a:solidFill>
              </a:rPr>
              <a:t>2) Hint-Avrupa dil ailesi: </a:t>
            </a:r>
            <a:r>
              <a:rPr lang="tr-TR" dirty="0" smtClean="0"/>
              <a:t>Avrupa’nın çok büyük bir bölümünde, Asya’nın ise bazı ülkelerinde konuşulan çok geniş bir dil ailesidir. Latince, Hititlerin dili gibi ölmüş bazı diller dışında, aşağıda gösterdiğimiz yaşayan diller bu dil ailesine girer. </a:t>
            </a:r>
          </a:p>
          <a:p>
            <a:pPr marL="0" indent="0">
              <a:buNone/>
            </a:pPr>
            <a:endParaRPr lang="tr-TR" dirty="0">
              <a:solidFill>
                <a:srgbClr val="C00000"/>
              </a:solidFill>
            </a:endParaRPr>
          </a:p>
          <a:p>
            <a:pPr marL="0" indent="0">
              <a:buNone/>
            </a:pPr>
            <a:r>
              <a:rPr lang="tr-TR" dirty="0">
                <a:solidFill>
                  <a:srgbClr val="C00000"/>
                </a:solidFill>
              </a:rPr>
              <a:t>Hint-Avrupa </a:t>
            </a:r>
            <a:r>
              <a:rPr lang="tr-TR" dirty="0" smtClean="0">
                <a:solidFill>
                  <a:srgbClr val="C00000"/>
                </a:solidFill>
              </a:rPr>
              <a:t>Dil Ailesi: </a:t>
            </a:r>
          </a:p>
          <a:p>
            <a:pPr marL="0" indent="0">
              <a:buNone/>
            </a:pPr>
            <a:r>
              <a:rPr lang="tr-TR" dirty="0">
                <a:solidFill>
                  <a:srgbClr val="C00000"/>
                </a:solidFill>
              </a:rPr>
              <a:t> </a:t>
            </a:r>
            <a:r>
              <a:rPr lang="tr-TR" b="1" dirty="0" smtClean="0"/>
              <a:t>Ari kolu: </a:t>
            </a:r>
            <a:r>
              <a:rPr lang="tr-TR" dirty="0" smtClean="0"/>
              <a:t>Hintçe-Farsça</a:t>
            </a:r>
          </a:p>
          <a:p>
            <a:pPr marL="0" indent="0">
              <a:buNone/>
            </a:pPr>
            <a:r>
              <a:rPr lang="tr-TR" b="1" dirty="0"/>
              <a:t> </a:t>
            </a:r>
            <a:r>
              <a:rPr lang="tr-TR" b="1" dirty="0" smtClean="0"/>
              <a:t>Ermenice</a:t>
            </a:r>
          </a:p>
          <a:p>
            <a:pPr marL="0" indent="0">
              <a:buNone/>
            </a:pPr>
            <a:r>
              <a:rPr lang="tr-TR" b="1" dirty="0"/>
              <a:t> </a:t>
            </a:r>
            <a:r>
              <a:rPr lang="tr-TR" b="1" dirty="0" smtClean="0"/>
              <a:t>Yunanca</a:t>
            </a:r>
          </a:p>
          <a:p>
            <a:pPr marL="0" indent="0">
              <a:buNone/>
            </a:pPr>
            <a:r>
              <a:rPr lang="tr-TR" b="1" dirty="0"/>
              <a:t> </a:t>
            </a:r>
            <a:r>
              <a:rPr lang="tr-TR" b="1" dirty="0" smtClean="0"/>
              <a:t>Arnavutça</a:t>
            </a:r>
          </a:p>
          <a:p>
            <a:pPr marL="0" indent="0">
              <a:buNone/>
            </a:pPr>
            <a:endParaRPr lang="tr-TR" b="1" dirty="0"/>
          </a:p>
          <a:p>
            <a:pPr marL="0" indent="0">
              <a:buNone/>
            </a:pPr>
            <a:r>
              <a:rPr lang="tr-TR" b="1" dirty="0" smtClean="0"/>
              <a:t>Roman dilleri kolu: </a:t>
            </a:r>
            <a:r>
              <a:rPr lang="tr-TR" dirty="0" smtClean="0"/>
              <a:t>Rumence, Fransızca, </a:t>
            </a:r>
            <a:r>
              <a:rPr lang="tr-TR" dirty="0"/>
              <a:t>İ</a:t>
            </a:r>
            <a:r>
              <a:rPr lang="tr-TR" dirty="0" smtClean="0"/>
              <a:t>spanyolca, Portekizce, İtalyanca.</a:t>
            </a:r>
          </a:p>
          <a:p>
            <a:pPr marL="0" indent="0">
              <a:buNone/>
            </a:pPr>
            <a:r>
              <a:rPr lang="tr-TR" b="1" dirty="0" smtClean="0"/>
              <a:t>Germen dilleri kolu: </a:t>
            </a:r>
            <a:r>
              <a:rPr lang="tr-TR" dirty="0" smtClean="0"/>
              <a:t>İngilizce, Almanca, Hollanda dili( Felemenkçe ve Flamanca), İsveççe, Norveççe, Danca.</a:t>
            </a:r>
          </a:p>
          <a:p>
            <a:pPr marL="0" indent="0">
              <a:buNone/>
            </a:pPr>
            <a:r>
              <a:rPr lang="tr-TR" b="1" dirty="0" smtClean="0"/>
              <a:t>Slav dilleri kolu: </a:t>
            </a:r>
            <a:r>
              <a:rPr lang="tr-TR" dirty="0" smtClean="0"/>
              <a:t>Rusça, Bulgarca, Çekçe, Lehçe, Sırpça Hırvatça.</a:t>
            </a:r>
            <a:endParaRPr lang="tr-TR" b="1" dirty="0"/>
          </a:p>
        </p:txBody>
      </p:sp>
    </p:spTree>
    <p:extLst>
      <p:ext uri="{BB962C8B-B14F-4D97-AF65-F5344CB8AC3E}">
        <p14:creationId xmlns:p14="http://schemas.microsoft.com/office/powerpoint/2010/main" xmlns="" val="29987901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Görünüş">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380</TotalTime>
  <Words>2559</Words>
  <Application>Microsoft Office PowerPoint</Application>
  <PresentationFormat>Ekran Gösterisi (4:3)</PresentationFormat>
  <Paragraphs>138</Paragraphs>
  <Slides>26</Slides>
  <Notes>0</Notes>
  <HiddenSlides>0</HiddenSlides>
  <MMClips>0</MMClips>
  <ScaleCrop>false</ScaleCrop>
  <HeadingPairs>
    <vt:vector size="4" baseType="variant">
      <vt:variant>
        <vt:lpstr>Tema</vt:lpstr>
      </vt:variant>
      <vt:variant>
        <vt:i4>1</vt:i4>
      </vt:variant>
      <vt:variant>
        <vt:lpstr>Slayt Başlıkları</vt:lpstr>
      </vt:variant>
      <vt:variant>
        <vt:i4>26</vt:i4>
      </vt:variant>
    </vt:vector>
  </HeadingPairs>
  <TitlesOfParts>
    <vt:vector size="27" baseType="lpstr">
      <vt:lpstr>Cumba</vt:lpstr>
      <vt:lpstr>DÜNYA DİLLERİNDE TÜRKÇE’NİN YERİ  VE  TÜRKÇE’NİN SES ÖZELLİKLERİ</vt:lpstr>
      <vt:lpstr>DİL NEDİR?</vt:lpstr>
      <vt:lpstr>DİLİN ÖNEMİ , DİL-KÜLTÜR İLİŞKİSİ</vt:lpstr>
      <vt:lpstr>ÖLÇÜNLÜ( STANDART) DİL, LEHÇE, AĞIZ</vt:lpstr>
      <vt:lpstr>YERYÜZÜNDE DİLLER</vt:lpstr>
      <vt:lpstr>Slayt 6</vt:lpstr>
      <vt:lpstr>Slayt 7</vt:lpstr>
      <vt:lpstr>Slayt 8</vt:lpstr>
      <vt:lpstr>Slayt 9</vt:lpstr>
      <vt:lpstr>Slayt 10</vt:lpstr>
      <vt:lpstr>TÜRK DİLİNİN TARİHSEL DÖNEMLERİ</vt:lpstr>
      <vt:lpstr>Slayt 12</vt:lpstr>
      <vt:lpstr>Slayt 13</vt:lpstr>
      <vt:lpstr>TÜRK DİLİNİN TARİHSEL GELİŞİMİ VE BAŞLICA YAPITLARI</vt:lpstr>
      <vt:lpstr>YAZI DEVRİMİ(1 KASIM 1928)</vt:lpstr>
      <vt:lpstr>DİL DEVRİMİNE DOĞRU</vt:lpstr>
      <vt:lpstr>Slayt 17</vt:lpstr>
      <vt:lpstr>YENİ SÖZCÜKLER HANGİ YOLLARLA KAZANDIRILDI?</vt:lpstr>
      <vt:lpstr>Slayt 19</vt:lpstr>
      <vt:lpstr>Slayt 20</vt:lpstr>
      <vt:lpstr>Slayt 21</vt:lpstr>
      <vt:lpstr>Slayt 22</vt:lpstr>
      <vt:lpstr>TÜRKÇE’NİN SES ÖZELLİKLERİ</vt:lpstr>
      <vt:lpstr>Slayt 24</vt:lpstr>
      <vt:lpstr>Slayt 25</vt:lpstr>
      <vt:lpstr>Slayt 26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DÜNYA DİLLERİNDE TÜRKÇE’NİN YERİ  VE  TÜRKÇE’NİN SES ÖZELLİKLERİ</dc:title>
  <dc:creator>kullanıcı</dc:creator>
  <cp:lastModifiedBy>User</cp:lastModifiedBy>
  <cp:revision>30</cp:revision>
  <dcterms:created xsi:type="dcterms:W3CDTF">2012-10-04T11:08:24Z</dcterms:created>
  <dcterms:modified xsi:type="dcterms:W3CDTF">2019-09-12T07:02:50Z</dcterms:modified>
</cp:coreProperties>
</file>