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320" r:id="rId2"/>
    <p:sldId id="321" r:id="rId3"/>
    <p:sldId id="306" r:id="rId4"/>
    <p:sldId id="307" r:id="rId5"/>
    <p:sldId id="308" r:id="rId6"/>
    <p:sldId id="279" r:id="rId7"/>
    <p:sldId id="272" r:id="rId8"/>
    <p:sldId id="265" r:id="rId9"/>
    <p:sldId id="309" r:id="rId10"/>
    <p:sldId id="273" r:id="rId11"/>
    <p:sldId id="310" r:id="rId12"/>
    <p:sldId id="311" r:id="rId13"/>
    <p:sldId id="312" r:id="rId14"/>
    <p:sldId id="313" r:id="rId15"/>
    <p:sldId id="314" r:id="rId16"/>
    <p:sldId id="315" r:id="rId17"/>
    <p:sldId id="316" r:id="rId18"/>
    <p:sldId id="266" r:id="rId19"/>
    <p:sldId id="280" r:id="rId20"/>
    <p:sldId id="300" r:id="rId21"/>
  </p:sldIdLst>
  <p:sldSz cx="9144000" cy="6858000" type="screen4x3"/>
  <p:notesSz cx="9947275"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ABC32"/>
    <a:srgbClr val="2A5A06"/>
    <a:srgbClr val="5D9401"/>
    <a:srgbClr val="FF9E1D"/>
    <a:srgbClr val="D68B1C"/>
    <a:srgbClr val="D09622"/>
    <a:srgbClr val="CC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70" autoAdjust="0"/>
    <p:restoredTop sz="94660"/>
  </p:normalViewPr>
  <p:slideViewPr>
    <p:cSldViewPr>
      <p:cViewPr varScale="1">
        <p:scale>
          <a:sx n="83" d="100"/>
          <a:sy n="83" d="100"/>
        </p:scale>
        <p:origin x="1548" y="78"/>
      </p:cViewPr>
      <p:guideLst>
        <p:guide orient="horz" pos="2160"/>
        <p:guide pos="2880"/>
      </p:guideLst>
    </p:cSldViewPr>
  </p:slideViewPr>
  <p:notesTextViewPr>
    <p:cViewPr>
      <p:scale>
        <a:sx n="1" d="1"/>
        <a:sy n="1" d="1"/>
      </p:scale>
      <p:origin x="0" y="0"/>
    </p:cViewPr>
  </p:notesTextViewPr>
  <p:gridSpacing cx="152705" cy="15270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1"/>
            <a:ext cx="4310486" cy="344091"/>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5634487" y="1"/>
            <a:ext cx="4310486" cy="344091"/>
          </a:xfrm>
          <a:prstGeom prst="rect">
            <a:avLst/>
          </a:prstGeom>
        </p:spPr>
        <p:txBody>
          <a:bodyPr vert="horz" lIns="91440" tIns="45720" rIns="91440" bIns="45720" rtlCol="0"/>
          <a:lstStyle>
            <a:lvl1pPr algn="r">
              <a:defRPr sz="1200"/>
            </a:lvl1pPr>
          </a:lstStyle>
          <a:p>
            <a:fld id="{42F8E729-8786-4A65-A354-AECDFAF00659}" type="datetimeFigureOut">
              <a:rPr lang="tr-TR" smtClean="0"/>
              <a:t>28.11.2017</a:t>
            </a:fld>
            <a:endParaRPr lang="tr-TR"/>
          </a:p>
        </p:txBody>
      </p:sp>
      <p:sp>
        <p:nvSpPr>
          <p:cNvPr id="4" name="Altbilgi Yer Tutucusu 3"/>
          <p:cNvSpPr>
            <a:spLocks noGrp="1"/>
          </p:cNvSpPr>
          <p:nvPr>
            <p:ph type="ftr" sz="quarter" idx="2"/>
          </p:nvPr>
        </p:nvSpPr>
        <p:spPr>
          <a:xfrm>
            <a:off x="0" y="6513910"/>
            <a:ext cx="4310486" cy="344090"/>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5634487" y="6513910"/>
            <a:ext cx="4310486" cy="344090"/>
          </a:xfrm>
          <a:prstGeom prst="rect">
            <a:avLst/>
          </a:prstGeom>
        </p:spPr>
        <p:txBody>
          <a:bodyPr vert="horz" lIns="91440" tIns="45720" rIns="91440" bIns="45720" rtlCol="0" anchor="b"/>
          <a:lstStyle>
            <a:lvl1pPr algn="r">
              <a:defRPr sz="1200"/>
            </a:lvl1pPr>
          </a:lstStyle>
          <a:p>
            <a:fld id="{AEC4AB9D-4051-4B7F-B68A-76986FC5219B}" type="slidenum">
              <a:rPr lang="tr-TR" smtClean="0"/>
              <a:t>‹#›</a:t>
            </a:fld>
            <a:endParaRPr lang="tr-TR"/>
          </a:p>
        </p:txBody>
      </p:sp>
    </p:spTree>
    <p:extLst>
      <p:ext uri="{BB962C8B-B14F-4D97-AF65-F5344CB8AC3E}">
        <p14:creationId xmlns:p14="http://schemas.microsoft.com/office/powerpoint/2010/main" val="2925083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4310063" cy="3444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5634038" y="0"/>
            <a:ext cx="4311650" cy="344488"/>
          </a:xfrm>
          <a:prstGeom prst="rect">
            <a:avLst/>
          </a:prstGeom>
        </p:spPr>
        <p:txBody>
          <a:bodyPr vert="horz" lIns="91440" tIns="45720" rIns="91440" bIns="45720" rtlCol="0"/>
          <a:lstStyle>
            <a:lvl1pPr algn="r">
              <a:defRPr sz="1200"/>
            </a:lvl1pPr>
          </a:lstStyle>
          <a:p>
            <a:fld id="{1AC58518-7E00-4BF3-A001-91CCF82F54BB}" type="datetimeFigureOut">
              <a:rPr lang="tr-TR" smtClean="0"/>
              <a:t>28.11.2017</a:t>
            </a:fld>
            <a:endParaRPr lang="tr-TR"/>
          </a:p>
        </p:txBody>
      </p:sp>
      <p:sp>
        <p:nvSpPr>
          <p:cNvPr id="4" name="Slayt Görüntüsü Yer Tutucusu 3"/>
          <p:cNvSpPr>
            <a:spLocks noGrp="1" noRot="1" noChangeAspect="1"/>
          </p:cNvSpPr>
          <p:nvPr>
            <p:ph type="sldImg" idx="2"/>
          </p:nvPr>
        </p:nvSpPr>
        <p:spPr>
          <a:xfrm>
            <a:off x="3430588" y="857250"/>
            <a:ext cx="3086100" cy="2314575"/>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995363" y="3300413"/>
            <a:ext cx="7956550" cy="2700337"/>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6513513"/>
            <a:ext cx="4310063" cy="3444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5634038" y="6513513"/>
            <a:ext cx="4311650" cy="344487"/>
          </a:xfrm>
          <a:prstGeom prst="rect">
            <a:avLst/>
          </a:prstGeom>
        </p:spPr>
        <p:txBody>
          <a:bodyPr vert="horz" lIns="91440" tIns="45720" rIns="91440" bIns="45720" rtlCol="0" anchor="b"/>
          <a:lstStyle>
            <a:lvl1pPr algn="r">
              <a:defRPr sz="1200"/>
            </a:lvl1pPr>
          </a:lstStyle>
          <a:p>
            <a:fld id="{34230C23-6196-4F7C-9E20-2E539059B831}" type="slidenum">
              <a:rPr lang="tr-TR" smtClean="0"/>
              <a:t>‹#›</a:t>
            </a:fld>
            <a:endParaRPr lang="tr-TR"/>
          </a:p>
        </p:txBody>
      </p:sp>
    </p:spTree>
    <p:extLst>
      <p:ext uri="{BB962C8B-B14F-4D97-AF65-F5344CB8AC3E}">
        <p14:creationId xmlns:p14="http://schemas.microsoft.com/office/powerpoint/2010/main" val="10433156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65195" y="4650640"/>
            <a:ext cx="7329840" cy="859205"/>
          </a:xfrm>
          <a:effectLst/>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65195" y="5566870"/>
            <a:ext cx="7329840" cy="458115"/>
          </a:xfrm>
        </p:spPr>
        <p:txBody>
          <a:bodyPr>
            <a:normAutofit/>
          </a:bodyPr>
          <a:lstStyle>
            <a:lvl1pPr marL="0" indent="0" algn="l">
              <a:buNone/>
              <a:defRPr sz="2800">
                <a:solidFill>
                  <a:srgbClr val="7ABC3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dirty="0"/>
          </a:p>
        </p:txBody>
      </p:sp>
    </p:spTree>
    <p:extLst>
      <p:ext uri="{BB962C8B-B14F-4D97-AF65-F5344CB8AC3E}">
        <p14:creationId xmlns:p14="http://schemas.microsoft.com/office/powerpoint/2010/main"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8965" y="1443835"/>
            <a:ext cx="8229600" cy="458115"/>
          </a:xfrm>
        </p:spPr>
        <p:txBody>
          <a:bodyPr>
            <a:normAutofit/>
          </a:bodyPr>
          <a:lstStyle>
            <a:lvl1pPr algn="l">
              <a:defRPr sz="3600">
                <a:solidFill>
                  <a:srgbClr val="2A5A06"/>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48965" y="2054655"/>
            <a:ext cx="8229600" cy="3918803"/>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976014" y="374900"/>
            <a:ext cx="6558080" cy="763525"/>
          </a:xfrm>
        </p:spPr>
        <p:txBody>
          <a:bodyPr>
            <a:normAutofit/>
          </a:bodyPr>
          <a:lstStyle>
            <a:lvl1pPr algn="l">
              <a:defRPr sz="3600">
                <a:solidFill>
                  <a:srgbClr val="7ABC32"/>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1976015" y="1291130"/>
            <a:ext cx="6558080" cy="4275740"/>
          </a:xfrm>
        </p:spPr>
        <p:txBody>
          <a:bodyPr/>
          <a:lstStyle>
            <a:lvl1pPr>
              <a:defRPr sz="2800">
                <a:solidFill>
                  <a:schemeClr val="accent3">
                    <a:lumMod val="50000"/>
                  </a:schemeClr>
                </a:solidFill>
              </a:defRPr>
            </a:lvl1pPr>
            <a:lvl2pPr>
              <a:defRPr>
                <a:solidFill>
                  <a:schemeClr val="accent3">
                    <a:lumMod val="50000"/>
                  </a:schemeClr>
                </a:solidFill>
              </a:defRPr>
            </a:lvl2pPr>
            <a:lvl3pPr>
              <a:defRPr>
                <a:solidFill>
                  <a:schemeClr val="accent3">
                    <a:lumMod val="50000"/>
                  </a:schemeClr>
                </a:solidFill>
              </a:defRPr>
            </a:lvl3pPr>
            <a:lvl4pPr>
              <a:defRPr>
                <a:solidFill>
                  <a:schemeClr val="accent3">
                    <a:lumMod val="50000"/>
                  </a:schemeClr>
                </a:solidFill>
              </a:defRPr>
            </a:lvl4pPr>
            <a:lvl5pPr>
              <a:defRPr>
                <a:solidFill>
                  <a:schemeClr val="accent3">
                    <a:lumMod val="50000"/>
                  </a:schemeClr>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833014"/>
            <a:ext cx="8229600" cy="584623"/>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48965" y="1291130"/>
            <a:ext cx="8229600" cy="532180"/>
          </a:xfrm>
        </p:spPr>
        <p:txBody>
          <a:bodyPr>
            <a:normAutofit/>
          </a:bodyPr>
          <a:lstStyle>
            <a:lvl1pPr algn="l">
              <a:defRPr sz="3600">
                <a:solidFill>
                  <a:schemeClr val="accent3">
                    <a:lumMod val="50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48965" y="1882907"/>
            <a:ext cx="4040188"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48965" y="2512770"/>
            <a:ext cx="4040188"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36790" y="1882907"/>
            <a:ext cx="4041775" cy="639762"/>
          </a:xfrm>
        </p:spPr>
        <p:txBody>
          <a:bodyPr anchor="b"/>
          <a:lstStyle>
            <a:lvl1pPr marL="0" indent="0">
              <a:buNone/>
              <a:defRPr sz="2400" b="1">
                <a:solidFill>
                  <a:srgbClr val="7ABC3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36790" y="2512770"/>
            <a:ext cx="4041775" cy="3035058"/>
          </a:xfrm>
        </p:spPr>
        <p:txBody>
          <a:bodyPr/>
          <a:lstStyle>
            <a:lvl1pPr>
              <a:defRPr sz="2400">
                <a:solidFill>
                  <a:schemeClr val="accent3">
                    <a:lumMod val="50000"/>
                  </a:schemeClr>
                </a:solidFill>
              </a:defRPr>
            </a:lvl1pPr>
            <a:lvl2pPr>
              <a:defRPr sz="2000">
                <a:solidFill>
                  <a:schemeClr val="accent3">
                    <a:lumMod val="50000"/>
                  </a:schemeClr>
                </a:solidFill>
              </a:defRPr>
            </a:lvl2pPr>
            <a:lvl3pPr>
              <a:defRPr sz="1800">
                <a:solidFill>
                  <a:schemeClr val="accent3">
                    <a:lumMod val="50000"/>
                  </a:schemeClr>
                </a:solidFill>
              </a:defRPr>
            </a:lvl3pPr>
            <a:lvl4pPr>
              <a:defRPr sz="1600">
                <a:solidFill>
                  <a:schemeClr val="accent3">
                    <a:lumMod val="50000"/>
                  </a:schemeClr>
                </a:solidFill>
              </a:defRPr>
            </a:lvl4pPr>
            <a:lvl5pPr>
              <a:defRPr sz="1600">
                <a:solidFill>
                  <a:schemeClr val="accent3">
                    <a:lumMod val="50000"/>
                  </a:schemeClr>
                </a:solidFill>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11/28/2017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11/28/2017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Tree>
    <p:extLst>
      <p:ext uri="{BB962C8B-B14F-4D97-AF65-F5344CB8AC3E}">
        <p14:creationId xmlns:p14="http://schemas.microsoft.com/office/powerpoint/2010/main"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670605" y="222195"/>
            <a:ext cx="5497380" cy="916230"/>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tr-TR" altLang="tr-TR" b="1" u="sng" dirty="0">
                <a:cs typeface="Times New Roman" panose="02020603050405020304" pitchFamily="18" charset="0"/>
              </a:rPr>
              <a:t>MAASTRİCHT ANTLAŞMASI </a:t>
            </a:r>
            <a:r>
              <a:rPr lang="tr-TR" altLang="tr-TR" b="1" u="sng" dirty="0" smtClean="0">
                <a:cs typeface="Times New Roman" panose="02020603050405020304" pitchFamily="18" charset="0"/>
              </a:rPr>
              <a:t/>
            </a:r>
            <a:br>
              <a:rPr lang="tr-TR" altLang="tr-TR" b="1" u="sng" dirty="0" smtClean="0">
                <a:cs typeface="Times New Roman" panose="02020603050405020304" pitchFamily="18" charset="0"/>
              </a:rPr>
            </a:br>
            <a:r>
              <a:rPr lang="tr-TR" altLang="tr-TR" b="1" u="sng" dirty="0" smtClean="0">
                <a:cs typeface="Times New Roman" panose="02020603050405020304" pitchFamily="18" charset="0"/>
              </a:rPr>
              <a:t>(</a:t>
            </a:r>
            <a:r>
              <a:rPr lang="tr-TR" altLang="tr-TR" b="1" u="sng" dirty="0">
                <a:cs typeface="Times New Roman" panose="02020603050405020304" pitchFamily="18" charset="0"/>
              </a:rPr>
              <a:t>10 Aralık </a:t>
            </a:r>
            <a:r>
              <a:rPr lang="tr-TR" altLang="tr-TR" b="1" u="sng" dirty="0" smtClean="0">
                <a:cs typeface="Times New Roman" panose="02020603050405020304" pitchFamily="18" charset="0"/>
              </a:rPr>
              <a:t>1991)</a:t>
            </a:r>
            <a:endParaRPr lang="tr-TR" dirty="0"/>
          </a:p>
        </p:txBody>
      </p:sp>
      <p:sp>
        <p:nvSpPr>
          <p:cNvPr id="3" name="İçerik Yer Tutucusu 2"/>
          <p:cNvSpPr>
            <a:spLocks noGrp="1"/>
          </p:cNvSpPr>
          <p:nvPr>
            <p:ph idx="1"/>
          </p:nvPr>
        </p:nvSpPr>
        <p:spPr>
          <a:xfrm>
            <a:off x="296260" y="1291130"/>
            <a:ext cx="8551480" cy="5191970"/>
          </a:xfrm>
        </p:spPr>
        <p:txBody>
          <a:bodyPr>
            <a:normAutofit/>
          </a:bodyPr>
          <a:lstStyle/>
          <a:p>
            <a:pPr marL="0" indent="0">
              <a:buNone/>
            </a:pPr>
            <a:r>
              <a:rPr lang="tr-TR" sz="2400" dirty="0" smtClean="0"/>
              <a:t>	</a:t>
            </a:r>
            <a:r>
              <a:rPr lang="tr-TR" sz="2400" dirty="0" err="1" smtClean="0"/>
              <a:t>Masstricht</a:t>
            </a:r>
            <a:r>
              <a:rPr lang="tr-TR" sz="2400" dirty="0" smtClean="0"/>
              <a:t>, hem Avrupa Birliğine isim vermesi hem de bütünleşmeyi ileriye taşıması bakımından önemlidir.</a:t>
            </a:r>
          </a:p>
          <a:p>
            <a:pPr marL="0" indent="0">
              <a:buNone/>
            </a:pPr>
            <a:r>
              <a:rPr lang="tr-TR" sz="2400" dirty="0" smtClean="0"/>
              <a:t>	Ülkelerin ekonomilerinin ekonomik ve parasal birliğe entegre olmaya hazır olması gerekir bunun için, </a:t>
            </a:r>
            <a:r>
              <a:rPr lang="tr-TR" sz="2400" dirty="0" err="1" smtClean="0"/>
              <a:t>Maasstrich</a:t>
            </a:r>
            <a:r>
              <a:rPr lang="tr-TR" sz="2400" dirty="0" smtClean="0"/>
              <a:t> kriterleri belirlenmiştir;</a:t>
            </a:r>
          </a:p>
          <a:p>
            <a:pPr marL="0" indent="0">
              <a:buNone/>
            </a:pPr>
            <a:endParaRPr lang="tr-TR" sz="2400" dirty="0" smtClean="0"/>
          </a:p>
          <a:p>
            <a:pPr>
              <a:buFont typeface="Wingdings" panose="05000000000000000000" pitchFamily="2" charset="2"/>
              <a:buChar char="q"/>
            </a:pPr>
            <a:r>
              <a:rPr lang="tr-TR" sz="2400" dirty="0" smtClean="0"/>
              <a:t>Toplulukta fiyat istikrarı bakımından en iyi performansa sahip 3 ülkenin yıllık enflasyon oranları ortalaması ile bir üye ülkenin enflasyonu arasındaki fark 1,5 puanı geçemez.</a:t>
            </a:r>
          </a:p>
          <a:p>
            <a:pPr>
              <a:buFont typeface="Wingdings" panose="05000000000000000000" pitchFamily="2" charset="2"/>
              <a:buChar char="q"/>
            </a:pPr>
            <a:endParaRPr lang="tr-TR" sz="2400" dirty="0" smtClean="0"/>
          </a:p>
          <a:p>
            <a:pPr>
              <a:buFont typeface="Wingdings" panose="05000000000000000000" pitchFamily="2" charset="2"/>
              <a:buChar char="q"/>
            </a:pPr>
            <a:r>
              <a:rPr lang="tr-TR" sz="2400" dirty="0" smtClean="0"/>
              <a:t>Üye ülkelerin kamu açıklarının GSYH’lerine oranı %3’ü geçmemelidir.</a:t>
            </a: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216827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601671" y="2054655"/>
            <a:ext cx="7940659" cy="4275740"/>
          </a:xfrm>
        </p:spPr>
        <p:txBody>
          <a:bodyPr>
            <a:normAutofit fontScale="85000" lnSpcReduction="10000"/>
          </a:bodyPr>
          <a:lstStyle/>
          <a:p>
            <a:pPr marL="0" indent="0" algn="just">
              <a:buNone/>
            </a:pPr>
            <a:r>
              <a:rPr lang="tr-TR" dirty="0" smtClean="0"/>
              <a:t>	Avrupa </a:t>
            </a:r>
            <a:r>
              <a:rPr lang="tr-TR" dirty="0"/>
              <a:t>Birliği’nin derinleşme sürecindeki son önemli aşama,  yürürlüğe giren Lizbon Antlaşması ile gerçekleşti.  Antlaşma, 13 Aralık 2007 tarihinde AB Zirvesinde Devlet ve Hükümet Başkanları tarafından imzalanmış, 27 üye ülkede onay sürecinin tamamlanmasının ardından 1 Aralık 2009 tarihinde yürürlüğe girmiştir.</a:t>
            </a:r>
          </a:p>
          <a:p>
            <a:pPr marL="0" indent="0" algn="just">
              <a:buNone/>
            </a:pPr>
            <a:r>
              <a:rPr lang="tr-TR" dirty="0" smtClean="0"/>
              <a:t>	</a:t>
            </a:r>
            <a:r>
              <a:rPr lang="tr-TR" b="1" dirty="0" smtClean="0"/>
              <a:t>Bu </a:t>
            </a:r>
            <a:r>
              <a:rPr lang="tr-TR" b="1" dirty="0"/>
              <a:t>antlaşma ile, temel olarak, AB’nin karar alma mekanizmalarındaki tıkanıklıkların giderilmesi ve Birliğin daha demokratik ve etkili işleyen bir yapıya kavuşması hedeflendi. </a:t>
            </a:r>
            <a:r>
              <a:rPr lang="tr-TR" dirty="0"/>
              <a:t>Bu hedef doğrultusunda kapsamlı değişikliklere gidilerek, Avrupa Topluluğu’nu kuran Antlaşmanın adı “Avrupa Birliği’nin İşleyişi Hakkında Antlaşma” olarak değiştirildi.</a:t>
            </a:r>
            <a:endParaRPr lang="en-US" dirty="0" smtClean="0"/>
          </a:p>
        </p:txBody>
      </p:sp>
      <p:sp>
        <p:nvSpPr>
          <p:cNvPr id="6" name="Dikdörtgen 5"/>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3" name="Dikdörtgen 2"/>
          <p:cNvSpPr/>
          <p:nvPr/>
        </p:nvSpPr>
        <p:spPr>
          <a:xfrm>
            <a:off x="1823310" y="985720"/>
            <a:ext cx="4733855" cy="769441"/>
          </a:xfrm>
          <a:prstGeom prst="rect">
            <a:avLst/>
          </a:prstGeom>
        </p:spPr>
        <p:txBody>
          <a:bodyPr wrap="square">
            <a:spAutoFit/>
          </a:bodyPr>
          <a:lstStyle/>
          <a:p>
            <a:pPr algn="ctr"/>
            <a:r>
              <a:rPr lang="tr-TR" sz="4400" b="1" dirty="0"/>
              <a:t>Lizbon Anlaşması</a:t>
            </a:r>
            <a:endParaRPr lang="tr-TR" sz="4400" dirty="0"/>
          </a:p>
        </p:txBody>
      </p:sp>
    </p:spTree>
    <p:extLst>
      <p:ext uri="{BB962C8B-B14F-4D97-AF65-F5344CB8AC3E}">
        <p14:creationId xmlns:p14="http://schemas.microsoft.com/office/powerpoint/2010/main" val="286131959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815892" y="1291130"/>
            <a:ext cx="3503980" cy="1068935"/>
          </a:xfrm>
        </p:spPr>
        <p:txBody>
          <a:bodyPr>
            <a:noAutofit/>
          </a:bodyPr>
          <a:lstStyle/>
          <a:p>
            <a:pPr algn="ctr"/>
            <a:r>
              <a:rPr lang="tr-TR" sz="4000" b="1" dirty="0"/>
              <a:t>Avrupa Birliği </a:t>
            </a:r>
            <a:br>
              <a:rPr lang="tr-TR" sz="4000" b="1" dirty="0"/>
            </a:br>
            <a:r>
              <a:rPr lang="tr-TR" sz="4000" b="1" dirty="0"/>
              <a:t>2009</a:t>
            </a:r>
          </a:p>
        </p:txBody>
      </p:sp>
      <p:sp>
        <p:nvSpPr>
          <p:cNvPr id="3" name="İçerik Yer Tutucusu 2"/>
          <p:cNvSpPr>
            <a:spLocks noGrp="1"/>
          </p:cNvSpPr>
          <p:nvPr>
            <p:ph idx="1"/>
          </p:nvPr>
        </p:nvSpPr>
        <p:spPr>
          <a:xfrm>
            <a:off x="754375" y="2512770"/>
            <a:ext cx="7627015" cy="4275740"/>
          </a:xfrm>
        </p:spPr>
        <p:txBody>
          <a:bodyPr/>
          <a:lstStyle/>
          <a:p>
            <a:pPr>
              <a:lnSpc>
                <a:spcPct val="90000"/>
              </a:lnSpc>
            </a:pPr>
            <a:r>
              <a:rPr lang="tr-TR" altLang="tr-TR" dirty="0"/>
              <a:t>27 Üye</a:t>
            </a:r>
          </a:p>
          <a:p>
            <a:pPr>
              <a:lnSpc>
                <a:spcPct val="90000"/>
              </a:lnSpc>
            </a:pPr>
            <a:r>
              <a:rPr lang="tr-TR" altLang="tr-TR" dirty="0"/>
              <a:t>480 Milyonluk nüfus (ABD ve Rusya’nın toplam nüfusundan daha fazla)</a:t>
            </a:r>
          </a:p>
          <a:p>
            <a:pPr>
              <a:lnSpc>
                <a:spcPct val="90000"/>
              </a:lnSpc>
            </a:pPr>
            <a:r>
              <a:rPr lang="tr-TR" altLang="tr-TR" dirty="0"/>
              <a:t>2004-2006 döneminde yeni üyelere 21.6 milyar Euro harcandı</a:t>
            </a:r>
          </a:p>
          <a:p>
            <a:pPr>
              <a:lnSpc>
                <a:spcPct val="90000"/>
              </a:lnSpc>
            </a:pPr>
            <a:r>
              <a:rPr lang="tr-TR" altLang="tr-TR" dirty="0"/>
              <a:t>80 bin sayfalık müktesebat</a:t>
            </a:r>
          </a:p>
          <a:p>
            <a:pPr>
              <a:lnSpc>
                <a:spcPct val="90000"/>
              </a:lnSpc>
            </a:pPr>
            <a:r>
              <a:rPr lang="tr-TR" altLang="tr-TR" dirty="0"/>
              <a:t>Yeni komşular: Rusya</a:t>
            </a:r>
            <a:r>
              <a:rPr lang="en-GB" altLang="tr-TR" dirty="0">
                <a:cs typeface="Times New Roman" panose="02020603050405020304" pitchFamily="18" charset="0"/>
              </a:rPr>
              <a:t>, </a:t>
            </a:r>
            <a:r>
              <a:rPr lang="tr-TR" altLang="tr-TR" dirty="0"/>
              <a:t>Ukrayna</a:t>
            </a:r>
            <a:r>
              <a:rPr lang="en-GB" altLang="tr-TR" dirty="0">
                <a:cs typeface="Times New Roman" panose="02020603050405020304" pitchFamily="18" charset="0"/>
              </a:rPr>
              <a:t>, </a:t>
            </a:r>
            <a:r>
              <a:rPr lang="tr-TR" altLang="tr-TR" dirty="0"/>
              <a:t>Beyaz Rusya,</a:t>
            </a:r>
            <a:r>
              <a:rPr lang="en-GB" altLang="tr-TR" dirty="0">
                <a:cs typeface="Times New Roman" panose="02020603050405020304" pitchFamily="18" charset="0"/>
              </a:rPr>
              <a:t> Moldova</a:t>
            </a:r>
            <a:r>
              <a:rPr lang="tr-TR" altLang="tr-TR" dirty="0"/>
              <a:t> ve Akdeniz dünyası</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30006372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5030115" y="222195"/>
            <a:ext cx="3970331" cy="763525"/>
          </a:xfr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relaxedInset"/>
            <a:contourClr>
              <a:srgbClr val="FFFFFF"/>
            </a:contourClr>
          </a:sp3d>
        </p:spPr>
        <p:style>
          <a:lnRef idx="2">
            <a:schemeClr val="accent3"/>
          </a:lnRef>
          <a:fillRef idx="1">
            <a:schemeClr val="lt1"/>
          </a:fillRef>
          <a:effectRef idx="0">
            <a:schemeClr val="accent3"/>
          </a:effectRef>
          <a:fontRef idx="minor">
            <a:schemeClr val="dk1"/>
          </a:fontRef>
        </p:style>
        <p:txBody>
          <a:bodyPr/>
          <a:lstStyle/>
          <a:p>
            <a:r>
              <a:rPr lang="tr-TR" dirty="0" smtClean="0"/>
              <a:t>AVRUPA ANAYASASI</a:t>
            </a:r>
            <a:endParaRPr lang="tr-TR" dirty="0"/>
          </a:p>
        </p:txBody>
      </p:sp>
      <p:sp>
        <p:nvSpPr>
          <p:cNvPr id="3" name="İçerik Yer Tutucusu 2"/>
          <p:cNvSpPr>
            <a:spLocks noGrp="1"/>
          </p:cNvSpPr>
          <p:nvPr>
            <p:ph idx="1"/>
          </p:nvPr>
        </p:nvSpPr>
        <p:spPr>
          <a:xfrm>
            <a:off x="601670" y="1901950"/>
            <a:ext cx="7779720" cy="2443280"/>
          </a:xfrm>
        </p:spPr>
        <p:txBody>
          <a:bodyPr/>
          <a:lstStyle/>
          <a:p>
            <a:pPr algn="ctr">
              <a:buNone/>
              <a:defRPr/>
            </a:pPr>
            <a:r>
              <a:rPr lang="tr-TR" dirty="0" smtClean="0">
                <a:latin typeface="Arial" panose="020B0604020202020204" pitchFamily="34" charset="0"/>
                <a:cs typeface="Arial" panose="020B0604020202020204" pitchFamily="34" charset="0"/>
              </a:rPr>
              <a:t>Üye sayısı 2004 Mayıs'ında 15'ten 25'e yükselen AB’nin bu yeni yapı içinde yönetim mekanizmalarının artan yük nedeniyle tıkanmaması için sistemi yeniden düzenlemek gerekiyordu.</a:t>
            </a:r>
            <a:endParaRPr lang="tr-TR" dirty="0">
              <a:latin typeface="Arial" panose="020B0604020202020204" pitchFamily="34" charset="0"/>
              <a:cs typeface="Arial" panose="020B0604020202020204" pitchFamily="34" charset="0"/>
            </a:endParaRPr>
          </a:p>
        </p:txBody>
      </p:sp>
      <p:sp>
        <p:nvSpPr>
          <p:cNvPr id="4" name="Dikdörtgen 3"/>
          <p:cNvSpPr/>
          <p:nvPr/>
        </p:nvSpPr>
        <p:spPr>
          <a:xfrm>
            <a:off x="1084360" y="4192525"/>
            <a:ext cx="7321605" cy="1938992"/>
          </a:xfrm>
          <a:prstGeom prst="rect">
            <a:avLst/>
          </a:prstGeom>
        </p:spPr>
        <p:txBody>
          <a:bodyPr wrap="square">
            <a:spAutoFit/>
          </a:bodyPr>
          <a:lstStyle/>
          <a:p>
            <a:pPr algn="ctr">
              <a:defRPr/>
            </a:pPr>
            <a:r>
              <a:rPr lang="tr-TR" sz="2400" b="1" dirty="0">
                <a:solidFill>
                  <a:srgbClr val="7ABC32"/>
                </a:solidFill>
                <a:latin typeface="Arial" panose="020B0604020202020204" pitchFamily="34" charset="0"/>
                <a:cs typeface="Arial" panose="020B0604020202020204" pitchFamily="34" charset="0"/>
              </a:rPr>
              <a:t>Devlet ve Hükümet Başkanları Nice Zirvesinde Birliğin geleceği üzerine daha geniş ve daha derin bir tartışmanın başlatılması ve kurucu antlaşmaların daha ciddi biçimde revize edilmesi konusunda görüş</a:t>
            </a:r>
            <a:r>
              <a:rPr lang="tr-TR" sz="2400" dirty="0">
                <a:solidFill>
                  <a:srgbClr val="7ABC32"/>
                </a:solidFill>
                <a:latin typeface="Arial" panose="020B0604020202020204" pitchFamily="34" charset="0"/>
                <a:cs typeface="Arial" panose="020B0604020202020204" pitchFamily="34" charset="0"/>
              </a:rPr>
              <a:t> </a:t>
            </a:r>
            <a:r>
              <a:rPr lang="tr-TR" sz="2400" b="1" dirty="0">
                <a:solidFill>
                  <a:srgbClr val="7ABC32"/>
                </a:solidFill>
                <a:latin typeface="Arial" panose="020B0604020202020204" pitchFamily="34" charset="0"/>
                <a:cs typeface="Arial" panose="020B0604020202020204" pitchFamily="34" charset="0"/>
              </a:rPr>
              <a:t>birliğine vardılar</a:t>
            </a:r>
            <a:r>
              <a:rPr lang="tr-TR" sz="2400" dirty="0">
                <a:solidFill>
                  <a:srgbClr val="7ABC32"/>
                </a:solidFill>
                <a:latin typeface="Arial" panose="020B0604020202020204" pitchFamily="34" charset="0"/>
                <a:cs typeface="Arial" panose="020B0604020202020204" pitchFamily="34" charset="0"/>
              </a:rPr>
              <a:t> </a:t>
            </a:r>
            <a:r>
              <a:rPr lang="tr-TR" sz="2400" dirty="0" smtClean="0">
                <a:solidFill>
                  <a:srgbClr val="7ABC32"/>
                </a:solidFill>
                <a:latin typeface="Arial" panose="020B0604020202020204" pitchFamily="34" charset="0"/>
                <a:cs typeface="Arial" panose="020B0604020202020204" pitchFamily="34" charset="0"/>
              </a:rPr>
              <a:t>.</a:t>
            </a:r>
            <a:endParaRPr lang="tr-TR" sz="2400" dirty="0">
              <a:solidFill>
                <a:srgbClr val="7ABC32"/>
              </a:solidFill>
              <a:latin typeface="Arial" panose="020B0604020202020204" pitchFamily="34" charset="0"/>
              <a:cs typeface="Arial" panose="020B0604020202020204" pitchFamily="34" charset="0"/>
            </a:endParaRPr>
          </a:p>
        </p:txBody>
      </p:sp>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55016075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54374" y="2054655"/>
            <a:ext cx="7779720" cy="4275740"/>
          </a:xfrm>
        </p:spPr>
        <p:txBody>
          <a:bodyPr/>
          <a:lstStyle/>
          <a:p>
            <a:pPr marL="0" indent="0" algn="ctr">
              <a:buNone/>
            </a:pPr>
            <a:r>
              <a:rPr lang="tr-TR" b="1" dirty="0"/>
              <a:t>8 Şubat 2002'de toplanan Kurultay 15 aylık bir çalışmanın ardından 13 Haziran 2003'te çalışmalarını tamamladı.</a:t>
            </a:r>
            <a:r>
              <a:rPr lang="tr-TR" dirty="0"/>
              <a:t> </a:t>
            </a:r>
            <a:endParaRPr lang="tr-TR" dirty="0" smtClean="0"/>
          </a:p>
          <a:p>
            <a:pPr marL="0" indent="0" algn="ctr">
              <a:buNone/>
            </a:pPr>
            <a:endParaRPr lang="tr-TR" dirty="0"/>
          </a:p>
          <a:p>
            <a:pPr marL="0" indent="0" algn="ctr">
              <a:buNone/>
            </a:pPr>
            <a:r>
              <a:rPr lang="tr-TR" b="1" dirty="0"/>
              <a:t>Bu çerçevede oluşturulan Avrupa </a:t>
            </a:r>
            <a:r>
              <a:rPr lang="tr-TR" b="1" dirty="0" err="1"/>
              <a:t>Kovansiyonu’nun</a:t>
            </a:r>
            <a:r>
              <a:rPr lang="tr-TR" b="1" dirty="0"/>
              <a:t> hazırladığı Avrupa Anayasa’sı 29 Ekim 2004 günü Roma’da imzalandı ve daha sonra üye devletlerin onayına sunuldu. </a:t>
            </a:r>
          </a:p>
          <a:p>
            <a:pPr marL="0" indent="0" algn="ctr">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358609824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76014" y="374900"/>
            <a:ext cx="6260906" cy="763525"/>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tr-TR" b="1" dirty="0"/>
              <a:t>Fransa ve Hollanda Referandumları</a:t>
            </a:r>
            <a:r>
              <a:rPr lang="tr-TR" dirty="0"/>
              <a:t> </a:t>
            </a:r>
          </a:p>
        </p:txBody>
      </p:sp>
      <p:sp>
        <p:nvSpPr>
          <p:cNvPr id="3" name="İçerik Yer Tutucusu 2"/>
          <p:cNvSpPr>
            <a:spLocks noGrp="1"/>
          </p:cNvSpPr>
          <p:nvPr>
            <p:ph idx="1"/>
          </p:nvPr>
        </p:nvSpPr>
        <p:spPr>
          <a:xfrm>
            <a:off x="1365195" y="1291130"/>
            <a:ext cx="7168900" cy="4275740"/>
          </a:xfrm>
        </p:spPr>
        <p:txBody>
          <a:bodyPr>
            <a:normAutofit fontScale="92500" lnSpcReduction="10000"/>
          </a:bodyPr>
          <a:lstStyle/>
          <a:p>
            <a:pPr marL="0" indent="0" algn="ctr">
              <a:buNone/>
            </a:pPr>
            <a:r>
              <a:rPr lang="tr-TR" sz="3500" b="1" dirty="0"/>
              <a:t>AB Anayasası, önce 29 Mayıs 2005 tarihinde Fransa’da daha sonra 1 Haziran 2005 tarihinde Hollanda’da yapılan </a:t>
            </a:r>
            <a:r>
              <a:rPr lang="tr-TR" sz="3500" b="1" dirty="0" smtClean="0"/>
              <a:t>referandumlar ile kabul edilmedi.</a:t>
            </a:r>
            <a:endParaRPr lang="tr-TR" sz="3500" b="1" dirty="0"/>
          </a:p>
          <a:p>
            <a:pPr marL="0" indent="0" algn="ctr">
              <a:buNone/>
            </a:pPr>
            <a:r>
              <a:rPr lang="tr-TR" sz="3500" b="1" dirty="0"/>
              <a:t>Fransa: % 55 “hayır” </a:t>
            </a:r>
            <a:endParaRPr lang="tr-TR" sz="3500" b="1" dirty="0" smtClean="0"/>
          </a:p>
          <a:p>
            <a:pPr marL="0" indent="0" algn="ctr">
              <a:buNone/>
            </a:pPr>
            <a:endParaRPr lang="tr-TR" b="1" dirty="0" smtClean="0"/>
          </a:p>
          <a:p>
            <a:pPr marL="0" indent="0" algn="ctr">
              <a:buNone/>
            </a:pPr>
            <a:endParaRPr lang="tr-TR" b="1" dirty="0"/>
          </a:p>
          <a:p>
            <a:pPr marL="0" indent="0" algn="ctr">
              <a:buNone/>
            </a:pPr>
            <a:r>
              <a:rPr lang="tr-TR" b="1" dirty="0" smtClean="0"/>
              <a:t>                               </a:t>
            </a:r>
          </a:p>
          <a:p>
            <a:pPr marL="0" indent="0" algn="ctr">
              <a:buNone/>
            </a:pPr>
            <a:r>
              <a:rPr lang="tr-TR" b="1" dirty="0"/>
              <a:t> </a:t>
            </a:r>
            <a:r>
              <a:rPr lang="tr-TR" b="1" dirty="0" smtClean="0"/>
              <a:t>                        Hollanda</a:t>
            </a:r>
            <a:endParaRPr lang="tr-TR" b="1" dirty="0"/>
          </a:p>
          <a:p>
            <a:pPr marL="0" indent="0" algn="ctr">
              <a:buNone/>
            </a:pPr>
            <a:endParaRPr lang="tr-TR" dirty="0"/>
          </a:p>
        </p:txBody>
      </p:sp>
      <p:pic>
        <p:nvPicPr>
          <p:cNvPr id="4" name="Picture 4" descr="300px-Netherlands_referendum_on_European_constitutio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7080" y="3734411"/>
            <a:ext cx="4581150" cy="2527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37446441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17900" y="527605"/>
            <a:ext cx="6558080" cy="916230"/>
          </a:xfrm>
        </p:spPr>
        <p:style>
          <a:lnRef idx="2">
            <a:schemeClr val="accent3"/>
          </a:lnRef>
          <a:fillRef idx="1">
            <a:schemeClr val="lt1"/>
          </a:fillRef>
          <a:effectRef idx="0">
            <a:schemeClr val="accent3"/>
          </a:effectRef>
          <a:fontRef idx="minor">
            <a:schemeClr val="dk1"/>
          </a:fontRef>
        </p:style>
        <p:txBody>
          <a:bodyPr>
            <a:normAutofit fontScale="90000"/>
          </a:bodyPr>
          <a:lstStyle/>
          <a:p>
            <a:pPr algn="ctr"/>
            <a:r>
              <a:rPr lang="tr-TR" b="1" dirty="0"/>
              <a:t>21 - 22 Haziran 2007 AB Liderler Zirvesi</a:t>
            </a:r>
            <a:endParaRPr lang="tr-TR" dirty="0"/>
          </a:p>
        </p:txBody>
      </p:sp>
      <p:sp>
        <p:nvSpPr>
          <p:cNvPr id="3" name="İçerik Yer Tutucusu 2"/>
          <p:cNvSpPr>
            <a:spLocks noGrp="1"/>
          </p:cNvSpPr>
          <p:nvPr>
            <p:ph idx="1"/>
          </p:nvPr>
        </p:nvSpPr>
        <p:spPr>
          <a:xfrm>
            <a:off x="296260" y="1749245"/>
            <a:ext cx="8551480" cy="4275740"/>
          </a:xfrm>
        </p:spPr>
        <p:txBody>
          <a:bodyPr>
            <a:normAutofit fontScale="92500" lnSpcReduction="10000"/>
          </a:bodyPr>
          <a:lstStyle/>
          <a:p>
            <a:pPr marL="0" indent="0" algn="ctr">
              <a:buNone/>
            </a:pPr>
            <a:r>
              <a:rPr lang="tr-TR" b="1" dirty="0">
                <a:solidFill>
                  <a:schemeClr val="tx1"/>
                </a:solidFill>
              </a:rPr>
              <a:t>2005 yılında Hollanda ve Fransa'da düzenlenen referandumlarla reddedilmesinin ardından iki yıldır devam eden belirsizlik sonrasında Avrupalı liderler, AB Anayasası'nın yerini alacak bir Reform Anlaşması üzerinde uzlaştılar</a:t>
            </a:r>
          </a:p>
          <a:p>
            <a:pPr algn="ctr">
              <a:buNone/>
              <a:defRPr/>
            </a:pPr>
            <a:r>
              <a:rPr lang="tr-TR" b="1" dirty="0">
                <a:solidFill>
                  <a:schemeClr val="tx1"/>
                </a:solidFill>
              </a:rPr>
              <a:t>Varılan anlaşmaya göre, 2007 Temmuz ayı sonuna kadar </a:t>
            </a:r>
            <a:r>
              <a:rPr lang="tr-TR" b="1" dirty="0" err="1">
                <a:solidFill>
                  <a:schemeClr val="tx1"/>
                </a:solidFill>
              </a:rPr>
              <a:t>hükümetlerarası</a:t>
            </a:r>
            <a:r>
              <a:rPr lang="tr-TR" b="1" dirty="0">
                <a:solidFill>
                  <a:schemeClr val="tx1"/>
                </a:solidFill>
              </a:rPr>
              <a:t> bir konferansın toplanacak, bu konferans yılsonuna kadar çalışmalarını tamamlayacak ve üzerinde anlaşılan metnin 2009 yılı Avrupa Parlamentosu seçimlerine kadar üye ülkelerin onayına sunulması söz konusu olacaktı. </a:t>
            </a:r>
          </a:p>
          <a:p>
            <a:pPr algn="ctr">
              <a:buNone/>
              <a:defRPr/>
            </a:pPr>
            <a:endParaRPr lang="tr-TR" dirty="0">
              <a:solidFill>
                <a:schemeClr val="tx1"/>
              </a:solidFill>
            </a:endParaRPr>
          </a:p>
          <a:p>
            <a:pPr marL="0" indent="0" algn="ctr">
              <a:buNone/>
            </a:pPr>
            <a:endParaRPr lang="tr-TR" dirty="0">
              <a:solidFill>
                <a:schemeClr val="tx1"/>
              </a:solidFill>
            </a:endParaRP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45434298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059785" y="1291130"/>
            <a:ext cx="7474310" cy="4275740"/>
          </a:xfrm>
        </p:spPr>
        <p:txBody>
          <a:bodyPr/>
          <a:lstStyle/>
          <a:p>
            <a:pPr marL="0" indent="0" algn="ctr">
              <a:buNone/>
            </a:pPr>
            <a:r>
              <a:rPr lang="tr-TR" b="1" dirty="0"/>
              <a:t>İRLANDA’NIN “</a:t>
            </a:r>
            <a:r>
              <a:rPr lang="tr-TR" b="1" dirty="0" smtClean="0"/>
              <a:t>HAYIR”I</a:t>
            </a:r>
          </a:p>
          <a:p>
            <a:pPr marL="0" indent="0">
              <a:buNone/>
            </a:pPr>
            <a:endParaRPr lang="tr-TR" altLang="tr-TR" dirty="0" smtClean="0"/>
          </a:p>
          <a:p>
            <a:pPr marL="0" indent="0">
              <a:buNone/>
            </a:pPr>
            <a:r>
              <a:rPr lang="tr-TR" altLang="tr-TR" dirty="0" smtClean="0"/>
              <a:t>Reform </a:t>
            </a:r>
            <a:r>
              <a:rPr lang="tr-TR" altLang="tr-TR" dirty="0"/>
              <a:t>Anlaşması bu sefer de 12 Haziran 2008’de İrlanda’da referanduma takıldı. </a:t>
            </a:r>
            <a:endParaRPr lang="tr-TR" altLang="tr-TR" dirty="0" smtClean="0"/>
          </a:p>
          <a:p>
            <a:pPr marL="0" indent="0">
              <a:buNone/>
            </a:pPr>
            <a:endParaRPr lang="tr-TR" altLang="tr-TR" dirty="0"/>
          </a:p>
          <a:p>
            <a:pPr marL="0" indent="0">
              <a:buNone/>
            </a:pPr>
            <a:r>
              <a:rPr lang="tr-TR" altLang="tr-TR" dirty="0" smtClean="0"/>
              <a:t>                                            % 53,7 HAYIR</a:t>
            </a:r>
          </a:p>
          <a:p>
            <a:pPr marL="0" indent="0">
              <a:buNone/>
            </a:pPr>
            <a:r>
              <a:rPr lang="tr-TR" altLang="tr-TR" dirty="0" smtClean="0"/>
              <a:t>                                            % 46,3 EVET</a:t>
            </a:r>
            <a:endParaRPr lang="tr-TR" altLang="tr-TR" dirty="0"/>
          </a:p>
          <a:p>
            <a:pPr marL="0" indent="0">
              <a:buNone/>
            </a:pPr>
            <a:endParaRPr lang="tr-TR" dirty="0"/>
          </a:p>
        </p:txBody>
      </p:sp>
      <p:pic>
        <p:nvPicPr>
          <p:cNvPr id="4" name="Picture 4" descr="IrelandN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8965" y="3429000"/>
            <a:ext cx="3816350" cy="2828925"/>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188155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907080" y="2551837"/>
            <a:ext cx="7329840" cy="2246769"/>
          </a:xfrm>
          <a:prstGeom prst="rect">
            <a:avLst/>
          </a:prstGeom>
        </p:spPr>
        <p:txBody>
          <a:bodyPr wrap="square">
            <a:spAutoFit/>
          </a:bodyPr>
          <a:lstStyle/>
          <a:p>
            <a:pPr algn="ctr"/>
            <a:endParaRPr lang="tr-TR" altLang="tr-TR" sz="2800" b="1" dirty="0"/>
          </a:p>
          <a:p>
            <a:pPr algn="ctr"/>
            <a:r>
              <a:rPr lang="tr-TR" altLang="tr-TR" sz="2800" b="1" dirty="0"/>
              <a:t>İrlanda’da 2 Ekim 2009’da yapılan ikinci referandumda ise Lizbon Antlaşması onaylandı. Böylece, Antlaşmanın onay süreci tamamlanmış oldu.</a:t>
            </a:r>
            <a:r>
              <a:rPr lang="tr-TR" altLang="tr-TR" sz="2800" dirty="0"/>
              <a:t> </a:t>
            </a:r>
          </a:p>
        </p:txBody>
      </p:sp>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50529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6260" y="2337467"/>
            <a:ext cx="8544160" cy="3777433"/>
          </a:xfrm>
        </p:spPr>
        <p:txBody>
          <a:bodyPr>
            <a:normAutofit fontScale="70000" lnSpcReduction="20000"/>
          </a:bodyPr>
          <a:lstStyle/>
          <a:p>
            <a:pPr marL="0" indent="0" algn="just">
              <a:buNone/>
            </a:pPr>
            <a:r>
              <a:rPr lang="tr-TR" b="1" i="1" dirty="0">
                <a:latin typeface="Times New Roman" panose="02020603050405020304" pitchFamily="18" charset="0"/>
                <a:cs typeface="Times New Roman" panose="02020603050405020304" pitchFamily="18" charset="0"/>
              </a:rPr>
              <a:t>Son Genişleme Dalgası ve Potansiyel Üyeler</a:t>
            </a:r>
            <a:endParaRPr lang="tr-TR" b="1" dirty="0">
              <a:latin typeface="Times New Roman" panose="02020603050405020304" pitchFamily="18" charset="0"/>
              <a:cs typeface="Times New Roman" panose="02020603050405020304" pitchFamily="18" charset="0"/>
            </a:endParaRPr>
          </a:p>
          <a:p>
            <a:pPr marL="0" indent="0" algn="just">
              <a:buNone/>
            </a:pPr>
            <a:r>
              <a:rPr lang="tr-TR" dirty="0" smtClean="0">
                <a:latin typeface="Times New Roman" panose="02020603050405020304" pitchFamily="18" charset="0"/>
                <a:cs typeface="Times New Roman" panose="02020603050405020304" pitchFamily="18" charset="0"/>
              </a:rPr>
              <a:t>	Son </a:t>
            </a:r>
            <a:r>
              <a:rPr lang="tr-TR" dirty="0">
                <a:latin typeface="Times New Roman" panose="02020603050405020304" pitchFamily="18" charset="0"/>
                <a:cs typeface="Times New Roman" panose="02020603050405020304" pitchFamily="18" charset="0"/>
              </a:rPr>
              <a:t>olarak, </a:t>
            </a:r>
            <a:r>
              <a:rPr lang="tr-TR" b="1" dirty="0">
                <a:solidFill>
                  <a:srgbClr val="FF0000"/>
                </a:solidFill>
                <a:latin typeface="Times New Roman" panose="02020603050405020304" pitchFamily="18" charset="0"/>
                <a:cs typeface="Times New Roman" panose="02020603050405020304" pitchFamily="18" charset="0"/>
              </a:rPr>
              <a:t>Hırvatistan</a:t>
            </a:r>
            <a:r>
              <a:rPr lang="tr-TR" dirty="0">
                <a:latin typeface="Times New Roman" panose="02020603050405020304" pitchFamily="18" charset="0"/>
                <a:cs typeface="Times New Roman" panose="02020603050405020304" pitchFamily="18" charset="0"/>
              </a:rPr>
              <a:t>, 1 Temmuz 2013 tarihinde AB’nin 28’inci üyesi olmuştur. 2013 yılı itibari ile ülkemizin yanı sıra İzlanda, Makedonya, Karadağ ve Sırbistan “aday ülke” statüsünde; Arnavutluk, Bosna ve Hersek ile Kosova da “potansiyel aday ülke” statüsündedir.</a:t>
            </a:r>
          </a:p>
          <a:p>
            <a:pPr marL="0" indent="0" algn="just">
              <a:buNone/>
            </a:pPr>
            <a:endParaRPr lang="tr-TR" dirty="0" smtClean="0">
              <a:latin typeface="Times New Roman" panose="02020603050405020304" pitchFamily="18" charset="0"/>
              <a:cs typeface="Times New Roman" panose="02020603050405020304" pitchFamily="18" charset="0"/>
            </a:endParaRPr>
          </a:p>
          <a:p>
            <a:pPr marL="0" indent="0" algn="just">
              <a:buNone/>
            </a:pPr>
            <a:r>
              <a:rPr lang="tr-TR" b="1" dirty="0" smtClean="0">
                <a:latin typeface="Times New Roman" panose="02020603050405020304" pitchFamily="18" charset="0"/>
                <a:cs typeface="Times New Roman" panose="02020603050405020304" pitchFamily="18" charset="0"/>
              </a:rPr>
              <a:t>	Sonuç </a:t>
            </a:r>
            <a:r>
              <a:rPr lang="tr-TR" b="1" dirty="0">
                <a:latin typeface="Times New Roman" panose="02020603050405020304" pitchFamily="18" charset="0"/>
                <a:cs typeface="Times New Roman" panose="02020603050405020304" pitchFamily="18" charset="0"/>
              </a:rPr>
              <a:t>olarak</a:t>
            </a:r>
            <a:r>
              <a:rPr lang="tr-TR" dirty="0">
                <a:latin typeface="Times New Roman" panose="02020603050405020304" pitchFamily="18" charset="0"/>
                <a:cs typeface="Times New Roman" panose="02020603050405020304" pitchFamily="18" charset="0"/>
              </a:rPr>
              <a:t>; </a:t>
            </a:r>
            <a:r>
              <a:rPr lang="tr-TR" i="1" dirty="0">
                <a:latin typeface="Times New Roman" panose="02020603050405020304" pitchFamily="18" charset="0"/>
                <a:cs typeface="Times New Roman" panose="02020603050405020304" pitchFamily="18" charset="0"/>
              </a:rPr>
              <a:t>AB’ye üye 28 ülke bulunmaktadır</a:t>
            </a:r>
            <a:r>
              <a:rPr lang="tr-TR" dirty="0">
                <a:latin typeface="Times New Roman" panose="02020603050405020304" pitchFamily="18" charset="0"/>
                <a:cs typeface="Times New Roman" panose="02020603050405020304" pitchFamily="18" charset="0"/>
              </a:rPr>
              <a:t>. Bunlar </a:t>
            </a:r>
            <a:r>
              <a:rPr lang="tr-TR" b="1" dirty="0">
                <a:latin typeface="Times New Roman" panose="02020603050405020304" pitchFamily="18" charset="0"/>
                <a:cs typeface="Times New Roman" panose="02020603050405020304" pitchFamily="18" charset="0"/>
              </a:rPr>
              <a:t>Almanya, Avusturya, Belçika, </a:t>
            </a:r>
            <a:r>
              <a:rPr lang="tr-TR" b="1" dirty="0">
                <a:solidFill>
                  <a:srgbClr val="FF0000"/>
                </a:solidFill>
                <a:latin typeface="Times New Roman" panose="02020603050405020304" pitchFamily="18" charset="0"/>
                <a:cs typeface="Times New Roman" panose="02020603050405020304" pitchFamily="18" charset="0"/>
              </a:rPr>
              <a:t>İngiltere,</a:t>
            </a:r>
            <a:r>
              <a:rPr lang="tr-TR" b="1" dirty="0">
                <a:latin typeface="Times New Roman" panose="02020603050405020304" pitchFamily="18" charset="0"/>
                <a:cs typeface="Times New Roman" panose="02020603050405020304" pitchFamily="18" charset="0"/>
              </a:rPr>
              <a:t> Danimarka, Finlandiya, Fransa, Hollanda, İrlanda, İspanya, İsveç, İtalya, Lüksemburg, Portekiz, Yunanistan, Çek Cumhuriyeti, Estonya, Güney Kıbrıs Rum Kesimi, Letonya, Litvanya, Macaristan, Malta, Polonya, Slovakya, Slovenya, Bulgaristan ve Romanya, Hırvatistan’dır</a:t>
            </a:r>
            <a:r>
              <a:rPr lang="tr-TR" dirty="0">
                <a:latin typeface="Times New Roman" panose="02020603050405020304" pitchFamily="18" charset="0"/>
                <a:cs typeface="Times New Roman" panose="02020603050405020304" pitchFamily="18" charset="0"/>
              </a:rPr>
              <a:t>. </a:t>
            </a:r>
            <a:r>
              <a:rPr lang="tr-TR" dirty="0" smtClean="0">
                <a:latin typeface="Times New Roman" panose="02020603050405020304" pitchFamily="18" charset="0"/>
                <a:cs typeface="Times New Roman" panose="02020603050405020304" pitchFamily="18" charset="0"/>
              </a:rPr>
              <a:t>AB’ye </a:t>
            </a:r>
            <a:r>
              <a:rPr lang="tr-TR" dirty="0">
                <a:latin typeface="Times New Roman" panose="02020603050405020304" pitchFamily="18" charset="0"/>
                <a:cs typeface="Times New Roman" panose="02020603050405020304" pitchFamily="18" charset="0"/>
              </a:rPr>
              <a:t>aday statüsündeki ülkeler: </a:t>
            </a:r>
            <a:r>
              <a:rPr lang="tr-TR" b="1" dirty="0">
                <a:latin typeface="Times New Roman" panose="02020603050405020304" pitchFamily="18" charset="0"/>
                <a:cs typeface="Times New Roman" panose="02020603050405020304" pitchFamily="18" charset="0"/>
              </a:rPr>
              <a:t>Türkiye, İzlanda Makedonya Cumhuriyeti, Karadağ, Sırbistan</a:t>
            </a:r>
            <a:r>
              <a:rPr lang="tr-TR" dirty="0">
                <a:latin typeface="Times New Roman" panose="02020603050405020304" pitchFamily="18" charset="0"/>
                <a:cs typeface="Times New Roman" panose="02020603050405020304" pitchFamily="18" charset="0"/>
              </a:rPr>
              <a:t>. Potansiyel Aday ülkeler: </a:t>
            </a:r>
            <a:r>
              <a:rPr lang="tr-TR" b="1" dirty="0">
                <a:latin typeface="Times New Roman" panose="02020603050405020304" pitchFamily="18" charset="0"/>
                <a:cs typeface="Times New Roman" panose="02020603050405020304" pitchFamily="18" charset="0"/>
              </a:rPr>
              <a:t>Arnavutluk, Bosna ve Hersek, Kosova’dır</a:t>
            </a:r>
            <a:r>
              <a:rPr lang="tr-TR" b="1" dirty="0" smtClean="0">
                <a:latin typeface="Times New Roman" panose="02020603050405020304" pitchFamily="18" charset="0"/>
                <a:cs typeface="Times New Roman" panose="02020603050405020304" pitchFamily="18" charset="0"/>
              </a:rPr>
              <a:t>.</a:t>
            </a:r>
            <a:endParaRPr lang="tr-TR" dirty="0">
              <a:latin typeface="Times New Roman" panose="02020603050405020304" pitchFamily="18" charset="0"/>
              <a:cs typeface="Times New Roman" panose="02020603050405020304" pitchFamily="18" charset="0"/>
            </a:endParaRP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4098" name="Picture 2" descr="Europa_ampliaciones_0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49" y="0"/>
            <a:ext cx="5497380" cy="1985165"/>
          </a:xfrm>
          <a:prstGeom prst="rect">
            <a:avLst/>
          </a:prstGeom>
          <a:solidFill>
            <a:srgbClr val="FFFFFF">
              <a:shade val="85000"/>
            </a:srgbClr>
          </a:solidFill>
          <a:ln w="190500" cap="rnd">
            <a:solidFill>
              <a:srgbClr val="FFFFFF"/>
            </a:solidFill>
          </a:ln>
          <a:effectLst>
            <a:outerShdw blurRad="50000" algn="tl" rotWithShape="0">
              <a:srgbClr val="000000">
                <a:alpha val="41000"/>
              </a:srgbClr>
            </a:outerShdw>
          </a:effectLst>
          <a:scene3d>
            <a:camera prst="orthographicFront"/>
            <a:lightRig rig="twoPt" dir="t">
              <a:rot lat="0" lon="0" rev="7800000"/>
            </a:lightRig>
          </a:scene3d>
          <a:sp3d contourW="6350">
            <a:bevelT w="50800" h="16510"/>
            <a:contourClr>
              <a:srgbClr val="C0C0C0"/>
            </a:contourClr>
          </a:sp3d>
          <a:extLst/>
        </p:spPr>
      </p:pic>
      <p:pic>
        <p:nvPicPr>
          <p:cNvPr id="4100" name="Picture 4" descr="http://www.ab.gov.tr/files/_images/images/euablem.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6345" y="336977"/>
            <a:ext cx="3054100" cy="202308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ContrastingLeftFacing"/>
            <a:lightRig rig="threePt" dir="t"/>
          </a:scene3d>
          <a:sp3d contourW="6350" prstMaterial="matte">
            <a:bevelT w="101600" h="101600"/>
            <a:contourClr>
              <a:srgbClr val="969696"/>
            </a:contourClr>
          </a:sp3d>
          <a:extLst>
            <a:ext uri="{909E8E84-426E-40DD-AFC4-6F175D3DCCD1}">
              <a14:hiddenFill xmlns:a14="http://schemas.microsoft.com/office/drawing/2010/main">
                <a:solidFill>
                  <a:srgbClr val="FFFFFF"/>
                </a:solidFill>
              </a14:hiddenFill>
            </a:ext>
          </a:extLst>
        </p:spPr>
      </p:pic>
      <p:sp>
        <p:nvSpPr>
          <p:cNvPr id="2" name="Dikdörtgen 1"/>
          <p:cNvSpPr/>
          <p:nvPr/>
        </p:nvSpPr>
        <p:spPr>
          <a:xfrm>
            <a:off x="4113885" y="6390468"/>
            <a:ext cx="5955495" cy="281231"/>
          </a:xfrm>
          <a:prstGeom prst="rect">
            <a:avLst/>
          </a:prstGeom>
        </p:spPr>
        <p:txBody>
          <a:bodyPr wrap="square">
            <a:spAutoFit/>
          </a:bodyPr>
          <a:lstStyle/>
          <a:p>
            <a:pPr>
              <a:lnSpc>
                <a:spcPct val="107000"/>
              </a:lnSpc>
              <a:spcAft>
                <a:spcPts val="800"/>
              </a:spcAft>
            </a:pPr>
            <a:r>
              <a:rPr lang="tr-TR" sz="1200" i="1" dirty="0">
                <a:latin typeface="Calibri" panose="020F0502020204030204" pitchFamily="34" charset="0"/>
                <a:ea typeface="Calibri" panose="020F0502020204030204" pitchFamily="34" charset="0"/>
                <a:cs typeface="Times New Roman" panose="02020603050405020304" pitchFamily="18" charset="0"/>
              </a:rPr>
              <a:t>https://ab.ibb.gov.tr/avrupa-birligi/abnin-tarihcesi/</a:t>
            </a:r>
          </a:p>
        </p:txBody>
      </p:sp>
    </p:spTree>
    <p:extLst>
      <p:ext uri="{BB962C8B-B14F-4D97-AF65-F5344CB8AC3E}">
        <p14:creationId xmlns:p14="http://schemas.microsoft.com/office/powerpoint/2010/main" val="426901348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1669" y="1901950"/>
            <a:ext cx="7787955" cy="3054100"/>
          </a:xfrm>
        </p:spPr>
        <p:txBody>
          <a:bodyPr/>
          <a:lstStyle/>
          <a:p>
            <a:pPr marL="0" indent="0" algn="just">
              <a:buNone/>
            </a:pPr>
            <a:r>
              <a:rPr lang="tr-TR" dirty="0" smtClean="0"/>
              <a:t>	23 Haziran 2016 tarihinde yapılan %77.2 katılım ile yapılan referandum sonucuna göre %51.9 oy oranıyla </a:t>
            </a:r>
            <a:r>
              <a:rPr lang="tr-TR" dirty="0" err="1" smtClean="0"/>
              <a:t>BREXİT’i</a:t>
            </a:r>
            <a:r>
              <a:rPr lang="tr-TR" dirty="0" smtClean="0"/>
              <a:t> destekleyenler kazanmıştır.</a:t>
            </a:r>
          </a:p>
          <a:p>
            <a:pPr marL="0" indent="0" algn="just">
              <a:buNone/>
            </a:pPr>
            <a:endParaRPr lang="tr-TR" dirty="0"/>
          </a:p>
          <a:p>
            <a:pPr marL="0" indent="0" algn="just">
              <a:buNone/>
            </a:pPr>
            <a:r>
              <a:rPr lang="tr-TR" dirty="0" smtClean="0"/>
              <a:t>	Ancak ayrılma işlemi Lizbon Anlaşmasında belirtilen usul çerçevesinde olacaktır. Buna göre;</a:t>
            </a:r>
            <a:endParaRPr lang="tr-TR" dirty="0"/>
          </a:p>
        </p:txBody>
      </p:sp>
      <p:sp>
        <p:nvSpPr>
          <p:cNvPr id="4" name="Dikdörtgen 3"/>
          <p:cNvSpPr/>
          <p:nvPr/>
        </p:nvSpPr>
        <p:spPr>
          <a:xfrm>
            <a:off x="296260" y="4803345"/>
            <a:ext cx="8704185" cy="1754326"/>
          </a:xfrm>
          <a:prstGeom prst="rect">
            <a:avLst/>
          </a:prstGeom>
        </p:spPr>
        <p:txBody>
          <a:bodyPr wrap="square">
            <a:spAutoFit/>
          </a:bodyPr>
          <a:lstStyle/>
          <a:p>
            <a:pPr algn="just">
              <a:buFont typeface="+mj-lt"/>
              <a:buAutoNum type="arabicPeriod"/>
            </a:pPr>
            <a:r>
              <a:rPr lang="tr-TR" sz="1200" dirty="0">
                <a:solidFill>
                  <a:srgbClr val="252525"/>
                </a:solidFill>
                <a:latin typeface="Arial" panose="020B0604020202020204" pitchFamily="34" charset="0"/>
              </a:rPr>
              <a:t>Her üye devlet, kendi anayasal kurallarına uygun olarak </a:t>
            </a:r>
            <a:r>
              <a:rPr lang="tr-TR" sz="1200" dirty="0" err="1">
                <a:solidFill>
                  <a:srgbClr val="252525"/>
                </a:solidFill>
                <a:latin typeface="Arial" panose="020B0604020202020204" pitchFamily="34" charset="0"/>
              </a:rPr>
              <a:t>Birlik’ten</a:t>
            </a:r>
            <a:r>
              <a:rPr lang="tr-TR" sz="1200" dirty="0">
                <a:solidFill>
                  <a:srgbClr val="252525"/>
                </a:solidFill>
                <a:latin typeface="Arial" panose="020B0604020202020204" pitchFamily="34" charset="0"/>
              </a:rPr>
              <a:t> çekilmeye karar verebilir.</a:t>
            </a:r>
          </a:p>
          <a:p>
            <a:pPr algn="just">
              <a:buFont typeface="+mj-lt"/>
              <a:buAutoNum type="arabicPeriod"/>
            </a:pPr>
            <a:r>
              <a:rPr lang="tr-TR" sz="1200" dirty="0">
                <a:solidFill>
                  <a:srgbClr val="252525"/>
                </a:solidFill>
                <a:latin typeface="Arial" panose="020B0604020202020204" pitchFamily="34" charset="0"/>
              </a:rPr>
              <a:t>Çekilme kararı alan üye devlet, niyetini Avrupa Birliği Zirvesi’ne bildirir. Birlik, söz konusu devletle, Avrupa Birliği Zirvesi tarafından belirlenen yönlendirici ilkeler ışığında, bu devletin Birlik ile gelecekteki ilişkisinin çerçevesini dikkate alarak, çekilmeye ilişkin kuralları belirleyen bir anlaşmayı müzakere eder ve akdeder. Bu anlaşma, Avrupa Birliği’nin İşleyişi Hakkında Antlaşma’nın 218. maddesinin 3. paragrafına uygun olarak müzakere edilir. Anlaşma, Birlik adına, Avrupa Parlamentosu’nun muvafakatini aldıktan sonra, nitelikli çoğunlukla hareket eden Konsey tarafından akdedilir.</a:t>
            </a:r>
          </a:p>
          <a:p>
            <a:pPr algn="just">
              <a:buFont typeface="+mj-lt"/>
              <a:buAutoNum type="arabicPeriod"/>
            </a:pPr>
            <a:r>
              <a:rPr lang="tr-TR" sz="1200" dirty="0" err="1">
                <a:solidFill>
                  <a:srgbClr val="252525"/>
                </a:solidFill>
                <a:latin typeface="Arial" panose="020B0604020202020204" pitchFamily="34" charset="0"/>
              </a:rPr>
              <a:t>Antlaşmalar’ın</a:t>
            </a:r>
            <a:r>
              <a:rPr lang="tr-TR" sz="1200" dirty="0">
                <a:solidFill>
                  <a:srgbClr val="252525"/>
                </a:solidFill>
                <a:latin typeface="Arial" panose="020B0604020202020204" pitchFamily="34" charset="0"/>
              </a:rPr>
              <a:t> ilgili üye devlete uygulanması, çekilme anlaşmasının yürürlüğe girdiği tarihte, bunun gerçekleşmemesi halinde, Avrupa Birliği Zirvesi oybirliğiyle ve ilgili üye devletle mutabık kalarak süreyi uzatmadığı takdirde, 2. paragrafta belirtilen bildirimden iki yıl sonra sona erer</a:t>
            </a:r>
            <a:endParaRPr lang="tr-TR" sz="1200" b="0" i="0" dirty="0">
              <a:solidFill>
                <a:srgbClr val="252525"/>
              </a:solidFill>
              <a:effectLst/>
              <a:latin typeface="Arial" panose="020B0604020202020204" pitchFamily="34" charset="0"/>
            </a:endParaRPr>
          </a:p>
        </p:txBody>
      </p:sp>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9282683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01670" y="2054655"/>
            <a:ext cx="8085130" cy="4275740"/>
          </a:xfrm>
        </p:spPr>
        <p:txBody>
          <a:bodyPr>
            <a:normAutofit/>
          </a:bodyPr>
          <a:lstStyle/>
          <a:p>
            <a:pPr>
              <a:buFont typeface="Wingdings" panose="05000000000000000000" pitchFamily="2" charset="2"/>
              <a:buChar char="q"/>
            </a:pPr>
            <a:r>
              <a:rPr lang="tr-TR" dirty="0"/>
              <a:t>Üye devletlerin kamu borçlarının </a:t>
            </a:r>
            <a:r>
              <a:rPr lang="tr-TR" dirty="0" err="1" smtClean="0"/>
              <a:t>GSYİH’lerine</a:t>
            </a:r>
            <a:r>
              <a:rPr lang="tr-TR" dirty="0" smtClean="0"/>
              <a:t> </a:t>
            </a:r>
            <a:r>
              <a:rPr lang="tr-TR" dirty="0"/>
              <a:t>oranı %60’ı geçmemelidir.</a:t>
            </a:r>
          </a:p>
          <a:p>
            <a:pPr>
              <a:buFont typeface="Wingdings" panose="05000000000000000000" pitchFamily="2" charset="2"/>
              <a:buChar char="q"/>
            </a:pPr>
            <a:r>
              <a:rPr lang="tr-TR" dirty="0"/>
              <a:t>Üye ülkelerde uygulanan uzun vadeli faiz oranları, 12 aylık dönem </a:t>
            </a:r>
            <a:r>
              <a:rPr lang="tr-TR" dirty="0" smtClean="0"/>
              <a:t>itibarıyla</a:t>
            </a:r>
            <a:r>
              <a:rPr lang="tr-TR" dirty="0"/>
              <a:t>, fiyat istikrarı bakımından en iyi performansa sahip 3 ülkenin faiz oranını 2 puandan fazla aşmamalıdır.</a:t>
            </a:r>
          </a:p>
          <a:p>
            <a:pPr>
              <a:buFont typeface="Wingdings" panose="05000000000000000000" pitchFamily="2" charset="2"/>
              <a:buChar char="q"/>
            </a:pPr>
            <a:r>
              <a:rPr lang="tr-TR" dirty="0"/>
              <a:t>Son 2 yıl itibariyle, bir üye ülkenin para birimi, diğer bir üye ülkenin para birimi karşısında devalüe edilmemiş olmalıdır.</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30754932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48964" y="1749245"/>
            <a:ext cx="8093365" cy="4581150"/>
          </a:xfrm>
        </p:spPr>
        <p:txBody>
          <a:bodyPr>
            <a:noAutofit/>
          </a:bodyPr>
          <a:lstStyle/>
          <a:p>
            <a:pPr algn="just">
              <a:buNone/>
            </a:pPr>
            <a:r>
              <a:rPr lang="tr-TR" altLang="tr-TR" sz="1600" b="1" u="sng" dirty="0" smtClean="0">
                <a:cs typeface="Times New Roman" panose="02020603050405020304" pitchFamily="18" charset="0"/>
              </a:rPr>
              <a:t>1950 : </a:t>
            </a:r>
            <a:r>
              <a:rPr lang="tr-TR" altLang="tr-TR" sz="1600" b="1" dirty="0" err="1" smtClean="0">
                <a:solidFill>
                  <a:schemeClr val="tx1"/>
                </a:solidFill>
                <a:cs typeface="Times New Roman" panose="02020603050405020304" pitchFamily="18" charset="0"/>
              </a:rPr>
              <a:t>Schuman</a:t>
            </a:r>
            <a:r>
              <a:rPr lang="tr-TR" altLang="tr-TR" sz="1600" b="1" dirty="0" smtClean="0">
                <a:solidFill>
                  <a:schemeClr val="tx1"/>
                </a:solidFill>
                <a:cs typeface="Times New Roman" panose="02020603050405020304" pitchFamily="18" charset="0"/>
              </a:rPr>
              <a:t> Planı</a:t>
            </a:r>
            <a:endParaRPr lang="tr-TR" altLang="tr-TR" sz="1600" b="1" dirty="0" smtClean="0">
              <a:cs typeface="Times New Roman" panose="02020603050405020304" pitchFamily="18" charset="0"/>
            </a:endParaRPr>
          </a:p>
          <a:p>
            <a:pPr algn="just">
              <a:buNone/>
            </a:pPr>
            <a:r>
              <a:rPr lang="tr-TR" altLang="tr-TR" sz="1600" b="1" u="sng" dirty="0" smtClean="0">
                <a:cs typeface="Times New Roman" panose="02020603050405020304" pitchFamily="18" charset="0"/>
              </a:rPr>
              <a:t>1951 : </a:t>
            </a:r>
            <a:r>
              <a:rPr lang="tr-TR" altLang="tr-TR" sz="1600" b="1" dirty="0" smtClean="0">
                <a:solidFill>
                  <a:schemeClr val="tx1"/>
                </a:solidFill>
                <a:cs typeface="Times New Roman" panose="02020603050405020304" pitchFamily="18" charset="0"/>
              </a:rPr>
              <a:t>AKÇT</a:t>
            </a:r>
            <a:endParaRPr lang="tr-TR" altLang="tr-TR" sz="1600" b="1" u="sng" dirty="0" smtClean="0">
              <a:solidFill>
                <a:schemeClr val="tx1"/>
              </a:solidFill>
              <a:cs typeface="Times New Roman" panose="02020603050405020304" pitchFamily="18" charset="0"/>
            </a:endParaRPr>
          </a:p>
          <a:p>
            <a:pPr algn="just">
              <a:buNone/>
            </a:pPr>
            <a:r>
              <a:rPr lang="tr-TR" altLang="tr-TR" sz="1600" b="1" u="sng" dirty="0" smtClean="0">
                <a:cs typeface="Times New Roman" panose="02020603050405020304" pitchFamily="18" charset="0"/>
              </a:rPr>
              <a:t>1957 : </a:t>
            </a:r>
            <a:r>
              <a:rPr lang="tr-TR" altLang="tr-TR" sz="1600" b="1" dirty="0" smtClean="0">
                <a:solidFill>
                  <a:schemeClr val="tx1"/>
                </a:solidFill>
                <a:cs typeface="Times New Roman" panose="02020603050405020304" pitchFamily="18" charset="0"/>
              </a:rPr>
              <a:t>ROMA </a:t>
            </a:r>
            <a:r>
              <a:rPr lang="tr-TR" altLang="tr-TR" sz="1600" b="1" dirty="0" smtClean="0">
                <a:solidFill>
                  <a:schemeClr val="tx1"/>
                </a:solidFill>
                <a:cs typeface="Times New Roman" panose="02020603050405020304" pitchFamily="18" charset="0"/>
                <a:sym typeface="Wingdings" panose="05000000000000000000" pitchFamily="2" charset="2"/>
              </a:rPr>
              <a:t> AET</a:t>
            </a:r>
          </a:p>
          <a:p>
            <a:pPr algn="just">
              <a:buNone/>
            </a:pPr>
            <a:r>
              <a:rPr lang="tr-TR" altLang="tr-TR" sz="1600" b="1" dirty="0" smtClean="0">
                <a:solidFill>
                  <a:schemeClr val="tx1"/>
                </a:solidFill>
                <a:cs typeface="Times New Roman" panose="02020603050405020304" pitchFamily="18" charset="0"/>
                <a:sym typeface="Wingdings" panose="05000000000000000000" pitchFamily="2" charset="2"/>
              </a:rPr>
              <a:t>                          EUROTOM           1965 Füzyon Avrupa Topluluğu</a:t>
            </a:r>
            <a:endParaRPr lang="tr-TR" altLang="tr-TR" sz="1600" b="1" dirty="0" smtClean="0">
              <a:solidFill>
                <a:schemeClr val="tx1"/>
              </a:solidFill>
              <a:cs typeface="Times New Roman" panose="02020603050405020304" pitchFamily="18" charset="0"/>
            </a:endParaRPr>
          </a:p>
          <a:p>
            <a:pPr algn="just">
              <a:buNone/>
            </a:pPr>
            <a:r>
              <a:rPr lang="tr-TR" altLang="tr-TR" sz="1600" b="1" u="sng" dirty="0" smtClean="0">
                <a:cs typeface="Times New Roman" panose="02020603050405020304" pitchFamily="18" charset="0"/>
              </a:rPr>
              <a:t>1993 : </a:t>
            </a:r>
            <a:r>
              <a:rPr lang="tr-TR" altLang="tr-TR" sz="1600" b="1" dirty="0" err="1" smtClean="0">
                <a:solidFill>
                  <a:schemeClr val="tx1"/>
                </a:solidFill>
                <a:cs typeface="Times New Roman" panose="02020603050405020304" pitchFamily="18" charset="0"/>
              </a:rPr>
              <a:t>Maastritcht</a:t>
            </a:r>
            <a:r>
              <a:rPr lang="tr-TR" altLang="tr-TR" sz="1600" b="1" dirty="0" smtClean="0">
                <a:solidFill>
                  <a:schemeClr val="tx1"/>
                </a:solidFill>
                <a:cs typeface="Times New Roman" panose="02020603050405020304" pitchFamily="18" charset="0"/>
              </a:rPr>
              <a:t> Avrupa Birliği</a:t>
            </a:r>
          </a:p>
          <a:p>
            <a:pPr algn="just">
              <a:buNone/>
            </a:pPr>
            <a:r>
              <a:rPr lang="tr-TR" altLang="tr-TR" sz="1600" b="1" u="sng" dirty="0" smtClean="0">
                <a:cs typeface="Times New Roman" panose="02020603050405020304" pitchFamily="18" charset="0"/>
              </a:rPr>
              <a:t>BİRİNCİ </a:t>
            </a:r>
            <a:r>
              <a:rPr lang="tr-TR" altLang="tr-TR" sz="1600" b="1" u="sng" dirty="0">
                <a:cs typeface="Times New Roman" panose="02020603050405020304" pitchFamily="18" charset="0"/>
              </a:rPr>
              <a:t>DALGA </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İNGİLTERE, İRLANDA,  DANİMARKA (1973)</a:t>
            </a:r>
          </a:p>
          <a:p>
            <a:pPr algn="just">
              <a:buNone/>
            </a:pPr>
            <a:r>
              <a:rPr lang="tr-TR" altLang="tr-TR" sz="1600" b="1" u="sng" dirty="0">
                <a:cs typeface="Times New Roman" panose="02020603050405020304" pitchFamily="18" charset="0"/>
              </a:rPr>
              <a:t>İKİNCİ DALGA </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YUNANİSTAN (1981)</a:t>
            </a:r>
            <a:r>
              <a:rPr lang="tr-TR" altLang="tr-TR" sz="1600" b="1" dirty="0">
                <a:cs typeface="Times New Roman" panose="02020603050405020304" pitchFamily="18" charset="0"/>
              </a:rPr>
              <a:t> </a:t>
            </a:r>
          </a:p>
          <a:p>
            <a:pPr algn="just">
              <a:buNone/>
            </a:pPr>
            <a:r>
              <a:rPr lang="tr-TR" altLang="tr-TR" sz="1600" b="1" u="sng" dirty="0">
                <a:cs typeface="Times New Roman" panose="02020603050405020304" pitchFamily="18" charset="0"/>
              </a:rPr>
              <a:t>ÜÇÜNCÜ DALGA: </a:t>
            </a:r>
            <a:r>
              <a:rPr lang="tr-TR" altLang="tr-TR" sz="1600" b="1" dirty="0">
                <a:solidFill>
                  <a:schemeClr val="tx1"/>
                </a:solidFill>
                <a:cs typeface="Times New Roman" panose="02020603050405020304" pitchFamily="18" charset="0"/>
              </a:rPr>
              <a:t>İSPANYA, PORTEKİZ (1986)</a:t>
            </a:r>
          </a:p>
          <a:p>
            <a:pPr algn="just">
              <a:buNone/>
            </a:pPr>
            <a:r>
              <a:rPr lang="tr-TR" altLang="tr-TR" sz="1600" b="1" u="sng" dirty="0">
                <a:cs typeface="Times New Roman" panose="02020603050405020304" pitchFamily="18" charset="0"/>
              </a:rPr>
              <a:t>DÖRDÜNCÜ DALGA </a:t>
            </a:r>
            <a:r>
              <a:rPr lang="tr-TR" altLang="tr-TR" sz="1600" b="1" dirty="0">
                <a:cs typeface="Times New Roman" panose="02020603050405020304" pitchFamily="18" charset="0"/>
              </a:rPr>
              <a:t>: </a:t>
            </a:r>
            <a:r>
              <a:rPr lang="tr-TR" altLang="tr-TR" sz="1600" b="1" dirty="0">
                <a:solidFill>
                  <a:schemeClr val="tx1"/>
                </a:solidFill>
                <a:cs typeface="Times New Roman" panose="02020603050405020304" pitchFamily="18" charset="0"/>
              </a:rPr>
              <a:t>AVUSTURYA, İSVEÇ, FİNLANDİYA (1995)</a:t>
            </a:r>
          </a:p>
          <a:p>
            <a:pPr algn="just">
              <a:buNone/>
            </a:pPr>
            <a:endParaRPr lang="tr-TR" altLang="tr-TR" sz="1600" b="1" dirty="0">
              <a:cs typeface="Times New Roman" panose="02020603050405020304" pitchFamily="18" charset="0"/>
            </a:endParaRPr>
          </a:p>
          <a:p>
            <a:pPr>
              <a:buNone/>
            </a:pPr>
            <a:r>
              <a:rPr lang="tr-TR" altLang="tr-TR" sz="1600" b="1" u="sng" dirty="0">
                <a:cs typeface="Times New Roman" panose="02020603050405020304" pitchFamily="18" charset="0"/>
              </a:rPr>
              <a:t>BEŞİNCİ DALGA: </a:t>
            </a:r>
            <a:r>
              <a:rPr lang="tr-TR" altLang="tr-TR" sz="1600" b="1" dirty="0">
                <a:solidFill>
                  <a:schemeClr val="tx1"/>
                </a:solidFill>
                <a:cs typeface="Times New Roman" panose="02020603050405020304" pitchFamily="18" charset="0"/>
              </a:rPr>
              <a:t>ESTONYA, LETONYA, LİTVANYA, POLONYA, MACARİSTAN, ÇEK CUMHURİYETİ, SLOVENYA, SLOVAKYA, MALTA, KIBRIS R.K. (2004)</a:t>
            </a:r>
          </a:p>
          <a:p>
            <a:pPr>
              <a:buNone/>
            </a:pPr>
            <a:endParaRPr lang="tr-TR" altLang="tr-TR" sz="1600" b="1" dirty="0">
              <a:cs typeface="Times New Roman" panose="02020603050405020304" pitchFamily="18" charset="0"/>
            </a:endParaRPr>
          </a:p>
          <a:p>
            <a:pPr>
              <a:buNone/>
            </a:pPr>
            <a:r>
              <a:rPr lang="tr-TR" altLang="tr-TR" sz="1600" b="1" u="sng" dirty="0">
                <a:cs typeface="Times New Roman" panose="02020603050405020304" pitchFamily="18" charset="0"/>
              </a:rPr>
              <a:t>ALTINCI DALGA</a:t>
            </a:r>
            <a:r>
              <a:rPr lang="tr-TR" altLang="tr-TR" sz="1600" b="1" u="sng" dirty="0" smtClean="0">
                <a:cs typeface="Times New Roman" panose="02020603050405020304" pitchFamily="18" charset="0"/>
              </a:rPr>
              <a:t>:</a:t>
            </a:r>
            <a:r>
              <a:rPr lang="tr-TR" altLang="tr-TR" sz="1600" b="1" dirty="0" smtClean="0">
                <a:cs typeface="Times New Roman" panose="02020603050405020304" pitchFamily="18" charset="0"/>
              </a:rPr>
              <a:t> </a:t>
            </a:r>
            <a:r>
              <a:rPr lang="tr-TR" altLang="tr-TR" sz="1600" b="1" dirty="0" smtClean="0">
                <a:solidFill>
                  <a:schemeClr val="tx1"/>
                </a:solidFill>
                <a:cs typeface="Times New Roman" panose="02020603050405020304" pitchFamily="18" charset="0"/>
              </a:rPr>
              <a:t>BULGARİSTAN</a:t>
            </a:r>
            <a:r>
              <a:rPr lang="tr-TR" altLang="tr-TR" sz="1600" b="1" dirty="0">
                <a:solidFill>
                  <a:schemeClr val="tx1"/>
                </a:solidFill>
                <a:cs typeface="Times New Roman" panose="02020603050405020304" pitchFamily="18" charset="0"/>
              </a:rPr>
              <a:t>, ROMANYA (2007</a:t>
            </a:r>
            <a:r>
              <a:rPr lang="tr-TR" altLang="tr-TR" sz="1600" b="1" dirty="0" smtClean="0">
                <a:solidFill>
                  <a:schemeClr val="tx1"/>
                </a:solidFill>
                <a:cs typeface="Times New Roman" panose="02020603050405020304" pitchFamily="18" charset="0"/>
              </a:rPr>
              <a:t>)</a:t>
            </a:r>
          </a:p>
          <a:p>
            <a:pPr>
              <a:buNone/>
            </a:pPr>
            <a:r>
              <a:rPr lang="tr-TR" altLang="tr-TR" sz="1600" b="1" u="sng" dirty="0" smtClean="0">
                <a:cs typeface="Times New Roman" panose="02020603050405020304" pitchFamily="18" charset="0"/>
              </a:rPr>
              <a:t>7. DALGA:</a:t>
            </a:r>
            <a:r>
              <a:rPr lang="tr-TR" altLang="tr-TR" sz="1600" b="1" dirty="0" smtClean="0">
                <a:cs typeface="Times New Roman" panose="02020603050405020304" pitchFamily="18" charset="0"/>
              </a:rPr>
              <a:t> </a:t>
            </a:r>
            <a:r>
              <a:rPr lang="tr-TR" altLang="tr-TR" sz="1600" b="1" dirty="0" smtClean="0">
                <a:solidFill>
                  <a:schemeClr val="tx1"/>
                </a:solidFill>
                <a:cs typeface="Times New Roman" panose="02020603050405020304" pitchFamily="18" charset="0"/>
              </a:rPr>
              <a:t>Hırvatistan (2013)</a:t>
            </a:r>
          </a:p>
          <a:p>
            <a:pPr>
              <a:buNone/>
            </a:pPr>
            <a:r>
              <a:rPr lang="tr-TR" altLang="tr-TR" sz="1600" b="1" dirty="0" smtClean="0">
                <a:solidFill>
                  <a:schemeClr val="tx1"/>
                </a:solidFill>
                <a:cs typeface="Times New Roman" panose="02020603050405020304" pitchFamily="18" charset="0"/>
              </a:rPr>
              <a:t>BREXİT (2016)</a:t>
            </a:r>
            <a:endParaRPr lang="tr-TR" altLang="tr-TR" sz="1600" b="1" dirty="0">
              <a:solidFill>
                <a:schemeClr val="tx1"/>
              </a:solidFill>
              <a:cs typeface="Times New Roman" panose="02020603050405020304" pitchFamily="18" charset="0"/>
            </a:endParaRPr>
          </a:p>
          <a:p>
            <a:pPr>
              <a:buNone/>
            </a:pPr>
            <a:endParaRPr lang="tr-TR" altLang="tr-TR" sz="1600" dirty="0">
              <a:cs typeface="Times New Roman" panose="02020603050405020304" pitchFamily="18" charset="0"/>
            </a:endParaRPr>
          </a:p>
          <a:p>
            <a:pPr marL="0" indent="0">
              <a:buNone/>
            </a:pPr>
            <a:endParaRPr lang="tr-TR" sz="1600" dirty="0"/>
          </a:p>
        </p:txBody>
      </p:sp>
      <p:sp>
        <p:nvSpPr>
          <p:cNvPr id="4" name="Metin kutusu 3"/>
          <p:cNvSpPr txBox="1"/>
          <p:nvPr/>
        </p:nvSpPr>
        <p:spPr>
          <a:xfrm>
            <a:off x="1212490" y="1291130"/>
            <a:ext cx="5497380" cy="461665"/>
          </a:xfrm>
          <a:prstGeom prst="rect">
            <a:avLst/>
          </a:prstGeom>
          <a:noFill/>
        </p:spPr>
        <p:txBody>
          <a:bodyPr wrap="square" rtlCol="0">
            <a:spAutoFit/>
          </a:bodyPr>
          <a:lstStyle/>
          <a:p>
            <a:pPr algn="ctr"/>
            <a:r>
              <a:rPr lang="tr-TR" sz="2400" b="1" dirty="0" smtClean="0"/>
              <a:t>AB Tarihçe ÖZET</a:t>
            </a:r>
            <a:endParaRPr lang="tr-TR" sz="2400" b="1" dirty="0"/>
          </a:p>
        </p:txBody>
      </p:sp>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 name="Sağ Ayraç 1"/>
          <p:cNvSpPr/>
          <p:nvPr/>
        </p:nvSpPr>
        <p:spPr>
          <a:xfrm>
            <a:off x="2892246" y="2360066"/>
            <a:ext cx="305410" cy="610820"/>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Tree>
    <p:extLst>
      <p:ext uri="{BB962C8B-B14F-4D97-AF65-F5344CB8AC3E}">
        <p14:creationId xmlns:p14="http://schemas.microsoft.com/office/powerpoint/2010/main" val="41732236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2785" y="222195"/>
            <a:ext cx="7627014" cy="1068935"/>
          </a:xfrm>
        </p:spPr>
        <p:style>
          <a:lnRef idx="2">
            <a:schemeClr val="accent3"/>
          </a:lnRef>
          <a:fillRef idx="1">
            <a:schemeClr val="lt1"/>
          </a:fillRef>
          <a:effectRef idx="0">
            <a:schemeClr val="accent3"/>
          </a:effectRef>
          <a:fontRef idx="minor">
            <a:schemeClr val="dk1"/>
          </a:fontRef>
        </p:style>
        <p:txBody>
          <a:bodyPr>
            <a:normAutofit fontScale="90000"/>
          </a:bodyPr>
          <a:lstStyle/>
          <a:p>
            <a:pPr marL="609600" indent="-609600" algn="ctr">
              <a:lnSpc>
                <a:spcPct val="90000"/>
              </a:lnSpc>
            </a:pPr>
            <a:r>
              <a:rPr lang="tr-TR" altLang="tr-TR" sz="2800" b="1" u="sng" dirty="0">
                <a:cs typeface="Times New Roman" panose="02020603050405020304" pitchFamily="18" charset="0"/>
              </a:rPr>
              <a:t>MAASTRİCHT ANTLAŞMASI (10 Aralık 1991-1 Ocak 1993)VE AB’NİN </a:t>
            </a:r>
            <a:r>
              <a:rPr lang="tr-TR" altLang="tr-TR" sz="2800" b="1" u="sng" dirty="0" smtClean="0">
                <a:cs typeface="Times New Roman" panose="02020603050405020304" pitchFamily="18" charset="0"/>
              </a:rPr>
              <a:t>KURULUŞU</a:t>
            </a:r>
            <a:br>
              <a:rPr lang="tr-TR" altLang="tr-TR" sz="2800" b="1" u="sng" dirty="0" smtClean="0">
                <a:cs typeface="Times New Roman" panose="02020603050405020304" pitchFamily="18" charset="0"/>
              </a:rPr>
            </a:br>
            <a:r>
              <a:rPr lang="tr-TR" altLang="tr-TR" sz="2800" b="1" dirty="0" smtClean="0">
                <a:cs typeface="Times New Roman" panose="02020603050405020304" pitchFamily="18" charset="0"/>
              </a:rPr>
              <a:t>1-Kurumsal </a:t>
            </a:r>
            <a:r>
              <a:rPr lang="tr-TR" altLang="tr-TR" sz="2800" b="1" dirty="0">
                <a:cs typeface="Times New Roman" panose="02020603050405020304" pitchFamily="18" charset="0"/>
              </a:rPr>
              <a:t>Yapıdaki </a:t>
            </a:r>
            <a:r>
              <a:rPr lang="tr-TR" altLang="tr-TR" sz="2800" b="1" dirty="0" smtClean="0">
                <a:cs typeface="Times New Roman" panose="02020603050405020304" pitchFamily="18" charset="0"/>
              </a:rPr>
              <a:t>Değişiklikler</a:t>
            </a:r>
            <a:endParaRPr lang="tr-TR" sz="2800" dirty="0"/>
          </a:p>
        </p:txBody>
      </p:sp>
      <p:sp>
        <p:nvSpPr>
          <p:cNvPr id="3" name="İçerik Yer Tutucusu 2"/>
          <p:cNvSpPr>
            <a:spLocks noGrp="1"/>
          </p:cNvSpPr>
          <p:nvPr>
            <p:ph idx="1"/>
          </p:nvPr>
        </p:nvSpPr>
        <p:spPr>
          <a:xfrm>
            <a:off x="597551" y="1443834"/>
            <a:ext cx="8097483" cy="5039265"/>
          </a:xfrm>
        </p:spPr>
        <p:txBody>
          <a:bodyPr>
            <a:noAutofit/>
          </a:bodyPr>
          <a:lstStyle/>
          <a:p>
            <a:pPr marL="609600" indent="-609600" algn="just">
              <a:lnSpc>
                <a:spcPct val="90000"/>
              </a:lnSpc>
              <a:buFontTx/>
              <a:buAutoNum type="alphaLcParenR"/>
            </a:pPr>
            <a:r>
              <a:rPr lang="tr-TR" altLang="tr-TR" sz="2200" b="1" dirty="0" smtClean="0">
                <a:cs typeface="Times New Roman" panose="02020603050405020304" pitchFamily="18" charset="0"/>
              </a:rPr>
              <a:t>Sütun yapısı:</a:t>
            </a:r>
            <a:r>
              <a:rPr lang="tr-TR" altLang="tr-TR" sz="2200" dirty="0" smtClean="0">
                <a:cs typeface="Times New Roman" panose="02020603050405020304" pitchFamily="18" charset="0"/>
              </a:rPr>
              <a:t> 1-</a:t>
            </a:r>
            <a:r>
              <a:rPr lang="tr-TR" altLang="tr-TR" sz="2200" u="sng" dirty="0" smtClean="0">
                <a:cs typeface="Times New Roman" panose="02020603050405020304" pitchFamily="18" charset="0"/>
              </a:rPr>
              <a:t>ekonomik bütünleşme</a:t>
            </a:r>
            <a:r>
              <a:rPr lang="tr-TR" altLang="tr-TR" sz="2200" dirty="0" smtClean="0">
                <a:cs typeface="Times New Roman" panose="02020603050405020304" pitchFamily="18" charset="0"/>
              </a:rPr>
              <a:t> (at); </a:t>
            </a:r>
            <a:r>
              <a:rPr lang="tr-TR" altLang="tr-TR" sz="2200" u="sng" dirty="0" smtClean="0">
                <a:cs typeface="Times New Roman" panose="02020603050405020304" pitchFamily="18" charset="0"/>
              </a:rPr>
              <a:t>siyasi bütünleşme</a:t>
            </a:r>
            <a:r>
              <a:rPr lang="tr-TR" altLang="tr-TR" sz="2200" dirty="0" smtClean="0">
                <a:cs typeface="Times New Roman" panose="02020603050405020304" pitchFamily="18" charset="0"/>
              </a:rPr>
              <a:t> (2-ortak dış ve güvenlik politikası ve 3-adalet ve içişlerinde işbirliği)</a:t>
            </a:r>
          </a:p>
          <a:p>
            <a:pPr marL="609600" indent="-609600" algn="just">
              <a:lnSpc>
                <a:spcPct val="90000"/>
              </a:lnSpc>
              <a:buFontTx/>
              <a:buAutoNum type="alphaLcParenR"/>
            </a:pPr>
            <a:r>
              <a:rPr lang="tr-TR" altLang="tr-TR" sz="2200" b="1" dirty="0" smtClean="0">
                <a:cs typeface="Times New Roman" panose="02020603050405020304" pitchFamily="18" charset="0"/>
              </a:rPr>
              <a:t>Karar alma süreçlerinde değişiklik</a:t>
            </a:r>
            <a:r>
              <a:rPr lang="tr-TR" altLang="tr-TR" sz="2200" dirty="0" smtClean="0">
                <a:cs typeface="Times New Roman" panose="02020603050405020304" pitchFamily="18" charset="0"/>
              </a:rPr>
              <a:t>; ortak karar usulünün getirilmesi: </a:t>
            </a:r>
            <a:r>
              <a:rPr lang="tr-TR" altLang="tr-TR" sz="2200" u="sng" dirty="0" smtClean="0">
                <a:cs typeface="Times New Roman" panose="02020603050405020304" pitchFamily="18" charset="0"/>
              </a:rPr>
              <a:t>parlamentonun karar alma süreçlerinde daha etkin bir konuma getirilmesi</a:t>
            </a:r>
          </a:p>
          <a:p>
            <a:pPr marL="609600" indent="-609600" algn="just">
              <a:lnSpc>
                <a:spcPct val="90000"/>
              </a:lnSpc>
              <a:buFontTx/>
              <a:buAutoNum type="alphaLcParenR"/>
            </a:pPr>
            <a:r>
              <a:rPr lang="tr-TR" altLang="tr-TR" sz="2200" dirty="0" smtClean="0">
                <a:cs typeface="Times New Roman" panose="02020603050405020304" pitchFamily="18" charset="0"/>
              </a:rPr>
              <a:t>Bakanlar konseyi tarafından nitelikli çoğunluk ile karara bağlanan alanların arttırılması Avrupa parlamentosunun komisyonun atanması alanındaki yetkilerinin artırılması </a:t>
            </a:r>
          </a:p>
          <a:p>
            <a:pPr marL="609600" indent="-609600" algn="just">
              <a:lnSpc>
                <a:spcPct val="90000"/>
              </a:lnSpc>
              <a:buFontTx/>
              <a:buAutoNum type="alphaLcParenR" startAt="4"/>
            </a:pPr>
            <a:r>
              <a:rPr lang="tr-TR" altLang="tr-TR" sz="2200" dirty="0" smtClean="0">
                <a:cs typeface="Times New Roman" panose="02020603050405020304" pitchFamily="18" charset="0"/>
              </a:rPr>
              <a:t>Avrupa parlamentosunun uluslararası anlaşmalar konusundaki yetkilerinin artırılması</a:t>
            </a:r>
          </a:p>
          <a:p>
            <a:pPr marL="609600" indent="-609600" algn="just">
              <a:lnSpc>
                <a:spcPct val="90000"/>
              </a:lnSpc>
              <a:buFontTx/>
              <a:buAutoNum type="alphaLcParenR" startAt="4"/>
            </a:pPr>
            <a:r>
              <a:rPr lang="tr-TR" altLang="tr-TR" sz="2200" dirty="0" smtClean="0">
                <a:cs typeface="Times New Roman" panose="02020603050405020304" pitchFamily="18" charset="0"/>
              </a:rPr>
              <a:t>Bölgeler komitesi, ombudsman gibi yeni kurumların oluşturulması </a:t>
            </a:r>
          </a:p>
          <a:p>
            <a:pPr marL="609600" indent="-609600" algn="just">
              <a:lnSpc>
                <a:spcPct val="90000"/>
              </a:lnSpc>
              <a:buFontTx/>
              <a:buAutoNum type="alphaLcParenR" startAt="4"/>
            </a:pPr>
            <a:r>
              <a:rPr lang="tr-TR" altLang="tr-TR" sz="2200" b="1" dirty="0" smtClean="0">
                <a:cs typeface="Times New Roman" panose="02020603050405020304" pitchFamily="18" charset="0"/>
              </a:rPr>
              <a:t>Yetki ikamesi ilkesi</a:t>
            </a:r>
            <a:r>
              <a:rPr lang="tr-TR" altLang="tr-TR" sz="2200" dirty="0" smtClean="0">
                <a:cs typeface="Times New Roman" panose="02020603050405020304" pitchFamily="18" charset="0"/>
              </a:rPr>
              <a:t>: bir konu hangi düzeyde-ab, üye devletler veya yerel düzey- daha etkin incelenebilecekse, o düzeyde ele alınması.</a:t>
            </a: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2073363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96260" y="1596540"/>
            <a:ext cx="8551480" cy="4886560"/>
          </a:xfrm>
        </p:spPr>
        <p:txBody>
          <a:bodyPr>
            <a:normAutofit lnSpcReduction="10000"/>
          </a:bodyPr>
          <a:lstStyle/>
          <a:p>
            <a:pPr marL="609600" indent="-609600" algn="just">
              <a:lnSpc>
                <a:spcPct val="90000"/>
              </a:lnSpc>
              <a:buFontTx/>
              <a:buAutoNum type="alphaLcParenR"/>
            </a:pPr>
            <a:r>
              <a:rPr lang="tr-TR" altLang="tr-TR" dirty="0" smtClean="0">
                <a:solidFill>
                  <a:schemeClr val="tx1"/>
                </a:solidFill>
                <a:cs typeface="Times New Roman" panose="02020603050405020304" pitchFamily="18" charset="0"/>
              </a:rPr>
              <a:t>EKONOMİK </a:t>
            </a:r>
            <a:r>
              <a:rPr lang="tr-TR" altLang="tr-TR" dirty="0">
                <a:solidFill>
                  <a:schemeClr val="tx1"/>
                </a:solidFill>
                <a:cs typeface="Times New Roman" panose="02020603050405020304" pitchFamily="18" charset="0"/>
              </a:rPr>
              <a:t>VE PARASAL BİRLİK: Ortak Pazara ek olarak, para ve makroekonomi politikalarında bütünleşmenin sağlanması. Üye ülkelerin parasal alandaki yetkilerinin Avrupa Merkez Bankasına devredilmesi. </a:t>
            </a:r>
            <a:r>
              <a:rPr lang="tr-TR" altLang="tr-TR" b="1" dirty="0">
                <a:solidFill>
                  <a:schemeClr val="tx1"/>
                </a:solidFill>
                <a:cs typeface="Times New Roman" panose="02020603050405020304" pitchFamily="18" charset="0"/>
              </a:rPr>
              <a:t>1 Ocak 2002’de Tek </a:t>
            </a:r>
            <a:r>
              <a:rPr lang="tr-TR" altLang="tr-TR" b="1" dirty="0" err="1">
                <a:solidFill>
                  <a:schemeClr val="tx1"/>
                </a:solidFill>
                <a:cs typeface="Times New Roman" panose="02020603050405020304" pitchFamily="18" charset="0"/>
              </a:rPr>
              <a:t>Para’ya</a:t>
            </a:r>
            <a:r>
              <a:rPr lang="tr-TR" altLang="tr-TR" b="1" dirty="0">
                <a:solidFill>
                  <a:schemeClr val="tx1"/>
                </a:solidFill>
                <a:cs typeface="Times New Roman" panose="02020603050405020304" pitchFamily="18" charset="0"/>
              </a:rPr>
              <a:t> geçiş.</a:t>
            </a:r>
          </a:p>
          <a:p>
            <a:pPr marL="609600" indent="-609600" algn="just">
              <a:lnSpc>
                <a:spcPct val="90000"/>
              </a:lnSpc>
              <a:buFontTx/>
              <a:buAutoNum type="alphaLcParenR"/>
            </a:pPr>
            <a:r>
              <a:rPr lang="tr-TR" altLang="tr-TR" dirty="0">
                <a:solidFill>
                  <a:schemeClr val="tx1"/>
                </a:solidFill>
                <a:cs typeface="Times New Roman" panose="02020603050405020304" pitchFamily="18" charset="0"/>
              </a:rPr>
              <a:t>ORTAK DIŞ VE GÜVENLİK POLİTİKASI: Avrupa Güvenlik ve Savunma </a:t>
            </a:r>
            <a:r>
              <a:rPr lang="tr-TR" altLang="tr-TR" dirty="0" err="1">
                <a:solidFill>
                  <a:schemeClr val="tx1"/>
                </a:solidFill>
                <a:cs typeface="Times New Roman" panose="02020603050405020304" pitchFamily="18" charset="0"/>
              </a:rPr>
              <a:t>Politikası’nın</a:t>
            </a:r>
            <a:r>
              <a:rPr lang="tr-TR" altLang="tr-TR" dirty="0">
                <a:solidFill>
                  <a:schemeClr val="tx1"/>
                </a:solidFill>
                <a:cs typeface="Times New Roman" panose="02020603050405020304" pitchFamily="18" charset="0"/>
              </a:rPr>
              <a:t> geliştirilmesi, </a:t>
            </a:r>
            <a:endParaRPr lang="tr-TR" altLang="tr-TR" dirty="0" smtClean="0">
              <a:solidFill>
                <a:schemeClr val="tx1"/>
              </a:solidFill>
              <a:cs typeface="Times New Roman" panose="02020603050405020304" pitchFamily="18" charset="0"/>
            </a:endParaRPr>
          </a:p>
          <a:p>
            <a:pPr marL="609600" indent="-609600" algn="just">
              <a:lnSpc>
                <a:spcPct val="90000"/>
              </a:lnSpc>
              <a:buFontTx/>
              <a:buAutoNum type="alphaLcParenR"/>
            </a:pPr>
            <a:r>
              <a:rPr lang="tr-TR" altLang="tr-TR" dirty="0" smtClean="0">
                <a:solidFill>
                  <a:schemeClr val="tx1"/>
                </a:solidFill>
                <a:cs typeface="Times New Roman" panose="02020603050405020304" pitchFamily="18" charset="0"/>
              </a:rPr>
              <a:t>ADALET </a:t>
            </a:r>
            <a:r>
              <a:rPr lang="tr-TR" altLang="tr-TR" dirty="0">
                <a:solidFill>
                  <a:schemeClr val="tx1"/>
                </a:solidFill>
                <a:cs typeface="Times New Roman" panose="02020603050405020304" pitchFamily="18" charset="0"/>
              </a:rPr>
              <a:t>VE İÇİŞLERİNDE İŞBİRLİĞİ: üye devletlerin iç güvenliğin sağlanması ve kamu düzeninin korunmasına ilişkin işbirliğinin kurumsallaşması. Uluslararası suçlar, yasadışı göç, uyuşturucu ticareti ve terörle mücadele için Avrupa Polis Bürosu (</a:t>
            </a:r>
            <a:r>
              <a:rPr lang="tr-TR" altLang="tr-TR" dirty="0" err="1">
                <a:solidFill>
                  <a:schemeClr val="tx1"/>
                </a:solidFill>
                <a:cs typeface="Times New Roman" panose="02020603050405020304" pitchFamily="18" charset="0"/>
              </a:rPr>
              <a:t>Europol</a:t>
            </a:r>
            <a:r>
              <a:rPr lang="tr-TR" altLang="tr-TR" dirty="0">
                <a:solidFill>
                  <a:schemeClr val="tx1"/>
                </a:solidFill>
                <a:cs typeface="Times New Roman" panose="02020603050405020304" pitchFamily="18" charset="0"/>
              </a:rPr>
              <a:t>)ün kurulması</a:t>
            </a:r>
            <a:r>
              <a:rPr lang="tr-TR" altLang="tr-TR" dirty="0" smtClean="0">
                <a:solidFill>
                  <a:schemeClr val="tx1"/>
                </a:solidFill>
                <a:cs typeface="Times New Roman" panose="02020603050405020304" pitchFamily="18" charset="0"/>
              </a:rPr>
              <a:t>.</a:t>
            </a:r>
          </a:p>
          <a:p>
            <a:endParaRPr lang="tr-TR" altLang="tr-TR" dirty="0">
              <a:solidFill>
                <a:schemeClr val="folHlink"/>
              </a:solidFill>
              <a:cs typeface="Times New Roman" panose="02020603050405020304" pitchFamily="18" charset="0"/>
            </a:endParaRPr>
          </a:p>
          <a:p>
            <a:pPr marL="609600" indent="-609600" algn="just">
              <a:lnSpc>
                <a:spcPct val="90000"/>
              </a:lnSpc>
              <a:buFontTx/>
              <a:buAutoNum type="alphaLcParenR"/>
            </a:pPr>
            <a:endParaRPr lang="tr-TR" altLang="tr-TR" dirty="0">
              <a:cs typeface="Times New Roman" panose="02020603050405020304" pitchFamily="18" charset="0"/>
            </a:endParaRPr>
          </a:p>
        </p:txBody>
      </p:sp>
      <p:sp>
        <p:nvSpPr>
          <p:cNvPr id="4" name="Dikdörtgen 3"/>
          <p:cNvSpPr/>
          <p:nvPr/>
        </p:nvSpPr>
        <p:spPr>
          <a:xfrm>
            <a:off x="1212490" y="1254908"/>
            <a:ext cx="3611515" cy="341632"/>
          </a:xfrm>
          <a:prstGeom prst="rect">
            <a:avLst/>
          </a:prstGeom>
        </p:spPr>
        <p:txBody>
          <a:bodyPr wrap="square">
            <a:spAutoFit/>
          </a:bodyPr>
          <a:lstStyle/>
          <a:p>
            <a:pPr algn="just">
              <a:lnSpc>
                <a:spcPct val="90000"/>
              </a:lnSpc>
            </a:pPr>
            <a:r>
              <a:rPr lang="tr-TR" altLang="tr-TR" b="1" u="sng" dirty="0">
                <a:solidFill>
                  <a:schemeClr val="folHlink"/>
                </a:solidFill>
                <a:cs typeface="Times New Roman" panose="02020603050405020304" pitchFamily="18" charset="0"/>
              </a:rPr>
              <a:t>2- Politika Alanındaki Değişiklikler</a:t>
            </a:r>
          </a:p>
        </p:txBody>
      </p:sp>
      <p:sp>
        <p:nvSpPr>
          <p:cNvPr id="5" name="Dikdörtgen 4"/>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6579150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665627" y="1291130"/>
            <a:ext cx="8182113" cy="5344675"/>
          </a:xfrm>
        </p:spPr>
        <p:txBody>
          <a:bodyPr>
            <a:noAutofit/>
          </a:bodyPr>
          <a:lstStyle/>
          <a:p>
            <a:pPr marL="0" indent="0" algn="just">
              <a:lnSpc>
                <a:spcPct val="90000"/>
              </a:lnSpc>
              <a:buNone/>
            </a:pPr>
            <a:r>
              <a:rPr lang="tr-TR" altLang="tr-TR" sz="1800" dirty="0" smtClean="0">
                <a:solidFill>
                  <a:schemeClr val="tx1"/>
                </a:solidFill>
                <a:cs typeface="Times New Roman" panose="02020603050405020304" pitchFamily="18" charset="0"/>
              </a:rPr>
              <a:t>e) </a:t>
            </a:r>
            <a:r>
              <a:rPr lang="tr-TR" altLang="tr-TR" sz="1800" b="1" dirty="0" smtClean="0">
                <a:solidFill>
                  <a:schemeClr val="tx1"/>
                </a:solidFill>
                <a:cs typeface="Times New Roman" panose="02020603050405020304" pitchFamily="18" charset="0"/>
              </a:rPr>
              <a:t>AVRUPA VATANDAŞLIĞI</a:t>
            </a:r>
            <a:r>
              <a:rPr lang="tr-TR" altLang="tr-TR" sz="1800" dirty="0" smtClean="0">
                <a:solidFill>
                  <a:schemeClr val="tx1"/>
                </a:solidFill>
                <a:cs typeface="Times New Roman" panose="02020603050405020304" pitchFamily="18" charset="0"/>
              </a:rPr>
              <a:t>: tüm üye ülkelerde oturma ve serbest dolaşım hakkı, </a:t>
            </a:r>
            <a:r>
              <a:rPr lang="tr-TR" altLang="tr-TR" sz="1800" dirty="0" err="1" smtClean="0">
                <a:solidFill>
                  <a:schemeClr val="tx1"/>
                </a:solidFill>
                <a:cs typeface="Times New Roman" panose="02020603050405020304" pitchFamily="18" charset="0"/>
              </a:rPr>
              <a:t>avrupa</a:t>
            </a:r>
            <a:r>
              <a:rPr lang="tr-TR" altLang="tr-TR" sz="1800" dirty="0" smtClean="0">
                <a:solidFill>
                  <a:schemeClr val="tx1"/>
                </a:solidFill>
                <a:cs typeface="Times New Roman" panose="02020603050405020304" pitchFamily="18" charset="0"/>
              </a:rPr>
              <a:t> parlamentosu ve belediye seçimlerinde seçme ve seçilme hakkı, üçüncü ülkelerde diplomatik temsilcilikleri bulunmayan üye ülke vatandaşlarının, o ülkede diğer üye ülkelerin korumasından yararlanması, toplulukla ilgili konularda </a:t>
            </a:r>
            <a:r>
              <a:rPr lang="tr-TR" altLang="tr-TR" sz="1800" dirty="0" err="1" smtClean="0">
                <a:solidFill>
                  <a:schemeClr val="tx1"/>
                </a:solidFill>
                <a:cs typeface="Times New Roman" panose="02020603050405020304" pitchFamily="18" charset="0"/>
              </a:rPr>
              <a:t>avrupa</a:t>
            </a:r>
            <a:r>
              <a:rPr lang="tr-TR" altLang="tr-TR" sz="1800" dirty="0" smtClean="0">
                <a:solidFill>
                  <a:schemeClr val="tx1"/>
                </a:solidFill>
                <a:cs typeface="Times New Roman" panose="02020603050405020304" pitchFamily="18" charset="0"/>
              </a:rPr>
              <a:t> parlamentosuna dilekçe verme hakkı.</a:t>
            </a:r>
          </a:p>
          <a:p>
            <a:pPr marL="0" indent="0" algn="just">
              <a:lnSpc>
                <a:spcPct val="90000"/>
              </a:lnSpc>
              <a:buNone/>
            </a:pPr>
            <a:endParaRPr lang="tr-TR" altLang="tr-TR" sz="1800" dirty="0">
              <a:solidFill>
                <a:schemeClr val="tx1"/>
              </a:solidFill>
              <a:cs typeface="Times New Roman" panose="02020603050405020304" pitchFamily="18" charset="0"/>
            </a:endParaRPr>
          </a:p>
          <a:p>
            <a:pPr marL="0" indent="0" algn="just">
              <a:lnSpc>
                <a:spcPct val="90000"/>
              </a:lnSpc>
              <a:buNone/>
            </a:pPr>
            <a:r>
              <a:rPr lang="tr-TR" altLang="tr-TR" sz="1800" dirty="0" smtClean="0">
                <a:solidFill>
                  <a:schemeClr val="tx1"/>
                </a:solidFill>
                <a:cs typeface="Times New Roman" panose="02020603050405020304" pitchFamily="18" charset="0"/>
              </a:rPr>
              <a:t>f)  Sosyal politika alanında </a:t>
            </a:r>
            <a:r>
              <a:rPr lang="tr-TR" altLang="tr-TR" sz="1800" dirty="0" err="1" smtClean="0">
                <a:solidFill>
                  <a:schemeClr val="tx1"/>
                </a:solidFill>
                <a:cs typeface="Times New Roman" panose="02020603050405020304" pitchFamily="18" charset="0"/>
              </a:rPr>
              <a:t>ab’nin</a:t>
            </a:r>
            <a:r>
              <a:rPr lang="tr-TR" altLang="tr-TR" sz="1800" dirty="0" smtClean="0">
                <a:solidFill>
                  <a:schemeClr val="tx1"/>
                </a:solidFill>
                <a:cs typeface="Times New Roman" panose="02020603050405020304" pitchFamily="18" charset="0"/>
              </a:rPr>
              <a:t> yetkilendirilmesi (sosyal </a:t>
            </a:r>
            <a:r>
              <a:rPr lang="tr-TR" altLang="tr-TR" sz="1800" dirty="0" err="1" smtClean="0">
                <a:solidFill>
                  <a:schemeClr val="tx1"/>
                </a:solidFill>
                <a:cs typeface="Times New Roman" panose="02020603050405020304" pitchFamily="18" charset="0"/>
              </a:rPr>
              <a:t>avrupa</a:t>
            </a:r>
            <a:r>
              <a:rPr lang="tr-TR" altLang="tr-TR" sz="1800" dirty="0" smtClean="0">
                <a:solidFill>
                  <a:schemeClr val="tx1"/>
                </a:solidFill>
                <a:cs typeface="Times New Roman" panose="02020603050405020304" pitchFamily="18" charset="0"/>
              </a:rPr>
              <a:t>): mesleki eğitim ve sürekli eğitim programlarının düzenlenmesi; nispeten geri kalmış 4 üye (</a:t>
            </a:r>
            <a:r>
              <a:rPr lang="tr-TR" altLang="tr-TR" sz="1800" dirty="0" err="1" smtClean="0">
                <a:solidFill>
                  <a:schemeClr val="tx1"/>
                </a:solidFill>
                <a:cs typeface="Times New Roman" panose="02020603050405020304" pitchFamily="18" charset="0"/>
              </a:rPr>
              <a:t>yunanistan</a:t>
            </a:r>
            <a:r>
              <a:rPr lang="tr-TR" altLang="tr-TR" sz="1800" dirty="0" smtClean="0">
                <a:solidFill>
                  <a:schemeClr val="tx1"/>
                </a:solidFill>
                <a:cs typeface="Times New Roman" panose="02020603050405020304" pitchFamily="18" charset="0"/>
              </a:rPr>
              <a:t>, ispanya, </a:t>
            </a:r>
            <a:r>
              <a:rPr lang="tr-TR" altLang="tr-TR" sz="1800" dirty="0" err="1" smtClean="0">
                <a:solidFill>
                  <a:schemeClr val="tx1"/>
                </a:solidFill>
                <a:cs typeface="Times New Roman" panose="02020603050405020304" pitchFamily="18" charset="0"/>
              </a:rPr>
              <a:t>portekiz</a:t>
            </a:r>
            <a:r>
              <a:rPr lang="tr-TR" altLang="tr-TR" sz="1800" dirty="0" smtClean="0">
                <a:solidFill>
                  <a:schemeClr val="tx1"/>
                </a:solidFill>
                <a:cs typeface="Times New Roman" panose="02020603050405020304" pitchFamily="18" charset="0"/>
              </a:rPr>
              <a:t>, </a:t>
            </a:r>
            <a:r>
              <a:rPr lang="tr-TR" altLang="tr-TR" sz="1800" dirty="0" err="1" smtClean="0">
                <a:solidFill>
                  <a:schemeClr val="tx1"/>
                </a:solidFill>
                <a:cs typeface="Times New Roman" panose="02020603050405020304" pitchFamily="18" charset="0"/>
              </a:rPr>
              <a:t>irlanda</a:t>
            </a:r>
            <a:r>
              <a:rPr lang="tr-TR" altLang="tr-TR" sz="1800" dirty="0" smtClean="0">
                <a:solidFill>
                  <a:schemeClr val="tx1"/>
                </a:solidFill>
                <a:cs typeface="Times New Roman" panose="02020603050405020304" pitchFamily="18" charset="0"/>
              </a:rPr>
              <a:t>) için </a:t>
            </a:r>
            <a:r>
              <a:rPr lang="tr-TR" altLang="tr-TR" sz="2400" b="1" dirty="0" smtClean="0">
                <a:solidFill>
                  <a:schemeClr val="tx1"/>
                </a:solidFill>
                <a:cs typeface="Times New Roman" panose="02020603050405020304" pitchFamily="18" charset="0"/>
              </a:rPr>
              <a:t>“dayanışma ve uyum </a:t>
            </a:r>
            <a:r>
              <a:rPr lang="tr-TR" altLang="tr-TR" sz="2400" b="1" dirty="0" err="1" smtClean="0">
                <a:solidFill>
                  <a:schemeClr val="tx1"/>
                </a:solidFill>
                <a:cs typeface="Times New Roman" panose="02020603050405020304" pitchFamily="18" charset="0"/>
              </a:rPr>
              <a:t>fonu”nun</a:t>
            </a:r>
            <a:r>
              <a:rPr lang="tr-TR" altLang="tr-TR" sz="2400" b="1" dirty="0" smtClean="0">
                <a:solidFill>
                  <a:schemeClr val="tx1"/>
                </a:solidFill>
                <a:cs typeface="Times New Roman" panose="02020603050405020304" pitchFamily="18" charset="0"/>
              </a:rPr>
              <a:t> </a:t>
            </a:r>
            <a:r>
              <a:rPr lang="tr-TR" altLang="tr-TR" sz="1800" dirty="0" smtClean="0">
                <a:solidFill>
                  <a:schemeClr val="tx1"/>
                </a:solidFill>
                <a:cs typeface="Times New Roman" panose="02020603050405020304" pitchFamily="18" charset="0"/>
              </a:rPr>
              <a:t>kurulması; </a:t>
            </a:r>
            <a:r>
              <a:rPr lang="tr-TR" altLang="tr-TR" sz="1800" dirty="0" err="1" smtClean="0">
                <a:solidFill>
                  <a:schemeClr val="tx1"/>
                </a:solidFill>
                <a:cs typeface="Times New Roman" panose="02020603050405020304" pitchFamily="18" charset="0"/>
              </a:rPr>
              <a:t>avrupa</a:t>
            </a:r>
            <a:r>
              <a:rPr lang="tr-TR" altLang="tr-TR" sz="1800" dirty="0" smtClean="0">
                <a:solidFill>
                  <a:schemeClr val="tx1"/>
                </a:solidFill>
                <a:cs typeface="Times New Roman" panose="02020603050405020304" pitchFamily="18" charset="0"/>
              </a:rPr>
              <a:t> çalışma kanunlarının hazırlanmasına </a:t>
            </a:r>
            <a:r>
              <a:rPr lang="tr-TR" altLang="tr-TR" sz="1800" dirty="0" err="1" smtClean="0">
                <a:solidFill>
                  <a:schemeClr val="tx1"/>
                </a:solidFill>
                <a:cs typeface="Times New Roman" panose="02020603050405020304" pitchFamily="18" charset="0"/>
              </a:rPr>
              <a:t>avrupa</a:t>
            </a:r>
            <a:r>
              <a:rPr lang="tr-TR" altLang="tr-TR" sz="1800" dirty="0" smtClean="0">
                <a:solidFill>
                  <a:schemeClr val="tx1"/>
                </a:solidFill>
                <a:cs typeface="Times New Roman" panose="02020603050405020304" pitchFamily="18" charset="0"/>
              </a:rPr>
              <a:t> çapındaki ve ulusal düzeydeki sosyal tarafların katılması.</a:t>
            </a:r>
          </a:p>
          <a:p>
            <a:pPr marL="609600" indent="-609600" algn="just">
              <a:lnSpc>
                <a:spcPct val="90000"/>
              </a:lnSpc>
              <a:buFontTx/>
              <a:buAutoNum type="alphaLcParenR"/>
            </a:pPr>
            <a:endParaRPr lang="tr-TR" altLang="tr-TR" sz="1800" dirty="0" smtClean="0">
              <a:solidFill>
                <a:schemeClr val="tx1"/>
              </a:solidFill>
              <a:cs typeface="Times New Roman" panose="02020603050405020304" pitchFamily="18" charset="0"/>
            </a:endParaRPr>
          </a:p>
          <a:p>
            <a:pPr marL="0" indent="0" algn="just">
              <a:buNone/>
            </a:pPr>
            <a:r>
              <a:rPr lang="tr-TR" altLang="tr-TR" sz="1800" dirty="0" smtClean="0">
                <a:solidFill>
                  <a:schemeClr val="tx1"/>
                </a:solidFill>
                <a:cs typeface="Times New Roman" panose="02020603050405020304" pitchFamily="18" charset="0"/>
              </a:rPr>
              <a:t>g)  Eğitim, kültür, kamu sağlığı, tüketicinin korunması, trans-</a:t>
            </a:r>
            <a:r>
              <a:rPr lang="tr-TR" altLang="tr-TR" sz="1800" dirty="0" err="1" smtClean="0">
                <a:solidFill>
                  <a:schemeClr val="tx1"/>
                </a:solidFill>
                <a:cs typeface="Times New Roman" panose="02020603050405020304" pitchFamily="18" charset="0"/>
              </a:rPr>
              <a:t>avrupa</a:t>
            </a:r>
            <a:r>
              <a:rPr lang="tr-TR" altLang="tr-TR" sz="1800" dirty="0" smtClean="0">
                <a:solidFill>
                  <a:schemeClr val="tx1"/>
                </a:solidFill>
                <a:cs typeface="Times New Roman" panose="02020603050405020304" pitchFamily="18" charset="0"/>
              </a:rPr>
              <a:t> ulaşım ve enerji ağları, ekonomik ve sosyal uyumun güçlendirilmesi alanlarının </a:t>
            </a:r>
            <a:r>
              <a:rPr lang="tr-TR" altLang="tr-TR" sz="1800" dirty="0" err="1" smtClean="0">
                <a:solidFill>
                  <a:schemeClr val="tx1"/>
                </a:solidFill>
                <a:cs typeface="Times New Roman" panose="02020603050405020304" pitchFamily="18" charset="0"/>
              </a:rPr>
              <a:t>avrupa</a:t>
            </a:r>
            <a:r>
              <a:rPr lang="tr-TR" altLang="tr-TR" sz="1800" dirty="0" smtClean="0">
                <a:solidFill>
                  <a:schemeClr val="tx1"/>
                </a:solidFill>
                <a:cs typeface="Times New Roman" panose="02020603050405020304" pitchFamily="18" charset="0"/>
              </a:rPr>
              <a:t> bütünleşmesi çerçevesine dahil edilmesi</a:t>
            </a:r>
          </a:p>
          <a:p>
            <a:pPr marL="609600" indent="-609600" algn="just">
              <a:buFontTx/>
              <a:buAutoNum type="alphaLcParenR" startAt="5"/>
            </a:pPr>
            <a:endParaRPr lang="tr-TR" altLang="tr-TR" sz="1800" dirty="0" smtClean="0">
              <a:solidFill>
                <a:schemeClr val="tx1"/>
              </a:solidFill>
              <a:cs typeface="Times New Roman" panose="02020603050405020304" pitchFamily="18" charset="0"/>
            </a:endParaRPr>
          </a:p>
          <a:p>
            <a:pPr marL="0" indent="0" algn="just">
              <a:buNone/>
            </a:pPr>
            <a:r>
              <a:rPr lang="tr-TR" altLang="tr-TR" sz="1800" dirty="0" smtClean="0">
                <a:solidFill>
                  <a:schemeClr val="tx1"/>
                </a:solidFill>
                <a:cs typeface="Times New Roman" panose="02020603050405020304" pitchFamily="18" charset="0"/>
              </a:rPr>
              <a:t>h)  Temel hakların ab düzeyinde korunması konusunun kurucu antlaşmalara geçirilmesi</a:t>
            </a:r>
            <a:endParaRPr lang="tr-TR" altLang="tr-TR" sz="1800" dirty="0">
              <a:solidFill>
                <a:schemeClr val="tx1"/>
              </a:solidFill>
              <a:cs typeface="Times New Roman" panose="02020603050405020304" pitchFamily="18" charset="0"/>
            </a:endParaRPr>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782435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96168" y="2512770"/>
            <a:ext cx="8246069" cy="2595985"/>
          </a:xfrm>
        </p:spPr>
        <p:txBody>
          <a:bodyPr>
            <a:normAutofit lnSpcReduction="10000"/>
          </a:bodyPr>
          <a:lstStyle/>
          <a:p>
            <a:pPr marL="0" indent="0" algn="just">
              <a:buNone/>
            </a:pPr>
            <a:r>
              <a:rPr lang="tr-TR" dirty="0" smtClean="0">
                <a:latin typeface="Times New Roman" panose="02020603050405020304" pitchFamily="18" charset="0"/>
                <a:cs typeface="Times New Roman" panose="02020603050405020304" pitchFamily="18" charset="0"/>
              </a:rPr>
              <a:t>	Bu </a:t>
            </a:r>
            <a:r>
              <a:rPr lang="tr-TR" dirty="0">
                <a:latin typeface="Times New Roman" panose="02020603050405020304" pitchFamily="18" charset="0"/>
                <a:cs typeface="Times New Roman" panose="02020603050405020304" pitchFamily="18" charset="0"/>
              </a:rPr>
              <a:t>antlaşma ile 1999′a kadar </a:t>
            </a:r>
            <a:r>
              <a:rPr lang="tr-TR" b="1" dirty="0">
                <a:latin typeface="Times New Roman" panose="02020603050405020304" pitchFamily="18" charset="0"/>
                <a:cs typeface="Times New Roman" panose="02020603050405020304" pitchFamily="18" charset="0"/>
              </a:rPr>
              <a:t>parasal birliğin </a:t>
            </a:r>
            <a:r>
              <a:rPr lang="tr-TR" dirty="0">
                <a:latin typeface="Times New Roman" panose="02020603050405020304" pitchFamily="18" charset="0"/>
                <a:cs typeface="Times New Roman" panose="02020603050405020304" pitchFamily="18" charset="0"/>
              </a:rPr>
              <a:t>tamamlanmasına, </a:t>
            </a:r>
            <a:r>
              <a:rPr lang="tr-TR" b="1" dirty="0">
                <a:latin typeface="Times New Roman" panose="02020603050405020304" pitchFamily="18" charset="0"/>
                <a:cs typeface="Times New Roman" panose="02020603050405020304" pitchFamily="18" charset="0"/>
              </a:rPr>
              <a:t>Avrupa vatandaşlığının oluşturulmasına </a:t>
            </a:r>
            <a:r>
              <a:rPr lang="tr-TR" dirty="0">
                <a:latin typeface="Times New Roman" panose="02020603050405020304" pitchFamily="18" charset="0"/>
                <a:cs typeface="Times New Roman" panose="02020603050405020304" pitchFamily="18" charset="0"/>
              </a:rPr>
              <a:t>ve </a:t>
            </a:r>
            <a:r>
              <a:rPr lang="tr-TR" b="1" dirty="0">
                <a:latin typeface="Times New Roman" panose="02020603050405020304" pitchFamily="18" charset="0"/>
                <a:cs typeface="Times New Roman" panose="02020603050405020304" pitchFamily="18" charset="0"/>
              </a:rPr>
              <a:t>ortak dış ve güvenlik ile adalet ve içişlerinde işbirliği </a:t>
            </a:r>
            <a:r>
              <a:rPr lang="tr-TR" dirty="0">
                <a:latin typeface="Times New Roman" panose="02020603050405020304" pitchFamily="18" charset="0"/>
                <a:cs typeface="Times New Roman" panose="02020603050405020304" pitchFamily="18" charset="0"/>
              </a:rPr>
              <a:t>politikalarının meydana getirilmesine karar verildi.</a:t>
            </a:r>
          </a:p>
          <a:p>
            <a:pPr marL="0" indent="0" algn="just">
              <a:buNone/>
            </a:pPr>
            <a:r>
              <a:rPr lang="tr-TR" dirty="0">
                <a:latin typeface="Times New Roman" panose="02020603050405020304" pitchFamily="18" charset="0"/>
                <a:cs typeface="Times New Roman" panose="02020603050405020304" pitchFamily="18" charset="0"/>
              </a:rPr>
              <a:t>	</a:t>
            </a:r>
            <a:endParaRPr lang="tr-TR" dirty="0"/>
          </a:p>
        </p:txBody>
      </p:sp>
      <p:sp>
        <p:nvSpPr>
          <p:cNvPr id="4" name="Dikdörtgen 3"/>
          <p:cNvSpPr/>
          <p:nvPr/>
        </p:nvSpPr>
        <p:spPr>
          <a:xfrm>
            <a:off x="8389625" y="6483100"/>
            <a:ext cx="754375" cy="374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42775653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0" y="2360065"/>
            <a:ext cx="8704185" cy="5344676"/>
          </a:xfrm>
        </p:spPr>
        <p:txBody>
          <a:bodyPr>
            <a:normAutofit/>
          </a:bodyPr>
          <a:lstStyle/>
          <a:p>
            <a:pPr marL="0" indent="0">
              <a:buNone/>
            </a:pPr>
            <a:r>
              <a:rPr lang="tr-TR" b="1" i="1" dirty="0">
                <a:latin typeface="Comic Sans MS" panose="030F0702030302020204" pitchFamily="66" charset="0"/>
                <a:cs typeface="Times New Roman" panose="02020603050405020304" pitchFamily="18" charset="0"/>
              </a:rPr>
              <a:t>Yeni Bir Genişleme: Avusturya, Finlandiya, İsveç</a:t>
            </a:r>
            <a:endParaRPr lang="tr-TR" b="1" dirty="0">
              <a:latin typeface="Comic Sans MS" panose="030F0702030302020204" pitchFamily="66"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	1995 </a:t>
            </a:r>
            <a:r>
              <a:rPr lang="tr-TR" dirty="0">
                <a:latin typeface="Times New Roman" panose="02020603050405020304" pitchFamily="18" charset="0"/>
                <a:cs typeface="Times New Roman" panose="02020603050405020304" pitchFamily="18" charset="0"/>
              </a:rPr>
              <a:t>yılında, </a:t>
            </a:r>
            <a:r>
              <a:rPr lang="tr-TR" b="1" dirty="0">
                <a:latin typeface="Times New Roman" panose="02020603050405020304" pitchFamily="18" charset="0"/>
                <a:cs typeface="Times New Roman" panose="02020603050405020304" pitchFamily="18" charset="0"/>
              </a:rPr>
              <a:t>Avusturya, Finlandiya İsveç’in</a:t>
            </a:r>
            <a:r>
              <a:rPr lang="tr-TR" dirty="0">
                <a:latin typeface="Times New Roman" panose="02020603050405020304" pitchFamily="18" charset="0"/>
                <a:cs typeface="Times New Roman" panose="02020603050405020304" pitchFamily="18" charset="0"/>
              </a:rPr>
              <a:t> katılımıyla, Avrupa Birliği’nin üye sayısı 15′e yükseldi.</a:t>
            </a:r>
          </a:p>
          <a:p>
            <a:pPr marL="0" indent="0">
              <a:buNone/>
            </a:pPr>
            <a:endParaRPr lang="tr-TR" b="1" dirty="0" smtClean="0">
              <a:latin typeface="Times New Roman" panose="02020603050405020304" pitchFamily="18" charset="0"/>
              <a:cs typeface="Times New Roman" panose="02020603050405020304" pitchFamily="18" charset="0"/>
            </a:endParaRPr>
          </a:p>
          <a:p>
            <a:pPr marL="0" indent="0">
              <a:buNone/>
            </a:pPr>
            <a:r>
              <a:rPr lang="tr-TR" b="1" dirty="0" smtClean="0">
                <a:latin typeface="Times New Roman" panose="02020603050405020304" pitchFamily="18" charset="0"/>
                <a:cs typeface="Times New Roman" panose="02020603050405020304" pitchFamily="18" charset="0"/>
              </a:rPr>
              <a:t>Ekonomik </a:t>
            </a:r>
            <a:r>
              <a:rPr lang="tr-TR" b="1" dirty="0">
                <a:latin typeface="Times New Roman" panose="02020603050405020304" pitchFamily="18" charset="0"/>
                <a:cs typeface="Times New Roman" panose="02020603050405020304" pitchFamily="18" charset="0"/>
              </a:rPr>
              <a:t>ve Parasal Birlik</a:t>
            </a:r>
            <a:endParaRPr lang="tr-TR" dirty="0">
              <a:latin typeface="Times New Roman" panose="02020603050405020304" pitchFamily="18" charset="0"/>
              <a:cs typeface="Times New Roman" panose="02020603050405020304" pitchFamily="18" charset="0"/>
            </a:endParaRPr>
          </a:p>
          <a:p>
            <a:pPr marL="0" indent="0">
              <a:buNone/>
            </a:pPr>
            <a:r>
              <a:rPr lang="tr-TR" dirty="0" smtClean="0">
                <a:latin typeface="Times New Roman" panose="02020603050405020304" pitchFamily="18" charset="0"/>
                <a:cs typeface="Times New Roman" panose="02020603050405020304" pitchFamily="18" charset="0"/>
              </a:rPr>
              <a:t>	Avrupa </a:t>
            </a:r>
            <a:r>
              <a:rPr lang="tr-TR" dirty="0">
                <a:latin typeface="Times New Roman" panose="02020603050405020304" pitchFamily="18" charset="0"/>
                <a:cs typeface="Times New Roman" panose="02020603050405020304" pitchFamily="18" charset="0"/>
              </a:rPr>
              <a:t>ortak para birimi olan Euro, 1 Ocak 2002 tarihinde resmen tedavüle girerek, 12 ülkede kullanılmaya başlandı.</a:t>
            </a:r>
          </a:p>
          <a:p>
            <a:pPr marL="0" indent="0">
              <a:buNone/>
            </a:pPr>
            <a:endParaRPr lang="en-US" dirty="0" smtClean="0">
              <a:latin typeface="Times New Roman" panose="02020603050405020304" pitchFamily="18" charset="0"/>
              <a:cs typeface="Times New Roman" panose="02020603050405020304" pitchFamily="18" charset="0"/>
            </a:endParaRPr>
          </a:p>
        </p:txBody>
      </p:sp>
      <p:sp>
        <p:nvSpPr>
          <p:cNvPr id="6" name="Dikdörtgen 5"/>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050" name="Picture 2" descr="Europa_ampliaciones_06"/>
          <p:cNvPicPr>
            <a:picLocks noChangeAspect="1" noChangeArrowheads="1"/>
          </p:cNvPicPr>
          <p:nvPr/>
        </p:nvPicPr>
        <p:blipFill>
          <a:blip r:embed="rId2">
            <a:extLst>
              <a:ext uri="{BEBA8EAE-BF5A-486C-A8C5-ECC9F3942E4B}">
                <a14:imgProps xmlns:a14="http://schemas.microsoft.com/office/drawing/2010/main">
                  <a14:imgLayer r:embed="rId3">
                    <a14:imgEffect>
                      <a14:sharpenSoften amount="50000"/>
                    </a14:imgEffect>
                  </a14:imgLayer>
                </a14:imgProps>
              </a:ext>
              <a:ext uri="{28A0092B-C50C-407E-A947-70E740481C1C}">
                <a14:useLocalDpi xmlns:a14="http://schemas.microsoft.com/office/drawing/2010/main" val="0"/>
              </a:ext>
            </a:extLst>
          </a:blip>
          <a:srcRect/>
          <a:stretch>
            <a:fillRect/>
          </a:stretch>
        </p:blipFill>
        <p:spPr bwMode="auto">
          <a:xfrm>
            <a:off x="754376" y="91878"/>
            <a:ext cx="7635250" cy="211548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928327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525317" y="2369595"/>
            <a:ext cx="8398775" cy="4275740"/>
          </a:xfrm>
        </p:spPr>
        <p:txBody>
          <a:bodyPr>
            <a:normAutofit/>
          </a:bodyPr>
          <a:lstStyle/>
          <a:p>
            <a:pPr marL="0" indent="0" algn="ctr">
              <a:buNone/>
            </a:pPr>
            <a:r>
              <a:rPr lang="tr-TR" sz="2400" b="1" i="1" dirty="0">
                <a:latin typeface="Comic Sans MS" panose="030F0702030302020204" pitchFamily="66" charset="0"/>
                <a:cs typeface="Times New Roman" panose="02020603050405020304" pitchFamily="18" charset="0"/>
              </a:rPr>
              <a:t>2000’li Yıllardaki Genişleme Dalgaları</a:t>
            </a:r>
            <a:endParaRPr lang="tr-TR" sz="2400" b="1" dirty="0">
              <a:latin typeface="Comic Sans MS" panose="030F0702030302020204" pitchFamily="66" charset="0"/>
              <a:cs typeface="Times New Roman" panose="02020603050405020304" pitchFamily="18" charset="0"/>
            </a:endParaRPr>
          </a:p>
          <a:p>
            <a:pPr marL="0" indent="0" algn="just">
              <a:buNone/>
            </a:pPr>
            <a:r>
              <a:rPr lang="tr-TR" dirty="0">
                <a:latin typeface="Times New Roman" panose="02020603050405020304" pitchFamily="18" charset="0"/>
                <a:cs typeface="Times New Roman" panose="02020603050405020304" pitchFamily="18" charset="0"/>
              </a:rPr>
              <a:t>	</a:t>
            </a:r>
            <a:endParaRPr lang="tr-TR" dirty="0" smtClean="0">
              <a:latin typeface="Times New Roman" panose="02020603050405020304" pitchFamily="18" charset="0"/>
              <a:cs typeface="Times New Roman" panose="02020603050405020304" pitchFamily="18" charset="0"/>
            </a:endParaRPr>
          </a:p>
          <a:p>
            <a:pPr marL="0" indent="0" algn="just">
              <a:buNone/>
            </a:pPr>
            <a:r>
              <a:rPr lang="tr-TR" sz="2400" dirty="0" smtClean="0">
                <a:latin typeface="Times New Roman" panose="02020603050405020304" pitchFamily="18" charset="0"/>
                <a:cs typeface="Times New Roman" panose="02020603050405020304" pitchFamily="18" charset="0"/>
              </a:rPr>
              <a:t>2004 </a:t>
            </a:r>
            <a:r>
              <a:rPr lang="tr-TR" sz="2400" dirty="0">
                <a:latin typeface="Times New Roman" panose="02020603050405020304" pitchFamily="18" charset="0"/>
                <a:cs typeface="Times New Roman" panose="02020603050405020304" pitchFamily="18" charset="0"/>
              </a:rPr>
              <a:t>yılında, Avrupa Birliği’nin tarihindeki en büyük genişleme dalgası gerçekleşti ve </a:t>
            </a:r>
            <a:r>
              <a:rPr lang="tr-TR" sz="2400" b="1" dirty="0">
                <a:latin typeface="Times New Roman" panose="02020603050405020304" pitchFamily="18" charset="0"/>
                <a:cs typeface="Times New Roman" panose="02020603050405020304" pitchFamily="18" charset="0"/>
              </a:rPr>
              <a:t>10 yeni ülke (Çek Cumhuriyeti, Estonya, GKRY, Letonya, Litvanya, Macaristan, Malta, Polonya, Slovakya ve Slovenya</a:t>
            </a:r>
            <a:r>
              <a:rPr lang="tr-TR" sz="2400" dirty="0">
                <a:latin typeface="Times New Roman" panose="02020603050405020304" pitchFamily="18" charset="0"/>
                <a:cs typeface="Times New Roman" panose="02020603050405020304" pitchFamily="18" charset="0"/>
              </a:rPr>
              <a:t>) Avrupa Birliği’ne katıldı.</a:t>
            </a:r>
          </a:p>
          <a:p>
            <a:pPr marL="0" indent="0" algn="just">
              <a:buNone/>
            </a:pPr>
            <a:r>
              <a:rPr lang="tr-TR" b="1" dirty="0">
                <a:latin typeface="Times New Roman" panose="02020603050405020304" pitchFamily="18" charset="0"/>
                <a:cs typeface="Times New Roman" panose="02020603050405020304" pitchFamily="18" charset="0"/>
              </a:rPr>
              <a:t>	</a:t>
            </a:r>
            <a:r>
              <a:rPr lang="tr-TR" sz="2400" b="1" dirty="0">
                <a:latin typeface="Times New Roman" panose="02020603050405020304" pitchFamily="18" charset="0"/>
                <a:cs typeface="Times New Roman" panose="02020603050405020304" pitchFamily="18" charset="0"/>
              </a:rPr>
              <a:t>AB’nin son genişleme dalgası </a:t>
            </a:r>
            <a:r>
              <a:rPr lang="tr-TR" sz="2400" dirty="0">
                <a:latin typeface="Times New Roman" panose="02020603050405020304" pitchFamily="18" charset="0"/>
                <a:cs typeface="Times New Roman" panose="02020603050405020304" pitchFamily="18" charset="0"/>
              </a:rPr>
              <a:t>ise 2007 yılında, </a:t>
            </a:r>
            <a:r>
              <a:rPr lang="tr-TR" sz="2400" b="1" dirty="0">
                <a:latin typeface="Times New Roman" panose="02020603050405020304" pitchFamily="18" charset="0"/>
                <a:cs typeface="Times New Roman" panose="02020603050405020304" pitchFamily="18" charset="0"/>
              </a:rPr>
              <a:t>Bulgaristan ve Romanya</a:t>
            </a:r>
            <a:r>
              <a:rPr lang="tr-TR" sz="2400" dirty="0">
                <a:latin typeface="Times New Roman" panose="02020603050405020304" pitchFamily="18" charset="0"/>
                <a:cs typeface="Times New Roman" panose="02020603050405020304" pitchFamily="18" charset="0"/>
              </a:rPr>
              <a:t>’nın katılımıyla gerçekleşti. Böylece, Avrupa Birliği Üye Devlet sayısı 27′ye yükseldi.</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3074" name="Picture 2" descr="Europa_ampliaciones_0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16477"/>
            <a:ext cx="4724706" cy="2353117"/>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a:extLst>
            <a:ext uri="{909E8E84-426E-40DD-AFC4-6F175D3DCCD1}">
              <a14:hiddenFill xmlns:a14="http://schemas.microsoft.com/office/drawing/2010/main">
                <a:solidFill>
                  <a:srgbClr val="FFFFFF"/>
                </a:solidFill>
              </a14:hiddenFill>
            </a:ext>
          </a:extLst>
        </p:spPr>
      </p:pic>
      <p:pic>
        <p:nvPicPr>
          <p:cNvPr id="3076" name="Picture 4" descr="Europa_ampliaciones_0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8406" y="112102"/>
            <a:ext cx="4419296" cy="2118064"/>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a:extLst/>
        </p:spPr>
      </p:pic>
    </p:spTree>
    <p:extLst>
      <p:ext uri="{BB962C8B-B14F-4D97-AF65-F5344CB8AC3E}">
        <p14:creationId xmlns:p14="http://schemas.microsoft.com/office/powerpoint/2010/main" val="37713093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style>
          <a:lnRef idx="2">
            <a:schemeClr val="accent3"/>
          </a:lnRef>
          <a:fillRef idx="1">
            <a:schemeClr val="lt1"/>
          </a:fillRef>
          <a:effectRef idx="0">
            <a:schemeClr val="accent3"/>
          </a:effectRef>
          <a:fontRef idx="minor">
            <a:schemeClr val="dk1"/>
          </a:fontRef>
        </p:style>
        <p:txBody>
          <a:bodyPr>
            <a:normAutofit fontScale="90000"/>
          </a:bodyPr>
          <a:lstStyle/>
          <a:p>
            <a:r>
              <a:rPr lang="tr-TR" altLang="tr-TR" b="1" u="sng" dirty="0">
                <a:cs typeface="Times New Roman" panose="02020603050405020304" pitchFamily="18" charset="0"/>
              </a:rPr>
              <a:t>NİCE ANTLAŞMASI (10 ARALIK 2000</a:t>
            </a:r>
            <a:r>
              <a:rPr lang="tr-TR" altLang="tr-TR" b="1" u="sng" dirty="0" smtClean="0"/>
              <a:t>)</a:t>
            </a:r>
            <a:endParaRPr lang="tr-TR" dirty="0"/>
          </a:p>
        </p:txBody>
      </p:sp>
      <p:sp>
        <p:nvSpPr>
          <p:cNvPr id="3" name="İçerik Yer Tutucusu 2"/>
          <p:cNvSpPr>
            <a:spLocks noGrp="1"/>
          </p:cNvSpPr>
          <p:nvPr>
            <p:ph idx="1"/>
          </p:nvPr>
        </p:nvSpPr>
        <p:spPr>
          <a:xfrm>
            <a:off x="296260" y="2360065"/>
            <a:ext cx="8542330" cy="3664920"/>
          </a:xfrm>
        </p:spPr>
        <p:style>
          <a:lnRef idx="2">
            <a:schemeClr val="accent3"/>
          </a:lnRef>
          <a:fillRef idx="1">
            <a:schemeClr val="lt1"/>
          </a:fillRef>
          <a:effectRef idx="0">
            <a:schemeClr val="accent3"/>
          </a:effectRef>
          <a:fontRef idx="minor">
            <a:schemeClr val="dk1"/>
          </a:fontRef>
        </p:style>
        <p:txBody>
          <a:bodyPr>
            <a:normAutofit fontScale="70000" lnSpcReduction="20000"/>
          </a:bodyPr>
          <a:lstStyle/>
          <a:p>
            <a:pPr marL="0" indent="0">
              <a:lnSpc>
                <a:spcPct val="90000"/>
              </a:lnSpc>
              <a:buNone/>
            </a:pPr>
            <a:r>
              <a:rPr lang="tr-TR" altLang="tr-TR" sz="3200" u="sng" dirty="0">
                <a:solidFill>
                  <a:schemeClr val="folHlink"/>
                </a:solidFill>
                <a:cs typeface="Times New Roman" panose="02020603050405020304" pitchFamily="18" charset="0"/>
              </a:rPr>
              <a:t>1-Kurumsal Yapıdaki Değişiklikler:</a:t>
            </a:r>
          </a:p>
          <a:p>
            <a:pPr marL="0" indent="0">
              <a:lnSpc>
                <a:spcPct val="90000"/>
              </a:lnSpc>
              <a:buNone/>
            </a:pPr>
            <a:r>
              <a:rPr lang="tr-TR" altLang="tr-TR" sz="3200" dirty="0">
                <a:solidFill>
                  <a:schemeClr val="folHlink"/>
                </a:solidFill>
                <a:cs typeface="Times New Roman" panose="02020603050405020304" pitchFamily="18" charset="0"/>
              </a:rPr>
              <a:t>(27 üyeli bir AB’ye göre)</a:t>
            </a:r>
          </a:p>
          <a:p>
            <a:pPr marL="0" indent="0" algn="just">
              <a:lnSpc>
                <a:spcPct val="90000"/>
              </a:lnSpc>
              <a:buNone/>
            </a:pPr>
            <a:r>
              <a:rPr lang="tr-TR" altLang="tr-TR" sz="3200" dirty="0" smtClean="0">
                <a:cs typeface="Times New Roman" panose="02020603050405020304" pitchFamily="18" charset="0"/>
              </a:rPr>
              <a:t>	</a:t>
            </a:r>
            <a:r>
              <a:rPr lang="tr-TR" altLang="tr-TR" dirty="0" smtClean="0">
                <a:cs typeface="Times New Roman" panose="02020603050405020304" pitchFamily="18" charset="0"/>
              </a:rPr>
              <a:t>Avrupa birliği karar süreçlerinin yeni genişleme dalgasına hazırlanması</a:t>
            </a:r>
          </a:p>
          <a:p>
            <a:pPr marL="0" indent="0" algn="just">
              <a:lnSpc>
                <a:spcPct val="90000"/>
              </a:lnSpc>
              <a:buNone/>
            </a:pPr>
            <a:endParaRPr lang="tr-TR" altLang="tr-TR" dirty="0" smtClean="0">
              <a:cs typeface="Times New Roman" panose="02020603050405020304" pitchFamily="18" charset="0"/>
            </a:endParaRPr>
          </a:p>
          <a:p>
            <a:pPr marL="0" indent="0" algn="just">
              <a:lnSpc>
                <a:spcPct val="90000"/>
              </a:lnSpc>
              <a:buNone/>
            </a:pPr>
            <a:r>
              <a:rPr lang="tr-TR" altLang="tr-TR" dirty="0" smtClean="0">
                <a:cs typeface="Times New Roman" panose="02020603050405020304" pitchFamily="18" charset="0"/>
              </a:rPr>
              <a:t>	Avrupa birliği kurumlarının yeni genişleme dalgasına hazırlanması</a:t>
            </a:r>
          </a:p>
          <a:p>
            <a:pPr marL="0" indent="0" algn="just">
              <a:lnSpc>
                <a:spcPct val="90000"/>
              </a:lnSpc>
              <a:buNone/>
            </a:pPr>
            <a:endParaRPr lang="tr-TR" altLang="tr-TR" dirty="0" smtClean="0">
              <a:cs typeface="Times New Roman" panose="02020603050405020304" pitchFamily="18" charset="0"/>
            </a:endParaRPr>
          </a:p>
          <a:p>
            <a:pPr marL="0" indent="0">
              <a:buNone/>
            </a:pPr>
            <a:r>
              <a:rPr lang="tr-TR" altLang="tr-TR" dirty="0">
                <a:solidFill>
                  <a:schemeClr val="folHlink"/>
                </a:solidFill>
                <a:cs typeface="Times New Roman" panose="02020603050405020304" pitchFamily="18" charset="0"/>
              </a:rPr>
              <a:t>2-POLİTİKA ALANLARINDAKİ DEĞİŞİKLİKLER</a:t>
            </a:r>
          </a:p>
          <a:p>
            <a:pPr marL="0" indent="0" algn="just">
              <a:buNone/>
            </a:pPr>
            <a:r>
              <a:rPr lang="tr-TR" altLang="tr-TR" dirty="0" smtClean="0">
                <a:cs typeface="Times New Roman" panose="02020603050405020304" pitchFamily="18" charset="0"/>
              </a:rPr>
              <a:t>	Ab temel haklar şartının hazırlanması ve ab kurumları tarafından imzalanması</a:t>
            </a:r>
          </a:p>
          <a:p>
            <a:pPr algn="just">
              <a:buNone/>
            </a:pPr>
            <a:r>
              <a:rPr lang="tr-TR" altLang="tr-TR" dirty="0" smtClean="0">
                <a:cs typeface="Times New Roman" panose="02020603050405020304" pitchFamily="18" charset="0"/>
              </a:rPr>
              <a:t> </a:t>
            </a:r>
          </a:p>
          <a:p>
            <a:pPr marL="0" indent="0">
              <a:buNone/>
            </a:pPr>
            <a:r>
              <a:rPr lang="tr-TR" altLang="tr-TR" dirty="0" smtClean="0">
                <a:cs typeface="Times New Roman" panose="02020603050405020304" pitchFamily="18" charset="0"/>
              </a:rPr>
              <a:t>	Mevcut politika alanlarının geliştirilmesi </a:t>
            </a:r>
          </a:p>
          <a:p>
            <a:pPr marL="0" indent="0">
              <a:buNone/>
            </a:pPr>
            <a:endParaRPr lang="tr-TR" dirty="0"/>
          </a:p>
        </p:txBody>
      </p:sp>
      <p:sp>
        <p:nvSpPr>
          <p:cNvPr id="4" name="Dikdörtgen 3"/>
          <p:cNvSpPr/>
          <p:nvPr/>
        </p:nvSpPr>
        <p:spPr>
          <a:xfrm>
            <a:off x="7938830" y="6388648"/>
            <a:ext cx="1205170" cy="45811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977161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1969</TotalTime>
  <Words>948</Words>
  <Application>Microsoft Office PowerPoint</Application>
  <PresentationFormat>Ekran Gösterisi (4:3)</PresentationFormat>
  <Paragraphs>110</Paragraphs>
  <Slides>20</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20</vt:i4>
      </vt:variant>
    </vt:vector>
  </HeadingPairs>
  <TitlesOfParts>
    <vt:vector size="26" baseType="lpstr">
      <vt:lpstr>Arial</vt:lpstr>
      <vt:lpstr>Calibri</vt:lpstr>
      <vt:lpstr>Comic Sans MS</vt:lpstr>
      <vt:lpstr>Times New Roman</vt:lpstr>
      <vt:lpstr>Wingdings</vt:lpstr>
      <vt:lpstr>Office Theme</vt:lpstr>
      <vt:lpstr>MAASTRİCHT ANTLAŞMASI  (10 Aralık 1991)</vt:lpstr>
      <vt:lpstr>PowerPoint Sunusu</vt:lpstr>
      <vt:lpstr>MAASTRİCHT ANTLAŞMASI (10 Aralık 1991-1 Ocak 1993)VE AB’NİN KURULUŞU 1-Kurumsal Yapıdaki Değişiklikler</vt:lpstr>
      <vt:lpstr>PowerPoint Sunusu</vt:lpstr>
      <vt:lpstr>PowerPoint Sunusu</vt:lpstr>
      <vt:lpstr>PowerPoint Sunusu</vt:lpstr>
      <vt:lpstr>PowerPoint Sunusu</vt:lpstr>
      <vt:lpstr>PowerPoint Sunusu</vt:lpstr>
      <vt:lpstr>NİCE ANTLAŞMASI (10 ARALIK 2000)</vt:lpstr>
      <vt:lpstr>PowerPoint Sunusu</vt:lpstr>
      <vt:lpstr>Avrupa Birliği  2009</vt:lpstr>
      <vt:lpstr>AVRUPA ANAYASASI</vt:lpstr>
      <vt:lpstr>PowerPoint Sunusu</vt:lpstr>
      <vt:lpstr>Fransa ve Hollanda Referandumları </vt:lpstr>
      <vt:lpstr>21 - 22 Haziran 2007 AB Liderler Zirvesi</vt:lpstr>
      <vt:lpstr>PowerPoint Sunusu</vt:lpstr>
      <vt:lpstr>PowerPoint Sunusu</vt:lpstr>
      <vt:lpstr>PowerPoint Sunusu</vt:lpstr>
      <vt:lpstr>PowerPoint Sunusu</vt:lpstr>
      <vt:lpstr>PowerPoint Sunusu</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Julian</dc:creator>
  <cp:lastModifiedBy>HSE</cp:lastModifiedBy>
  <cp:revision>94</cp:revision>
  <cp:lastPrinted>2017-02-14T12:46:16Z</cp:lastPrinted>
  <dcterms:created xsi:type="dcterms:W3CDTF">2013-08-21T19:17:07Z</dcterms:created>
  <dcterms:modified xsi:type="dcterms:W3CDTF">2017-11-28T07:51:26Z</dcterms:modified>
</cp:coreProperties>
</file>