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9" r:id="rId3"/>
    <p:sldId id="272" r:id="rId4"/>
    <p:sldId id="271" r:id="rId5"/>
    <p:sldId id="268" r:id="rId6"/>
    <p:sldId id="270" r:id="rId7"/>
    <p:sldId id="267" r:id="rId8"/>
    <p:sldId id="266" r:id="rId9"/>
    <p:sldId id="273" r:id="rId10"/>
    <p:sldId id="275" r:id="rId11"/>
    <p:sldId id="276" r:id="rId12"/>
    <p:sldId id="277" r:id="rId13"/>
    <p:sldId id="278" r:id="rId14"/>
    <p:sldId id="265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TANRI TASAVVURLARI</a:t>
            </a:r>
            <a:br>
              <a:rPr lang="tr-TR" dirty="0" smtClean="0"/>
            </a:br>
            <a:r>
              <a:rPr lang="tr-TR" dirty="0" smtClean="0"/>
              <a:t>Panteizm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 olan her şey bir birlik oluşturur ve bu birlik Tanrı’dır. </a:t>
            </a:r>
          </a:p>
          <a:p>
            <a:r>
              <a:rPr lang="tr-TR" dirty="0" smtClean="0"/>
              <a:t>Tanrı ile alem özdeştir.</a:t>
            </a:r>
          </a:p>
          <a:p>
            <a:r>
              <a:rPr lang="tr-TR" dirty="0" smtClean="0"/>
              <a:t>Tanrı aleme aşkın değil içkindir.</a:t>
            </a:r>
          </a:p>
          <a:p>
            <a:r>
              <a:rPr lang="tr-TR" dirty="0" smtClean="0"/>
              <a:t>Tanrı ile diğer varlıklar arasında ontolojik bir farklılık yoktur.</a:t>
            </a:r>
          </a:p>
          <a:p>
            <a:r>
              <a:rPr lang="tr-TR" dirty="0" smtClean="0"/>
              <a:t>Gerçek anlamda yaratan ve yaratılan ayrımından bahsedilemez.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965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Panenteizm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Diğer adı «süreç </a:t>
            </a:r>
            <a:r>
              <a:rPr lang="tr-TR" dirty="0" err="1" smtClean="0"/>
              <a:t>teizmi»dir</a:t>
            </a:r>
            <a:r>
              <a:rPr lang="tr-TR" dirty="0" smtClean="0"/>
              <a:t>.</a:t>
            </a:r>
          </a:p>
          <a:p>
            <a:r>
              <a:rPr lang="tr-TR" dirty="0"/>
              <a:t>Nasıl insanların bir bedeni varsa, evren de Tanrı’nın bedenidir.</a:t>
            </a:r>
          </a:p>
          <a:p>
            <a:r>
              <a:rPr lang="tr-TR" dirty="0" smtClean="0"/>
              <a:t>Tanrı kişisel niteliklere sahip bir varlıktır.</a:t>
            </a:r>
          </a:p>
          <a:p>
            <a:r>
              <a:rPr lang="tr-TR" dirty="0" smtClean="0"/>
              <a:t>Ancak Tanrı ile evren arasında ontolojik bir ayrıma gidilmez.</a:t>
            </a:r>
          </a:p>
          <a:p>
            <a:r>
              <a:rPr lang="tr-TR" dirty="0" smtClean="0"/>
              <a:t>Klasik tezimin yoktan, zamansal yaratma anlayışı da kabul edilmez.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1661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Evrendeki her şey Tanrı’nın bedenindeki hücreler gibidir.</a:t>
            </a:r>
          </a:p>
          <a:p>
            <a:r>
              <a:rPr lang="tr-TR" dirty="0" smtClean="0"/>
              <a:t>Tanrı ne klasik teizmdeki gibi evrenden tamamen aşkın bir varlıktır, ne de panteizmdeki gibi evrene tamamen içkin bir varlıktır.</a:t>
            </a:r>
          </a:p>
          <a:p>
            <a:r>
              <a:rPr lang="tr-TR" dirty="0" smtClean="0"/>
              <a:t>Panteizm «her şey Tanrı’dır» derken, </a:t>
            </a:r>
            <a:r>
              <a:rPr lang="tr-TR" dirty="0" err="1" smtClean="0"/>
              <a:t>panenteizm</a:t>
            </a:r>
            <a:r>
              <a:rPr lang="tr-TR" dirty="0" smtClean="0"/>
              <a:t> «her şey Tanrı’dadır» der.</a:t>
            </a:r>
          </a:p>
          <a:p>
            <a:r>
              <a:rPr lang="tr-TR" dirty="0" smtClean="0"/>
              <a:t>İki kutuplu bir Tanrı tasavvuru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213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Tanrı’nın iki tabiatı vardır. 1-Asli, 2-Oluşan</a:t>
            </a:r>
          </a:p>
          <a:p>
            <a:r>
              <a:rPr lang="tr-TR" dirty="0" smtClean="0"/>
              <a:t>Asli tabiat; Tanrı’nın bütün değişimlerin ötesinde sahip olduğu ilk ve ezeli tabiatıdır.</a:t>
            </a:r>
          </a:p>
          <a:p>
            <a:r>
              <a:rPr lang="tr-TR" dirty="0" smtClean="0"/>
              <a:t>Oluşan tabiat; Tanrı’nın zamana bağlı olarak oluşan tabiatıdır.</a:t>
            </a:r>
          </a:p>
          <a:p>
            <a:r>
              <a:rPr lang="tr-TR" dirty="0" smtClean="0"/>
              <a:t>Bu çift kutuplu anlayışla, </a:t>
            </a:r>
            <a:r>
              <a:rPr lang="tr-TR" dirty="0" err="1" smtClean="0"/>
              <a:t>panenteizm</a:t>
            </a:r>
            <a:r>
              <a:rPr lang="tr-TR" dirty="0" smtClean="0"/>
              <a:t>, bir yandan Tanrı’nın mutlaklık ve değişmezliğini diğer yandan da Tanrı’nın diğer varlıklarla ilişkisini açıklamak istemişlerdir.</a:t>
            </a:r>
          </a:p>
          <a:p>
            <a:r>
              <a:rPr lang="tr-TR" dirty="0" smtClean="0"/>
              <a:t>Ayrıca, sosyal ilişkilere sahip bir Tanrı tasavvurunun uygun açıklamasının </a:t>
            </a:r>
            <a:r>
              <a:rPr lang="tr-TR" dirty="0" err="1" smtClean="0"/>
              <a:t>panenteizm</a:t>
            </a:r>
            <a:r>
              <a:rPr lang="tr-TR" dirty="0" smtClean="0"/>
              <a:t> olduğunu ileri sürmüştür.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7518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Panenteizmin</a:t>
            </a:r>
            <a:r>
              <a:rPr lang="tr-TR" dirty="0" smtClean="0"/>
              <a:t> Tanrı’nın mutlaklığını da koruduğu hususu doğru değildir. Aksine Tanrı’nın bütün mükemmellik sıfatları burada göreceleştirilmekte ve </a:t>
            </a:r>
            <a:r>
              <a:rPr lang="tr-TR" dirty="0" err="1" smtClean="0"/>
              <a:t>süreçsel</a:t>
            </a:r>
            <a:r>
              <a:rPr lang="tr-TR" dirty="0" smtClean="0"/>
              <a:t> gelişime konu edilmektedir.</a:t>
            </a:r>
          </a:p>
          <a:p>
            <a:r>
              <a:rPr lang="tr-TR" dirty="0" smtClean="0"/>
              <a:t>Tanrı hep bir sonraki aşamada kendi kendisini aşmaktadır. Tanrı bir insan gibi </a:t>
            </a:r>
            <a:r>
              <a:rPr lang="tr-TR" dirty="0" err="1" smtClean="0"/>
              <a:t>potansiyelliğini</a:t>
            </a:r>
            <a:r>
              <a:rPr lang="tr-TR" dirty="0" smtClean="0"/>
              <a:t> zaman içerisinde aktüel hale getirmektedir.</a:t>
            </a:r>
          </a:p>
          <a:p>
            <a:r>
              <a:rPr lang="tr-TR" dirty="0" err="1" smtClean="0"/>
              <a:t>Panenteizm</a:t>
            </a:r>
            <a:r>
              <a:rPr lang="tr-TR" dirty="0" smtClean="0"/>
              <a:t> getirdiği açıklama ve açılımlardan daha fazla soruna sebep olmaktadır.</a:t>
            </a:r>
          </a:p>
          <a:p>
            <a:r>
              <a:rPr lang="tr-TR" dirty="0" smtClean="0"/>
              <a:t>En önemli sorun, sınırlı bir varlığın Tanrı olarak isimlendirilmeyi ne kadar hak ettiğidir.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566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Autofit/>
          </a:bodyPr>
          <a:lstStyle/>
          <a:p>
            <a:r>
              <a:rPr lang="tr-TR" sz="1600" b="1" dirty="0"/>
              <a:t>Aydın</a:t>
            </a:r>
            <a:r>
              <a:rPr lang="tr-TR" sz="1600" dirty="0"/>
              <a:t>, M. S. (2002). </a:t>
            </a:r>
            <a:r>
              <a:rPr lang="tr-TR" sz="1600" i="1" dirty="0"/>
              <a:t>Din Felsefesi</a:t>
            </a:r>
            <a:r>
              <a:rPr lang="tr-TR" sz="1600" dirty="0"/>
              <a:t>, İzmir: İlahiyat Fakültesi Vakfı Yay.</a:t>
            </a:r>
          </a:p>
          <a:p>
            <a:r>
              <a:rPr lang="tr-TR" sz="1600" b="1" dirty="0"/>
              <a:t>Aydın</a:t>
            </a:r>
            <a:r>
              <a:rPr lang="tr-TR" sz="1600" dirty="0"/>
              <a:t>, M. S. (2006). </a:t>
            </a:r>
            <a:r>
              <a:rPr lang="tr-TR" sz="1600" i="1" dirty="0"/>
              <a:t>Âlemden </a:t>
            </a:r>
            <a:r>
              <a:rPr lang="tr-TR" sz="1600" i="1" dirty="0" err="1"/>
              <a:t>Allâh’a</a:t>
            </a:r>
            <a:r>
              <a:rPr lang="tr-TR" sz="1600" dirty="0"/>
              <a:t>, İstanbul: Ufuk Kitap.</a:t>
            </a:r>
          </a:p>
          <a:p>
            <a:r>
              <a:rPr lang="tr-TR" sz="1600" b="1" dirty="0" err="1"/>
              <a:t>Peterson</a:t>
            </a:r>
            <a:r>
              <a:rPr lang="tr-TR" sz="1600" b="1" dirty="0"/>
              <a:t>,</a:t>
            </a:r>
            <a:r>
              <a:rPr lang="tr-TR" sz="1600" dirty="0"/>
              <a:t> M. </a:t>
            </a:r>
            <a:r>
              <a:rPr lang="tr-TR" sz="1600" dirty="0" err="1"/>
              <a:t>vdğ</a:t>
            </a:r>
            <a:r>
              <a:rPr lang="tr-TR" sz="1600" dirty="0"/>
              <a:t>. (2006). </a:t>
            </a:r>
            <a:r>
              <a:rPr lang="tr-TR" sz="1600" i="1" dirty="0"/>
              <a:t>Akıl ve İnanç</a:t>
            </a:r>
            <a:r>
              <a:rPr lang="tr-TR" sz="1600" dirty="0"/>
              <a:t>, çev. Rahim Acar, İstanbul: Küre Yay.</a:t>
            </a:r>
          </a:p>
          <a:p>
            <a:r>
              <a:rPr lang="tr-TR" sz="1600" b="1" dirty="0" smtClean="0"/>
              <a:t>Reçber</a:t>
            </a:r>
            <a:r>
              <a:rPr lang="tr-TR" sz="1600" dirty="0"/>
              <a:t>, M. S. (2006). «Tanrı: Tasavvurları, Sıfatları ve Delilleri», </a:t>
            </a:r>
            <a:r>
              <a:rPr lang="tr-TR" sz="1600" i="1" dirty="0"/>
              <a:t>Din ve Ahlak Felsefesi, </a:t>
            </a:r>
            <a:r>
              <a:rPr lang="tr-TR" sz="1600" dirty="0"/>
              <a:t>ed. Recep Kılıç, Ankara: </a:t>
            </a:r>
            <a:r>
              <a:rPr lang="tr-TR" sz="1600" dirty="0" err="1"/>
              <a:t>Ankuzem</a:t>
            </a:r>
            <a:r>
              <a:rPr lang="tr-TR" sz="1600" dirty="0"/>
              <a:t>, </a:t>
            </a:r>
            <a:r>
              <a:rPr lang="tr-TR" sz="1600" dirty="0" err="1"/>
              <a:t>ss</a:t>
            </a:r>
            <a:r>
              <a:rPr lang="tr-TR" sz="1600" dirty="0"/>
              <a:t>. 21-72.</a:t>
            </a:r>
          </a:p>
          <a:p>
            <a:r>
              <a:rPr lang="tr-TR" sz="1600" b="1" dirty="0"/>
              <a:t>Yavuz</a:t>
            </a:r>
            <a:r>
              <a:rPr lang="tr-TR" sz="1600" dirty="0"/>
              <a:t>, Z. (2013). «Tanrı Tasavvurları», </a:t>
            </a:r>
            <a:r>
              <a:rPr lang="tr-TR" sz="1600" i="1" dirty="0"/>
              <a:t>Din Felsefesi</a:t>
            </a:r>
            <a:r>
              <a:rPr lang="tr-TR" sz="1600" dirty="0"/>
              <a:t>, Ankara: </a:t>
            </a:r>
            <a:r>
              <a:rPr lang="tr-TR" sz="1600" dirty="0" err="1"/>
              <a:t>Ankuzem</a:t>
            </a:r>
            <a:r>
              <a:rPr lang="tr-TR" sz="1600" dirty="0"/>
              <a:t>, </a:t>
            </a:r>
            <a:r>
              <a:rPr lang="tr-TR" sz="1600" dirty="0" err="1"/>
              <a:t>ss</a:t>
            </a:r>
            <a:r>
              <a:rPr lang="tr-TR" sz="1600" dirty="0"/>
              <a:t>. 29-58.</a:t>
            </a:r>
          </a:p>
          <a:p>
            <a:r>
              <a:rPr lang="tr-TR" sz="1600" b="1" dirty="0" smtClean="0"/>
              <a:t>Arıcan</a:t>
            </a:r>
            <a:r>
              <a:rPr lang="tr-TR" sz="1600" dirty="0"/>
              <a:t>, M. K. (2016). «Ulûhiyet Anlayışları», </a:t>
            </a:r>
            <a:r>
              <a:rPr lang="tr-TR" sz="1600" i="1" dirty="0"/>
              <a:t>Din Felsefesi: El Kitabı</a:t>
            </a:r>
            <a:r>
              <a:rPr lang="tr-TR" sz="1600" dirty="0"/>
              <a:t>, ed. Recep Kılıç ve Mehmet Sait Reçber, Ankara: Grafiker Yayınları, </a:t>
            </a:r>
            <a:r>
              <a:rPr lang="tr-TR" sz="1600" dirty="0" err="1"/>
              <a:t>ss</a:t>
            </a:r>
            <a:r>
              <a:rPr lang="tr-TR" sz="1600" dirty="0"/>
              <a:t>. 59-78.</a:t>
            </a:r>
          </a:p>
          <a:p>
            <a:r>
              <a:rPr lang="tr-TR" sz="1600" b="1" dirty="0"/>
              <a:t>Arıcan</a:t>
            </a:r>
            <a:r>
              <a:rPr lang="tr-TR" sz="1600" dirty="0"/>
              <a:t>, M. K. (2015). </a:t>
            </a:r>
            <a:r>
              <a:rPr lang="tr-TR" sz="1600" i="1" dirty="0"/>
              <a:t>Panteizm, </a:t>
            </a:r>
            <a:r>
              <a:rPr lang="tr-TR" sz="1600" i="1" dirty="0" err="1"/>
              <a:t>Panenteizm</a:t>
            </a:r>
            <a:r>
              <a:rPr lang="tr-TR" sz="1600" i="1" dirty="0"/>
              <a:t> ve Ateizm Bağlamında </a:t>
            </a:r>
            <a:r>
              <a:rPr lang="tr-TR" sz="1600" i="1" dirty="0" err="1"/>
              <a:t>Spinoza’nın</a:t>
            </a:r>
            <a:r>
              <a:rPr lang="tr-TR" sz="1600" i="1" dirty="0"/>
              <a:t> Tanrı Anlayışı</a:t>
            </a:r>
            <a:r>
              <a:rPr lang="tr-TR" sz="1600" dirty="0"/>
              <a:t>, Ankara: Hece Yay.</a:t>
            </a:r>
          </a:p>
          <a:p>
            <a:r>
              <a:rPr lang="tr-TR" sz="1600" b="1" dirty="0" smtClean="0"/>
              <a:t>Taylan</a:t>
            </a:r>
            <a:r>
              <a:rPr lang="tr-TR" sz="1600" dirty="0"/>
              <a:t>, N. (2015). </a:t>
            </a:r>
            <a:r>
              <a:rPr lang="tr-TR" sz="1600" i="1" dirty="0"/>
              <a:t>Düşünce Tarihinde Tanrı Sorunu</a:t>
            </a:r>
            <a:r>
              <a:rPr lang="tr-TR" sz="1600" dirty="0"/>
              <a:t>, İstanbul: Mahya Yay. </a:t>
            </a:r>
            <a:endParaRPr lang="tr-TR" sz="1600" dirty="0" smtClean="0"/>
          </a:p>
          <a:p>
            <a:r>
              <a:rPr lang="tr-TR" sz="1600" b="1" dirty="0"/>
              <a:t>Yaran</a:t>
            </a:r>
            <a:r>
              <a:rPr lang="tr-TR" sz="1600" dirty="0"/>
              <a:t>, C. S. (2011). </a:t>
            </a:r>
            <a:r>
              <a:rPr lang="tr-TR" sz="1600" i="1" dirty="0"/>
              <a:t>Bilgelik Peşinde: Din Felsefesi Yazıları</a:t>
            </a:r>
            <a:r>
              <a:rPr lang="tr-TR" sz="1600" dirty="0"/>
              <a:t>, İstanbul: Ensar Neşriyat.</a:t>
            </a:r>
          </a:p>
          <a:p>
            <a:r>
              <a:rPr lang="tr-TR" sz="1600" b="1" dirty="0" err="1" smtClean="0"/>
              <a:t>Davies</a:t>
            </a:r>
            <a:r>
              <a:rPr lang="tr-TR" sz="1600" dirty="0"/>
              <a:t>, </a:t>
            </a:r>
            <a:r>
              <a:rPr lang="tr-TR" sz="1600" dirty="0" err="1"/>
              <a:t>Brian</a:t>
            </a:r>
            <a:r>
              <a:rPr lang="tr-TR" sz="1600" dirty="0"/>
              <a:t>. (2011). </a:t>
            </a:r>
            <a:r>
              <a:rPr lang="tr-TR" sz="1600" i="1" dirty="0"/>
              <a:t>Din Felsefesine Giriş</a:t>
            </a:r>
            <a:r>
              <a:rPr lang="tr-TR" sz="1600" dirty="0"/>
              <a:t>, (çev. Fatih Taştan), İstanbul: Paradigma Yay.</a:t>
            </a:r>
          </a:p>
          <a:p>
            <a:r>
              <a:rPr lang="tr-TR" sz="1600" b="1" dirty="0" err="1"/>
              <a:t>Evans</a:t>
            </a:r>
            <a:r>
              <a:rPr lang="tr-TR" sz="1600" dirty="0"/>
              <a:t>, C. S. &amp; </a:t>
            </a:r>
            <a:r>
              <a:rPr lang="tr-TR" sz="1600" dirty="0" err="1"/>
              <a:t>Manis</a:t>
            </a:r>
            <a:r>
              <a:rPr lang="tr-TR" sz="1600" dirty="0"/>
              <a:t>, R. Z. (2010). </a:t>
            </a:r>
            <a:r>
              <a:rPr lang="tr-TR" sz="1600" i="1" dirty="0"/>
              <a:t>Din Felsefesi: İman Üzerine Rasyonel Düşünme,</a:t>
            </a:r>
            <a:r>
              <a:rPr lang="tr-TR" sz="1600" dirty="0"/>
              <a:t> (çev. Ferhat Akdemir), Ankara: </a:t>
            </a:r>
            <a:r>
              <a:rPr lang="tr-TR" sz="1600" dirty="0" err="1"/>
              <a:t>Elis</a:t>
            </a:r>
            <a:r>
              <a:rPr lang="tr-TR" sz="1600" dirty="0"/>
              <a:t> Yayınları</a:t>
            </a:r>
            <a:r>
              <a:rPr lang="tr-TR" sz="1600" dirty="0" smtClean="0"/>
              <a:t>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9166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Panteizmin Batı düşüncesindeki en sistematik savunucusu </a:t>
            </a:r>
            <a:r>
              <a:rPr lang="tr-TR" dirty="0" err="1" smtClean="0"/>
              <a:t>Spinoza’dır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Ona göre bütün varlıkta sadece tek bir cevher olduğunu söylemeliyiz. Bütün tikel varlıklar, bu tek cevher ve onun açılımlarından ibarettir.</a:t>
            </a:r>
          </a:p>
          <a:p>
            <a:r>
              <a:rPr lang="tr-TR" dirty="0" smtClean="0"/>
              <a:t>Sonsuz ve bölünmez olan bu cevher de Tanrı’dır.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07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Esasen </a:t>
            </a:r>
            <a:r>
              <a:rPr lang="tr-TR" dirty="0" err="1" smtClean="0"/>
              <a:t>Spinoza’ya</a:t>
            </a:r>
            <a:r>
              <a:rPr lang="tr-TR" dirty="0" smtClean="0"/>
              <a:t> göre bu tek cevhere </a:t>
            </a:r>
            <a:r>
              <a:rPr lang="tr-TR" i="1" dirty="0" smtClean="0"/>
              <a:t>Tanrı</a:t>
            </a:r>
            <a:r>
              <a:rPr lang="tr-TR" dirty="0" smtClean="0"/>
              <a:t> veya </a:t>
            </a:r>
            <a:r>
              <a:rPr lang="tr-TR" i="1" dirty="0" smtClean="0"/>
              <a:t>tabiat</a:t>
            </a:r>
            <a:r>
              <a:rPr lang="tr-TR" dirty="0" smtClean="0"/>
              <a:t> demek arasında bir fark yoktur. (</a:t>
            </a:r>
            <a:r>
              <a:rPr lang="tr-TR" i="1" dirty="0" err="1" smtClean="0"/>
              <a:t>Deus</a:t>
            </a:r>
            <a:r>
              <a:rPr lang="tr-TR" i="1" dirty="0" smtClean="0"/>
              <a:t>, </a:t>
            </a:r>
            <a:r>
              <a:rPr lang="tr-TR" i="1" dirty="0" err="1" smtClean="0"/>
              <a:t>sive</a:t>
            </a:r>
            <a:r>
              <a:rPr lang="tr-TR" i="1" dirty="0" smtClean="0"/>
              <a:t> Natura</a:t>
            </a:r>
            <a:r>
              <a:rPr lang="tr-TR" dirty="0" smtClean="0"/>
              <a:t>)</a:t>
            </a:r>
          </a:p>
          <a:p>
            <a:r>
              <a:rPr lang="tr-TR" dirty="0" smtClean="0"/>
              <a:t>Bütün varlıklar tek cevherin (Tanrı’nın) sonsuz sıfatlarının açılımından başka bir şey değildir.</a:t>
            </a:r>
          </a:p>
          <a:p>
            <a:r>
              <a:rPr lang="tr-TR" dirty="0" smtClean="0"/>
              <a:t>Ancak yine de </a:t>
            </a:r>
            <a:r>
              <a:rPr lang="tr-TR" dirty="0" err="1" smtClean="0"/>
              <a:t>Spinoza</a:t>
            </a:r>
            <a:r>
              <a:rPr lang="tr-TR" dirty="0" smtClean="0"/>
              <a:t> cevher ve sıfatları arasında bir ayrıma gitmek durumunda kalır. Çünkü tanımı itibariyle cevher, sıfatlarından önce gelir.</a:t>
            </a:r>
          </a:p>
          <a:p>
            <a:r>
              <a:rPr lang="tr-TR" i="1" dirty="0" smtClean="0"/>
              <a:t>Natura </a:t>
            </a:r>
            <a:r>
              <a:rPr lang="tr-TR" i="1" dirty="0" err="1" smtClean="0"/>
              <a:t>naturans</a:t>
            </a:r>
            <a:r>
              <a:rPr lang="tr-TR" i="1" dirty="0" smtClean="0"/>
              <a:t>-natura </a:t>
            </a:r>
            <a:r>
              <a:rPr lang="tr-TR" i="1" dirty="0" err="1" smtClean="0"/>
              <a:t>naturata</a:t>
            </a:r>
            <a:r>
              <a:rPr lang="tr-TR" i="1" dirty="0" smtClean="0"/>
              <a:t> </a:t>
            </a:r>
            <a:r>
              <a:rPr lang="tr-TR" dirty="0" smtClean="0"/>
              <a:t>ayrımı bunu ifade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725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i="1" dirty="0" smtClean="0"/>
              <a:t>Natura </a:t>
            </a:r>
            <a:r>
              <a:rPr lang="tr-TR" i="1" dirty="0" err="1" smtClean="0"/>
              <a:t>naturans</a:t>
            </a:r>
            <a:r>
              <a:rPr lang="tr-TR" dirty="0" smtClean="0"/>
              <a:t>; Tanrı’nın ezeli ve sonsuz olan asli, kendindeki halidir. Bu Tanrı’nın aktif doğasıdır.</a:t>
            </a:r>
          </a:p>
          <a:p>
            <a:r>
              <a:rPr lang="tr-TR" i="1" dirty="0" smtClean="0"/>
              <a:t>Natura </a:t>
            </a:r>
            <a:r>
              <a:rPr lang="tr-TR" i="1" dirty="0" err="1" smtClean="0"/>
              <a:t>naturata</a:t>
            </a:r>
            <a:r>
              <a:rPr lang="tr-TR" i="1" dirty="0" smtClean="0"/>
              <a:t> </a:t>
            </a:r>
            <a:r>
              <a:rPr lang="tr-TR" dirty="0" smtClean="0"/>
              <a:t>ise; Tanrı’nın sıfatlarının zorunlu açılımlarıdır. Bu Tanrı’nın pasif doğasıdır.</a:t>
            </a:r>
          </a:p>
          <a:p>
            <a:r>
              <a:rPr lang="tr-TR" dirty="0" smtClean="0"/>
              <a:t>Tanrı maddi (</a:t>
            </a:r>
            <a:r>
              <a:rPr lang="tr-TR" dirty="0" err="1" smtClean="0"/>
              <a:t>uzamlı</a:t>
            </a:r>
            <a:r>
              <a:rPr lang="tr-TR" dirty="0" smtClean="0"/>
              <a:t>) evrenin dışında aşkın bir zihin değildir, bilakis maddi olan ve olmayan bütün varlıkların oluşturduğu bütünün kendisidir.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85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Panteizm’de</a:t>
            </a:r>
            <a:r>
              <a:rPr lang="tr-TR" dirty="0" smtClean="0"/>
              <a:t> Tanrı hür iradesiyle evreni yaratmış değildir.</a:t>
            </a:r>
          </a:p>
          <a:p>
            <a:r>
              <a:rPr lang="tr-TR" dirty="0" smtClean="0"/>
              <a:t>Evren Tanrı’nın zorunlu açılımıdır. Evren başka türlü olamazdı.</a:t>
            </a:r>
          </a:p>
          <a:p>
            <a:r>
              <a:rPr lang="tr-TR" dirty="0" smtClean="0"/>
              <a:t>Peki, bu yaklaşım Tanrı’ya irade atfedebilir mi?</a:t>
            </a:r>
          </a:p>
          <a:p>
            <a:r>
              <a:rPr lang="tr-TR" dirty="0" err="1" smtClean="0"/>
              <a:t>Spinoza</a:t>
            </a:r>
            <a:r>
              <a:rPr lang="tr-TR" dirty="0" smtClean="0"/>
              <a:t>, Tanrı’ya insanların genelde anladığı anlamda irade atfetmenin Tanrı’ya bir eksiklik atfetmek anlamına geldiğini söyler.</a:t>
            </a:r>
          </a:p>
          <a:p>
            <a:r>
              <a:rPr lang="tr-TR" dirty="0" smtClean="0"/>
              <a:t> Ona göre Tanrı, kendi tabiatından kaynaklanan bir zorunluluk içerisindedir.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0593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Spinoza</a:t>
            </a:r>
            <a:r>
              <a:rPr lang="tr-TR" dirty="0" smtClean="0"/>
              <a:t> Tanrı dışında hiçbir şeyin özünün (mahiyetinin) varlığı içermediğini/gerektirmediğini kabul eder. Ancak, evrenin yokluğunu düşünmenin kavramsal bir tutarsızlığa sebep olmayacağını düşündüğümüzde, bu, Tanrı ve evrenin özdeş olmadığını, aralarında ontolojik bir ayrıma gidilmesi gerektiğini ortaya koyar.</a:t>
            </a:r>
          </a:p>
          <a:p>
            <a:r>
              <a:rPr lang="tr-TR" dirty="0" smtClean="0"/>
              <a:t>Çünkü iki şeyin özdeş olabilmesi için birbirlerinin bütün niteliklerine karşılıklı olarak sahip olmalıdırlar.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80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Tanrı-evren arasındaki bir çok benzersizlik ikisinin ontolojik olarak ayrı tutulması gerektiğini söyler. </a:t>
            </a:r>
          </a:p>
          <a:p>
            <a:r>
              <a:rPr lang="tr-TR" dirty="0" smtClean="0"/>
              <a:t>Evrenin zamansal bir başlangıcı olduğu düşünülürse, Tanrı zamansal açıdan sınırsız olduğu için, Tanrı-evren özdeşleştirmesi bu bakımdan yersiz olacaktır.</a:t>
            </a:r>
          </a:p>
          <a:p>
            <a:r>
              <a:rPr lang="tr-TR" dirty="0" smtClean="0"/>
              <a:t>Tanrı </a:t>
            </a:r>
            <a:r>
              <a:rPr lang="tr-TR" i="1" dirty="0" smtClean="0"/>
              <a:t>tanımı gereği </a:t>
            </a:r>
            <a:r>
              <a:rPr lang="tr-TR" dirty="0" smtClean="0"/>
              <a:t>mükemmeldir. Ancak evrenin tanımının bunu gerektirmesi zorunlu değildir. Bu da ikisinin ayrı şeyler olduğunu gerektirir.</a:t>
            </a:r>
          </a:p>
        </p:txBody>
      </p:sp>
    </p:spTree>
    <p:extLst>
      <p:ext uri="{BB962C8B-B14F-4D97-AF65-F5344CB8AC3E}">
        <p14:creationId xmlns:p14="http://schemas.microsoft.com/office/powerpoint/2010/main" val="1095763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Tanrı </a:t>
            </a:r>
            <a:r>
              <a:rPr lang="tr-TR" dirty="0"/>
              <a:t>ile tabiat arasında bir ayrım yapılmamasından hareketle bu düşüncenin aslında bütün fenomenleri doğaya indirgeyen natüralizme dolayısıyla da ateizme </a:t>
            </a:r>
            <a:r>
              <a:rPr lang="tr-TR" dirty="0" smtClean="0"/>
              <a:t>yol açtığı </a:t>
            </a:r>
            <a:r>
              <a:rPr lang="tr-TR" dirty="0"/>
              <a:t>ileri sürülmüştür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Panteist Tanrı tasavvurunun bilinçli varlıklar olan insanların gerçekliğine ilişkin ne kadar tatmin edici bir açıklama sunduğu da tartışmalıdır.</a:t>
            </a:r>
          </a:p>
          <a:p>
            <a:r>
              <a:rPr lang="tr-TR" dirty="0" smtClean="0"/>
              <a:t>Panteizm, insanın ahlaki bir özne olmasını açıklama konusunda bir çok açmazla karşı karşıyadır. Çünkü ahlakilik, iyi ile kötü arasında iradi bir tercihle ortaya çıkar.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558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Her şeyin zorunlulukla gerçekleştiği panteizmde «iyi» ve «</a:t>
            </a:r>
            <a:r>
              <a:rPr lang="tr-TR" dirty="0" err="1" smtClean="0"/>
              <a:t>kötü»nün</a:t>
            </a:r>
            <a:r>
              <a:rPr lang="tr-TR" dirty="0" smtClean="0"/>
              <a:t> gerçek anlamda bir karşılığı yoktur.</a:t>
            </a:r>
            <a:r>
              <a:rPr lang="tr-TR" dirty="0"/>
              <a:t> </a:t>
            </a:r>
            <a:r>
              <a:rPr lang="tr-TR" dirty="0" smtClean="0"/>
              <a:t>Bu da </a:t>
            </a:r>
            <a:r>
              <a:rPr lang="tr-TR" dirty="0"/>
              <a:t>insan fiillerinin ahlaki bir değerinin olmadığı anlamına gelir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durumda ödül ve ceza beklentisi de yersiz olacaktır.</a:t>
            </a:r>
          </a:p>
          <a:p>
            <a:r>
              <a:rPr lang="tr-TR" dirty="0" smtClean="0"/>
              <a:t>Netice olarak, panteizm, Tanrı’nın varlığı ile yokluğu arasında pratik açısından önemli bir fark bırakmamaktadır.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813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1015</Words>
  <Application>Microsoft Office PowerPoint</Application>
  <PresentationFormat>Ekran Gösterisi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TANRI TASAVVURLARI Panteizm</vt:lpstr>
      <vt:lpstr>PowerPoint Sunusu</vt:lpstr>
      <vt:lpstr>PowerPoint Sunusu</vt:lpstr>
      <vt:lpstr>PowerPoint Sunusu</vt:lpstr>
      <vt:lpstr>PowerPoint Sunusu</vt:lpstr>
      <vt:lpstr>Değerlendirme</vt:lpstr>
      <vt:lpstr>Değerlendirme</vt:lpstr>
      <vt:lpstr>Değerlendirme</vt:lpstr>
      <vt:lpstr>Değerlendirme</vt:lpstr>
      <vt:lpstr>Panenteizm</vt:lpstr>
      <vt:lpstr>PowerPoint Sunusu</vt:lpstr>
      <vt:lpstr>PowerPoint Sunusu</vt:lpstr>
      <vt:lpstr>Değerlendirme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AHLAK KANITI</dc:title>
  <dc:creator>yusufduman</dc:creator>
  <cp:lastModifiedBy>yusuf duman</cp:lastModifiedBy>
  <cp:revision>114</cp:revision>
  <dcterms:created xsi:type="dcterms:W3CDTF">2018-02-11T14:26:47Z</dcterms:created>
  <dcterms:modified xsi:type="dcterms:W3CDTF">2018-04-11T12:43:57Z</dcterms:modified>
</cp:coreProperties>
</file>