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8" r:id="rId12"/>
    <p:sldId id="297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4" r:id="rId28"/>
    <p:sldId id="313" r:id="rId29"/>
    <p:sldId id="316" r:id="rId30"/>
    <p:sldId id="318" r:id="rId31"/>
    <p:sldId id="315" r:id="rId32"/>
    <p:sldId id="317" r:id="rId33"/>
    <p:sldId id="319" r:id="rId34"/>
    <p:sldId id="320" r:id="rId35"/>
    <p:sldId id="286" r:id="rId36"/>
    <p:sldId id="287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16.11.2020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16.11.2020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C4B6D-7C33-5149-99E1-38B850E3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9D3026-267A-0B48-AFD3-A61483C58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kavramı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tanım yapmak gerekirse denilebilir ki kriz;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mekanizmalarını yetersiz bırakan,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hedeflerini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tehdit eden, bazen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tehlikeye sokan, karar verilip 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sıtlayan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oluşumuyla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karar vericiler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gerilim yaratan durumdur.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ve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belirgin ve gerilim yaratıcı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belirsizliktir.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işletlemeleri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sisli bir ortamın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sokmakta, bu nedenle de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nereye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döneceğine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belirsizlik ortamı yaratmaktadır.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Kriz, gerilim yaratan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belirtilerle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dengenin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hakim olmaktadır.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565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245651-DEB2-0E4A-BC62-60D41B83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CAC8FF-8C40-D542-A014-2705F5A17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belirsizlik ortamı yaratmasının yanı sıra krizin dikkat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temel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tehdit, zaman baskısı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sıralanmaktadır. </a:t>
            </a:r>
          </a:p>
          <a:p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Tehdit, olası kayıplar yani,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varolan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 ile arzulanan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 arasındaki farklılık olarak algılanmaktadır. Kriz,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temel direklerini tehdit altına almaktadır. Tehdidin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ciddiliği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türlerine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krizin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oluşumuna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durumuna ve ilgili hedef kitlelerin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olaylara verdikleri tepkilere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gösterebilmekte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ciddilik genellikle krizin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gelişimini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alınması gereken tedbirlere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yollarını belirleyen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etken olmaktadır. </a:t>
            </a:r>
          </a:p>
          <a:p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baskısı, mevcut zaman ile karar verilebilecek son an arasındaki farktır. Krizi rutin durumlardan ayıran en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farklardan biri de zaman baskısının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hissedilmesi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çabuk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verme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çabuk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zorunluluğunun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bulunmasıdır.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dönemlerinde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 getirmek zorunda kalmaktadır. </a:t>
            </a:r>
          </a:p>
          <a:p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rahatsız eden beklenmedik ve ani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değişimlerdir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Karar vericilerin krizi algılamadaki yetersizlikleri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niteliğini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artırabilir. Genelde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 toplama,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yayma ve raporlama sistemindeki hataların sonucudur.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19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2B77A0-2412-5D47-9889-7E0299FEA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BE432-906F-8F4C-8853-2BFDDD170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etmenlerden kaynaklanan krizin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sıralanabilir: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hedeflerini hatta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tehdit etmesi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mekanizmalarının yetersiz kalması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Acil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müdahale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gerektirmesi ve zaman baskısı yaratması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Beklenmedik ve 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sürpriz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Karar vericilerde gerilim yaratması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Korku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Kontrol edilme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Yaşamsal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noktası olması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imajını, insan kaynaklarını, finans yapısını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kaynaklarını tehdit etmesi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 sistem ya da alt sistemde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o an ki ve /veya gelecekteki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psikolojik, fiziksel ve/veya varlıksal olarak etkilemesi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2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6D1EBF-7CBA-E548-A953-12B68025E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1F1A5B-E2CF-4B4D-A1EA-9293115E7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O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̈rgütleri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krize kaynak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etmenler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beslenebilmekte ayrıca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zemin hazırlayabilmektedir.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olabilecek hatalarını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gelmekte olan krizi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görememeleri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ve/veya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gördükleri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sinyallerini yok saymaları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tahmin etme ve sezgi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zayıf olması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kalması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bilgi toplama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yetersizliği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plansız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7010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1548E9-2A3C-834F-9855-F51FEB0FD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Süreçleri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A2E076-C4B8-7E45-8996-FE9B207BD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kavramsal olarak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noktası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eylemlerde ifade edilen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normların karakterize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evreyi ifade etmektedir. </a:t>
            </a:r>
          </a:p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Kuluçka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bilgi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bağdaşmadığı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 edilmeyen olayların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evredir. Ancak bunlar geleneksel bilgiye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ta- rafından engellenmektedir. Gerekli bilgiye sahip,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yenilikçi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krizin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çıkabileceğini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olabilir ama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derhal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kabul edilmez.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69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3F7541-23D1-6B47-AD44-8D36EFF46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Süreçleri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807E7D-530B-234B-910A-B2565C22E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Belirme anı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kaçınılmaz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karar vericilerin dikkatini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evredir. Karar vericiler, krizin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kuluçka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algılanabilir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 ederler.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Hücum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safhası;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tamamen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evredir.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önlenememiştir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saklanamaz,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ardı edilemez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 duruma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Kurtarma safhası;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 acilen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krizin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belirlenip kurtarma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evredir.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evrede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güncel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bilgiyle krizi idare etmeye, kriz planlarını uygula- maya devam ederek 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olumsuz etkileri gidermeye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Yeniden yapılanma safhası;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etkileriyle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normlar,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hareket kurallarının,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gelecek krizlerle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yeteneğini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evredir.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333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A11E0A-91C8-0E47-A763-CF8FC0FF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Öncesi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D9B301-8880-3646-9597-E92564548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Krizin kavramsal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noktası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kuluçka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evresi,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adlandırılmaktadır.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 durumuna gelmeden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ağırlaştığı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krizin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çıkacağına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semptomları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benzemektedir. Bu semptomları hissedebilmek, belirlemek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koymasını ve 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aslında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 bulunmaktadır.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problemleri belirleyerek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planlar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yapıcı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896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08EBDB-39E9-444F-94B6-B5BB82A0C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494273-0BA8-EB4F-B06E-60B384570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Kriz </a:t>
            </a:r>
            <a:r>
              <a:rPr lang="tr-TR" b="1" dirty="0" err="1"/>
              <a:t>Dönemi</a:t>
            </a:r>
            <a:r>
              <a:rPr lang="tr-TR" b="1" dirty="0"/>
              <a:t>: </a:t>
            </a:r>
            <a:r>
              <a:rPr lang="tr-TR" dirty="0"/>
              <a:t>Kriz </a:t>
            </a:r>
            <a:r>
              <a:rPr lang="tr-TR" dirty="0" err="1"/>
              <a:t>öncesi</a:t>
            </a:r>
            <a:r>
              <a:rPr lang="tr-TR" dirty="0"/>
              <a:t>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yaklaşmakta</a:t>
            </a:r>
            <a:r>
              <a:rPr lang="tr-TR" dirty="0"/>
              <a:t> olan krizin sinyalleri alınıp, yorum- </a:t>
            </a:r>
            <a:r>
              <a:rPr lang="tr-TR" dirty="0" err="1"/>
              <a:t>lanıp</a:t>
            </a:r>
            <a:r>
              <a:rPr lang="tr-TR" dirty="0"/>
              <a:t>, </a:t>
            </a:r>
            <a:r>
              <a:rPr lang="tr-TR" dirty="0" err="1"/>
              <a:t>değerlendirilmemis</a:t>
            </a:r>
            <a:r>
              <a:rPr lang="tr-TR" dirty="0"/>
              <a:t>̧ ve uygun tepkiler </a:t>
            </a:r>
            <a:r>
              <a:rPr lang="tr-TR" dirty="0" err="1"/>
              <a:t>verilmemişse</a:t>
            </a:r>
            <a:r>
              <a:rPr lang="tr-TR" dirty="0"/>
              <a:t> </a:t>
            </a:r>
            <a:r>
              <a:rPr lang="tr-TR" dirty="0" err="1"/>
              <a:t>örgütün</a:t>
            </a:r>
            <a:r>
              <a:rPr lang="tr-TR" dirty="0"/>
              <a:t> kriz </a:t>
            </a:r>
            <a:r>
              <a:rPr lang="tr-TR" dirty="0" err="1"/>
              <a:t>dönemine</a:t>
            </a:r>
            <a:r>
              <a:rPr lang="tr-TR" dirty="0"/>
              <a:t> girme </a:t>
            </a:r>
            <a:r>
              <a:rPr lang="tr-TR" dirty="0" err="1"/>
              <a:t>olasılığı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yüksektir</a:t>
            </a:r>
            <a:r>
              <a:rPr lang="tr-TR" dirty="0"/>
              <a:t>. Kriz </a:t>
            </a:r>
            <a:r>
              <a:rPr lang="tr-TR" dirty="0" err="1"/>
              <a:t>dönemine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</a:t>
            </a:r>
            <a:r>
              <a:rPr lang="tr-TR" dirty="0" err="1"/>
              <a:t>özelliklerden</a:t>
            </a:r>
            <a:r>
              <a:rPr lang="tr-TR" dirty="0"/>
              <a:t> </a:t>
            </a:r>
            <a:r>
              <a:rPr lang="tr-TR" dirty="0" err="1"/>
              <a:t>öncelikle</a:t>
            </a:r>
            <a:r>
              <a:rPr lang="tr-TR" dirty="0"/>
              <a:t> dikkat </a:t>
            </a:r>
            <a:r>
              <a:rPr lang="tr-TR" dirty="0" err="1"/>
              <a:t>çekici</a:t>
            </a:r>
            <a:r>
              <a:rPr lang="tr-TR" dirty="0"/>
              <a:t> olanı, krizin </a:t>
            </a:r>
            <a:r>
              <a:rPr lang="tr-TR" dirty="0" err="1"/>
              <a:t>çalışanlar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</a:t>
            </a:r>
            <a:r>
              <a:rPr lang="tr-TR" dirty="0" err="1"/>
              <a:t>yarattığı</a:t>
            </a:r>
            <a:r>
              <a:rPr lang="tr-TR" dirty="0"/>
              <a:t> gerilim durumudur. Krizin </a:t>
            </a:r>
            <a:r>
              <a:rPr lang="tr-TR" dirty="0" err="1"/>
              <a:t>çalışanlar</a:t>
            </a:r>
            <a:r>
              <a:rPr lang="tr-TR" dirty="0"/>
              <a:t> </a:t>
            </a:r>
            <a:r>
              <a:rPr lang="tr-TR" dirty="0" err="1"/>
              <a:t>üzerindeki</a:t>
            </a:r>
            <a:r>
              <a:rPr lang="tr-TR" dirty="0"/>
              <a:t> ilk etkisi </a:t>
            </a:r>
            <a:r>
              <a:rPr lang="tr-TR" dirty="0" err="1"/>
              <a:t>şok</a:t>
            </a:r>
            <a:r>
              <a:rPr lang="tr-TR" dirty="0"/>
              <a:t> edicidir; bu </a:t>
            </a:r>
            <a:r>
              <a:rPr lang="tr-TR" dirty="0" err="1"/>
              <a:t>dönemde</a:t>
            </a:r>
            <a:r>
              <a:rPr lang="tr-TR" dirty="0"/>
              <a:t> duygusallık, </a:t>
            </a:r>
            <a:r>
              <a:rPr lang="tr-TR" dirty="0" err="1"/>
              <a:t>sağduyu</a:t>
            </a:r>
            <a:r>
              <a:rPr lang="tr-TR" dirty="0"/>
              <a:t> kaybı, panik </a:t>
            </a:r>
            <a:r>
              <a:rPr lang="tr-TR" dirty="0" err="1"/>
              <a:t>çalışanlarda</a:t>
            </a:r>
            <a:r>
              <a:rPr lang="tr-TR" dirty="0"/>
              <a:t> bir sorun olarak kendini </a:t>
            </a:r>
            <a:r>
              <a:rPr lang="tr-TR" dirty="0" err="1"/>
              <a:t>göstermeye</a:t>
            </a:r>
            <a:r>
              <a:rPr lang="tr-TR" dirty="0"/>
              <a:t> </a:t>
            </a:r>
            <a:r>
              <a:rPr lang="tr-TR" dirty="0" err="1"/>
              <a:t>başlar</a:t>
            </a:r>
            <a:r>
              <a:rPr lang="tr-TR" dirty="0"/>
              <a:t>. Buna </a:t>
            </a:r>
            <a:r>
              <a:rPr lang="tr-TR" dirty="0" err="1"/>
              <a:t>bağlı</a:t>
            </a:r>
            <a:r>
              <a:rPr lang="tr-TR" dirty="0"/>
              <a:t> olarak da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çalışanlarının</a:t>
            </a:r>
            <a:r>
              <a:rPr lang="tr-TR" dirty="0"/>
              <a:t> motivasyon, performans ve </a:t>
            </a:r>
            <a:r>
              <a:rPr lang="tr-TR" dirty="0" err="1"/>
              <a:t>işten</a:t>
            </a:r>
            <a:r>
              <a:rPr lang="tr-TR" dirty="0"/>
              <a:t> aldıkları tatminde ciddi anlamda </a:t>
            </a:r>
            <a:r>
              <a:rPr lang="tr-TR" dirty="0" err="1"/>
              <a:t>düşmeler</a:t>
            </a:r>
            <a:r>
              <a:rPr lang="tr-TR" dirty="0"/>
              <a:t> </a:t>
            </a:r>
            <a:r>
              <a:rPr lang="tr-TR" dirty="0" err="1"/>
              <a:t>görülür</a:t>
            </a:r>
            <a:r>
              <a:rPr lang="tr-TR" dirty="0"/>
              <a:t>; </a:t>
            </a:r>
            <a:r>
              <a:rPr lang="tr-TR" dirty="0" err="1"/>
              <a:t>üretim</a:t>
            </a:r>
            <a:r>
              <a:rPr lang="tr-TR" dirty="0"/>
              <a:t> ve hizmet kalitesi de olumsuz etkilenir.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002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A205D4-204D-514F-8613-8B81EE994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Sonrası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4898C5-E271-214F-AC00-4068B3B0D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Sonrası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sonrası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yeniden yapılanma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Burada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amacı, adaptasyon,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yeniden yapılanma ile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 sinyallerini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aldıysa da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miş veya tedbirleri yeterli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krizi atlatabilecek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geliştiremezse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zaten 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kalkacaktır.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yönetilebilmişse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kendi kaynakları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miktarı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pazar payı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gerilemis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huysuzlukları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olabilmektedir.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atlata- 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faaliyetlerde bulunurlar. Bunlar; kriz ile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olayın duyulmasını engellemek,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konuşurken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dikkatli olmak gizlilik kurallarına uymak ve duyarlı davranmak, krizi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olayı kabullenmemek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atmak ya da onlarla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5134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A1B8EB-B86C-5944-B761-262DF1F61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16B6B7-884B-2548-AA6D-8A0118B9E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 tarafından sevilen, kabul edilen, benimsenen,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verilen kurumlar,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oranla, o toplumda daha rahat hareket edebilecek ve faaliyetlerini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yürütebilecektir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duygusal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zekâlarını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sonunda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duyguların, tutarlı ve kalıcı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unsur olan itibar kavramı, bu noktada kurumlara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avantajlar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durması gereken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temsil eden ve o kurumun,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koordinasyonu sonucunda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imajı,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imajları,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hizmetlerinin marka imajları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ilişkilendirilen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 kavramı, soyut bir olgu olarak ele alınılsa bile, o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kademesi tarafından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kavramdır.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48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CDF0E0-0568-B744-A09C-BD71E7AAA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77CBA3-64D8-D74E-9785-2CB329E53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uzanan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gelene kadar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modelleri,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toplumsal kuramlar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getirerek,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varlık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koymaktadır.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faaliyetlerinin olumlu etkileri ile kurum imajının yaratılmasına katkıda bulunulması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Kurumdan,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ortamından memnunluk duyan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kitle; birbirlerini,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kurumdan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 zinciri- etkileyerek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gönüllu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tanıtımcıları olarak, olumlu bir kurum imajının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yansıtılmasını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1539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7439C9-1111-394D-A49A-C2DFFD6AD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176C5-A1D4-9F43-B427-F518F069A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Kurumu tarafından yayınlanan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Sözlük’te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 kavramı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Arapça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kelime olup saygı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 durumu, saygınlık ve prestij anlamında kullanılmaktadır.”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itibar ile ilgili yapılan tanımlara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tanımların ortak nokta-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itibarın 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tanıma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itibar,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rakipler,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endüstri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analistleri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tanımla kurumsal itibar,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kapasitesi, stratejileri, finansal durumu, sosyal ve toplumsal sorumlulukları,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rekabetteki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personelinin kalitesi, nitelikli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becerisi gibi konularda insanlar tarafından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algılandığını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belirlemektedir ve bu kriterlerle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9144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4404A4-FCA2-F246-A77B-BCA29AE93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BE7011-A9B5-2041-9D9B-100C32D22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Brotzen</a:t>
            </a:r>
            <a:r>
              <a:rPr lang="tr-TR" dirty="0"/>
              <a:t>, itibar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konunun kurumun </a:t>
            </a:r>
            <a:r>
              <a:rPr lang="tr-TR" dirty="0" err="1"/>
              <a:t>sürekli</a:t>
            </a:r>
            <a:r>
              <a:rPr lang="tr-TR" dirty="0"/>
              <a:t> olarak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içerisinde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paydaşlar</a:t>
            </a:r>
            <a:r>
              <a:rPr lang="tr-TR" dirty="0"/>
              <a:t> </a:t>
            </a:r>
            <a:r>
              <a:rPr lang="tr-TR" dirty="0" err="1"/>
              <a:t>olduğunu</a:t>
            </a:r>
            <a:r>
              <a:rPr lang="tr-TR" dirty="0"/>
              <a:t>, </a:t>
            </a:r>
            <a:r>
              <a:rPr lang="tr-TR" dirty="0" err="1"/>
              <a:t>ic</a:t>
            </a:r>
            <a:r>
              <a:rPr lang="tr-TR" dirty="0"/>
              <a:t>̧ </a:t>
            </a:r>
            <a:r>
              <a:rPr lang="tr-TR" dirty="0" err="1"/>
              <a:t>paydaşların</a:t>
            </a:r>
            <a:r>
              <a:rPr lang="tr-TR" dirty="0"/>
              <a:t> </a:t>
            </a:r>
            <a:r>
              <a:rPr lang="tr-TR" dirty="0" err="1"/>
              <a:t>çalışanlar</a:t>
            </a:r>
            <a:r>
              <a:rPr lang="tr-TR" dirty="0"/>
              <a:t> ile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paydaşların</a:t>
            </a:r>
            <a:r>
              <a:rPr lang="tr-TR" dirty="0"/>
              <a:t> </a:t>
            </a:r>
            <a:r>
              <a:rPr lang="tr-TR" dirty="0" err="1"/>
              <a:t>müşteriler</a:t>
            </a:r>
            <a:r>
              <a:rPr lang="tr-TR" dirty="0"/>
              <a:t>, hissedarlar, </a:t>
            </a:r>
            <a:r>
              <a:rPr lang="tr-TR" dirty="0" err="1"/>
              <a:t>tedarikçiler</a:t>
            </a:r>
            <a:r>
              <a:rPr lang="tr-TR" dirty="0"/>
              <a:t>, fon kaynakları, </a:t>
            </a:r>
            <a:r>
              <a:rPr lang="tr-TR" dirty="0" err="1"/>
              <a:t>hükümet</a:t>
            </a:r>
            <a:r>
              <a:rPr lang="tr-TR" dirty="0"/>
              <a:t>, medya, rakipler, toplum, kanaat </a:t>
            </a:r>
            <a:r>
              <a:rPr lang="tr-TR" dirty="0" err="1"/>
              <a:t>önderleri</a:t>
            </a:r>
            <a:r>
              <a:rPr lang="tr-TR" dirty="0"/>
              <a:t> </a:t>
            </a:r>
            <a:r>
              <a:rPr lang="tr-TR" dirty="0" err="1"/>
              <a:t>v.s</a:t>
            </a:r>
            <a:r>
              <a:rPr lang="tr-TR" dirty="0"/>
              <a:t>. olarak </a:t>
            </a:r>
            <a:r>
              <a:rPr lang="tr-TR" dirty="0" err="1"/>
              <a:t>sıralanabileceğini</a:t>
            </a:r>
            <a:r>
              <a:rPr lang="tr-TR" dirty="0"/>
              <a:t> </a:t>
            </a:r>
            <a:r>
              <a:rPr lang="tr-TR" dirty="0" err="1"/>
              <a:t>belirtmiştir</a:t>
            </a:r>
            <a:r>
              <a:rPr lang="tr-TR" dirty="0"/>
              <a:t>. </a:t>
            </a:r>
            <a:r>
              <a:rPr lang="tr-TR" dirty="0" err="1"/>
              <a:t>İc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paydaşların</a:t>
            </a:r>
            <a:r>
              <a:rPr lang="tr-TR" dirty="0"/>
              <a:t> kurum hakkındaki </a:t>
            </a:r>
            <a:r>
              <a:rPr lang="tr-TR" dirty="0" err="1"/>
              <a:t>görüşleri</a:t>
            </a:r>
            <a:r>
              <a:rPr lang="tr-TR" dirty="0"/>
              <a:t> noktasında imaj, kimlik ve </a:t>
            </a:r>
            <a:r>
              <a:rPr lang="tr-TR" dirty="0" err="1"/>
              <a:t>şahsiyet</a:t>
            </a:r>
            <a:r>
              <a:rPr lang="tr-TR" dirty="0"/>
              <a:t> gibi kurumsal itibarla yakından ilgili kavramların ortaya </a:t>
            </a:r>
            <a:r>
              <a:rPr lang="tr-TR" dirty="0" err="1"/>
              <a:t>çıktığını</a:t>
            </a:r>
            <a:r>
              <a:rPr lang="tr-TR" dirty="0"/>
              <a:t> </a:t>
            </a:r>
            <a:r>
              <a:rPr lang="tr-TR" dirty="0" err="1"/>
              <a:t>belirtmiştir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3638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79E30B-D80E-2B4B-BDCC-6B5A1BE16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8459C7-C8D3-184E-A57F-2512FDAC8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Brotzen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kavramların itibar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karıştırılmaması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adına kavramları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Şahsiyet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yani karakterini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 ifade eder, bir anlamda kurumun ruhudur.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Kimlik: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kendisiyle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kendisini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algılandığını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İtibarı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İmaj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gördüğüdür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ifade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algılamalarıdır.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096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2EBB36-DD55-FC47-A9A1-44B79D161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414797-369B-374F-8D41-F7203CD7A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Kurumsal itibar </a:t>
            </a:r>
            <a:r>
              <a:rPr lang="tr-TR" dirty="0" err="1"/>
              <a:t>yönetimi</a:t>
            </a:r>
            <a:r>
              <a:rPr lang="tr-TR" dirty="0"/>
              <a:t> ve </a:t>
            </a:r>
            <a:r>
              <a:rPr lang="tr-TR" dirty="0" err="1"/>
              <a:t>ölçümlemesi</a:t>
            </a:r>
            <a:r>
              <a:rPr lang="tr-TR" dirty="0"/>
              <a:t> ile ilgili olarak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yürüten</a:t>
            </a:r>
            <a:r>
              <a:rPr lang="tr-TR" dirty="0"/>
              <a:t> </a:t>
            </a:r>
            <a:r>
              <a:rPr lang="tr-TR" dirty="0" err="1"/>
              <a:t>Fortune</a:t>
            </a:r>
            <a:r>
              <a:rPr lang="tr-TR" dirty="0"/>
              <a:t> Magazine dergisi, itibarın niteliklerini bazı </a:t>
            </a:r>
            <a:r>
              <a:rPr lang="tr-TR" dirty="0" err="1"/>
              <a:t>başlıklar</a:t>
            </a:r>
            <a:r>
              <a:rPr lang="tr-TR" dirty="0"/>
              <a:t> altında </a:t>
            </a:r>
            <a:r>
              <a:rPr lang="tr-TR" dirty="0" err="1"/>
              <a:t>toplamıştır</a:t>
            </a:r>
            <a:r>
              <a:rPr lang="tr-TR" dirty="0"/>
              <a:t>. </a:t>
            </a:r>
          </a:p>
          <a:p>
            <a:r>
              <a:rPr lang="tr-TR" dirty="0"/>
              <a:t>Bu nitelikler hem kurumsal itibar kavramının hem de kurumsal itibarın nasıl </a:t>
            </a:r>
            <a:r>
              <a:rPr lang="tr-TR" dirty="0" err="1"/>
              <a:t>yönetileceğinin</a:t>
            </a:r>
            <a:r>
              <a:rPr lang="tr-TR" dirty="0"/>
              <a:t> </a:t>
            </a:r>
            <a:r>
              <a:rPr lang="tr-TR" dirty="0" err="1"/>
              <a:t>anlaşılabilmesinde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Bu nitelikler kurumların; </a:t>
            </a:r>
            <a:r>
              <a:rPr lang="tr-TR" dirty="0" err="1"/>
              <a:t>yönetim</a:t>
            </a:r>
            <a:r>
              <a:rPr lang="tr-TR" dirty="0"/>
              <a:t> kalitesi, </a:t>
            </a:r>
            <a:r>
              <a:rPr lang="tr-TR" dirty="0" err="1"/>
              <a:t>ürün</a:t>
            </a:r>
            <a:r>
              <a:rPr lang="tr-TR" dirty="0"/>
              <a:t> ve hizmet kalitesi, uzun vadeli yatırımların </a:t>
            </a:r>
            <a:r>
              <a:rPr lang="tr-TR" dirty="0" err="1"/>
              <a:t>değeri</a:t>
            </a:r>
            <a:r>
              <a:rPr lang="tr-TR" dirty="0"/>
              <a:t>, </a:t>
            </a:r>
            <a:r>
              <a:rPr lang="tr-TR" dirty="0" err="1"/>
              <a:t>yenilikçilik</a:t>
            </a:r>
            <a:r>
              <a:rPr lang="tr-TR" dirty="0"/>
              <a:t>, finansal </a:t>
            </a:r>
            <a:r>
              <a:rPr lang="tr-TR" dirty="0" err="1"/>
              <a:t>sağlamlık</a:t>
            </a:r>
            <a:r>
              <a:rPr lang="tr-TR" dirty="0"/>
              <a:t>, yetenekli elemanları </a:t>
            </a:r>
            <a:r>
              <a:rPr lang="tr-TR" dirty="0" err="1"/>
              <a:t>çek</a:t>
            </a:r>
            <a:r>
              <a:rPr lang="tr-TR" dirty="0"/>
              <a:t>- me, </a:t>
            </a:r>
            <a:r>
              <a:rPr lang="tr-TR" dirty="0" err="1"/>
              <a:t>geliştirme</a:t>
            </a:r>
            <a:r>
              <a:rPr lang="tr-TR" dirty="0"/>
              <a:t> ve elde tutma becerisi, sosyal ve </a:t>
            </a:r>
            <a:r>
              <a:rPr lang="tr-TR" dirty="0" err="1"/>
              <a:t>çevresel</a:t>
            </a:r>
            <a:r>
              <a:rPr lang="tr-TR" dirty="0"/>
              <a:t> sorumluluk, kurumsal </a:t>
            </a:r>
            <a:r>
              <a:rPr lang="tr-TR" dirty="0" err="1"/>
              <a:t>değerleri</a:t>
            </a:r>
            <a:r>
              <a:rPr lang="tr-TR" dirty="0"/>
              <a:t> kullanmadaki bilgelikleridir.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557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893A10-60E8-5D45-99D4-B7FFD6C92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6EAD6-A8C1-9C41-923D-6EDFB9564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Kurumlar, itibar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 durumlarını analiz etmekte,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anlamda sahip oldukları kimlikleri, imajları ve bu imajlar ile kimliklerin tutarlılıklarını analiz etmektedirler.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istedikleri itibar seviyesini mevcut stratejilerini ve rakiplerinin kurumsal anlamda itibar konumlarını analiz ederek belirlemekte ve bu noktaya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adına pazarlama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organize etmektedirler.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yürütülürken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istenilen kurumsal itibara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basamaklarda etkin olarak kurumlar tarafından kontrol edilmekte,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koordinasyonu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256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C68DF1-1AFA-8E42-AA2D-CC84670C9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3E4856-303E-6947-9CF6-E66A6237C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Fombrun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Adım: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 Analizi, Mevcut Durumun Belirlenmesi, Kurumu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Etmek: Bu adımda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analizler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gibidir: </a:t>
            </a:r>
          </a:p>
          <a:p>
            <a:pPr>
              <a:buFont typeface="Wingdings" pitchFamily="2" charset="2"/>
              <a:buChar char="Ø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Kimlik Analizi: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Tanımsal anlamda kurumlar itibarlarını tanımlarken,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 ile bu faaliyetler esnasında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dokümanları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kapsamalıdır. Bu sayede analizin amacı kurumsal anlamda sahip olunan kimlik sis- teminin, kurumun kendi kavramları ile uyumlu olup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verilebilecek ve analizin sonucunda kurumun kendisini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belirlenecektir. </a:t>
            </a:r>
          </a:p>
          <a:p>
            <a:pPr>
              <a:buFont typeface="Wingdings" pitchFamily="2" charset="2"/>
              <a:buChar char="Ø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İmaj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kimlik analizini yaptıktan sonra, faaliyetleri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kendisini hedef kitlelerine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yansıttığını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tespit edebilecektir. Bu sayede itibar tanımlaması ve denetlemesi mevcut algıların nasıl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1785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C45108-D88C-044A-86DF-668BA231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330B23-81C4-6E44-8CBC-098D67956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Tutarlılık Analizi: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mevcut durumunun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tutarlılık analizidir.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 bu analiz ile hedef kitleleri tarafından algılanan imajlarını nerede itibar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birleştiriyor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nerede ayrılıyor?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kadar ayrılıyor?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Sapmalar nelerdir?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sorulara yanıt aramalıdır.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kurumsal anlamda itibar tanımlanırken bilinmesi gereken, itibarın kurumun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 profilinin o kurumun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algılanan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imajlarının toplam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görüntüsu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olduğudur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915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87C528-4556-404F-8676-3466AAD68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3D0396-AAFB-EA4E-A9A0-B4CD1FDF2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Adım: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Geleceği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Tasarlamak: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Fombrun’a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itibarı tanımlamanın ikinci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basamağında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kurumlar, gelecekteki hedeflenen durumlarını tasarlayabilmeli, bunun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rekabet durumlarını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kavuşturmalıdırlar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bir anlamda 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dair fizibilite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kapsamda gelecekteki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rakip analizi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 edilen olası gelecek senaryoları,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gelecekteki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kaynakları ile nerede konum-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landıracağını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nitelendirilebilir.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Adım: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anlamda itibar tanım-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lanırken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kurumlar, mevcut ve hedeflenen durumları arasındaki ayrılık ve farkları tespit ederek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sorgularlar.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olunan kimlik ve itibar,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temelinde sorgulanır.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nitelikleri gerek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gerekse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758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AEE814-E005-BF44-AC81-ABA62ECB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İtibar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F17EA8-185B-BF4A-8F2D-71460FF82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kapsamında kurumların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kitlele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sevgi,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saygı temeline oturtmaları, onlar ile bu kitleler üzerinden duygusal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çekicilikler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sergileyen,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kurumların nakit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iş verimlilikleri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da finansal anlamda bu kurumları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Kazancının bir kısmını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topluma ayıran ve bu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kurumlar, gelecek risklerini azaltacak, bu risklerin yıkıcı etkisinden kurtulabilecek, rakiplerinden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performans sergileyeceklerdir. C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adına toplumsal sorumluluklarını yerine getiren,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 sunan,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 olarak kurgulayan kurumlar, hedef kitlelerinden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göreceklerdir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0146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3A8103-A722-D842-A991-547286FA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Sorumluluk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E7F846-03F1-8349-AC31-3E6493276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kurumsal sosyal sorumluluk,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toplumun genel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iyiliğini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temin edecek,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gönüllu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ticari uygulamaların ve kurumsal kaynaklarının katkısını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eylemler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karşımıza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hayırseverlik,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kurumların toplumsal etkinlikleri,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yerel-küresel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kimlik uygulamaları ve kurumların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pazarlanması gibi konular da dahil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iyiliğe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konu, kurumsal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alınabilir.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iyilikten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kasıt yasa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işaret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edilen veya zaten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yapılması gereken ve bu nedenle beklenen ticari eylemler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156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FCB423-4FA3-0A44-8E75-BEF95BA0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83365F-3A0F-9048-9ED3-A045EB0A2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hedeflerinden varsa problemlerinden haberdar ederek, takım ruhunu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bilincini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yerleştirmeyi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kurumlar,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olarak ele almakta ve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 ve politikaları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sarf etmektedir.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sempatisini kazanmak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uygulanması, kurum imajının yansıtılması konusunda kamuoyundan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kamuoyunu bilgilendirmek,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saygınlığını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güvenilirliğini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arttırmak ve olumlu bir imaj yaratmak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kitleleri istendik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etkilemek;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programları,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etkili kullanarak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kitlelere aktarmak;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bir imaj ve iyi bir itibara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89941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E57EB7-9D5F-E648-905E-8FED6407C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Sorumluluk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E5644-1C5E-9D4E-BCEE-96FEC7EAA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Soysal sorumluluk kavramı ile ilgili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tanımlama yapılabilir. En genel ifade ile sosyal sorumluluk,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kurumların sahiplerinin, ortaklarının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idare ederken, toplumun beklenti, istek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cevap verecek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birey ve toplum yararını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alarak hareket etmesi, sosyal gereksinimlerin farkında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tanımlanabilir.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Scarborough’a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sorumluluk,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alınan kararlar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atılacak adımların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siyasi, insani ve de mali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farkında olabilmektir.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Modern Management” kitabında ise, sosyal sorumluluk, “gerek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 gerekse toplumun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iki tarafın da refahını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olarak tarif edilmektedir.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sorumluluk; “ iş adamlarının,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arzu edilen yolları takip ederek,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 vermesi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mecburiyetler 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1009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576F7-D632-EA43-AFC4-567813B93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Sorumluluk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46E354-1A22-5E41-BE6B-C39C92F2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1990’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 itibarıyla, bir sosyal konuya destek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tercihler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genellikle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 baskılarından kaynaklanmaktadır.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genelde olay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 ile karar verme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artık “iyilik yapma ve iyi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arzu edilmektedir.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veren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ana pazara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konuların tercih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duyarlı olmak potansiyel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yatırımcılar, ortaklar, basın vb. hedef kitleler nezdinde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olmaktadır. </a:t>
            </a:r>
          </a:p>
        </p:txBody>
      </p:sp>
    </p:spTree>
    <p:extLst>
      <p:ext uri="{BB962C8B-B14F-4D97-AF65-F5344CB8AC3E}">
        <p14:creationId xmlns:p14="http://schemas.microsoft.com/office/powerpoint/2010/main" val="2990336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BB242F-3D40-5644-A355-1B1587AB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Sorumluluk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AC0FFD-C5B3-8846-B523-BF085C40C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artık toplum, giderek artan bir oranda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baskı yapmaya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bunun sonucunda topluma hizmet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gözetilmeksizin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bir sonucu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alanda hareket ederken, toplumsal istek ve beklentilerden etkilenerek, insani, sosyal, politik, yasal ve ahlaki konuları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edemez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tamamen belirleyen, kimi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birtakım olanaklar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bazen de birtakım kısıtlamaları da beraberinde getiren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hassasiyeti dikkate alınmak zorunda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Kârlılıklarını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arttırmak ve varlıklarını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toplumun istek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duyarlı olmaya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korunması ve ahlaklı davranılması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vazgeçilmez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zorunluluk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karşımıza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4503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4B3FAC-530E-0140-9B90-09FA68AE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Sorumluluk Kampanyaları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EF9F61-A8A5-F24C-9A05-096548ACB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genel tanımı ile sosyal sorumluluk kampanyaları herhangi bir kurumu, ilgili bir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soruna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bir konumlandırma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tekniğidir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yardımlar yerine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artık, modern sosyal sorumluluk kampanyalarını yapılandırmakta ve bu alanda kullanılabilecek sayısal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yapmaktadırlar.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sorumluluk kampanyalarının verimli ve etkin olarak nitelenebilmesi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kurumsal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sorumluluğun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 entegre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olması, sosyal sorumluluk kampanyalarının etkin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kanalları ile desteklenmesi, bu sayede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katılımının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sorumluluk ile ilgili kararları desteklemesi, 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yasalara gereken uyumun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5991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37FA6D-4ABC-BF4F-A63D-13C0DE33F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29F304-5137-3247-8CD3-447667A17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 haline gelen sponsorluk da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paralel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yaşadığımız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rakipler arasından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farkındalık yaratmak, hedef kitleyle duygusal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kurmak ve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Artık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hizmeti satın almıyorlar, aynı zamanda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 tarzını, hikayeleri, deneyimleri ve duyguları satın almaktadırlar.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 kurumu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tanıtarak imajı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dolaylı olarak satın alma tercihlerini etkilemektir. Dolayısı ile, sponsorluk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hedefleyen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0946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7.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27AD4D-DDFD-E645-8909-BF76292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3EB875-FD58-0749-9597-BBD205BC9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hedeflere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ile hedef kitleleri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kurumdan hedef kitlelerine hem de hedef kitlelerinden kuruma mesaj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markadan hedef kitlesine, hedef kitleden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markaya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aktarıldığı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adına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denilen bir noktaya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modelleri,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tarihini de anlamamızı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7741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0607A1-D82C-244D-840D-35ABF4ADC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088188-95DB-B341-A4FB-D6B5C3BD9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Kurumlarında iş yapma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klasik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bırakılarak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paralelinde kurumlar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unsur olan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felsefesi gibi kavramlar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hedeflerine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belirlemesi gereken vizyon ve misyon ifadeleri, kullanılabilecek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öngörülmeme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metotları, bunların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kurulacak stratejiler ve strateji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kavramlar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temellendirilmiştir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46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CADCEB-13A0-5C41-B7A5-4C8430088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Faaliyetler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89239F-7713-7947-AD18-7A2200442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adımında neyin, nasıl,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ne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detaylı planlaması,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bütünleştirerek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hedefe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vazgeçilmez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uygulama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sosyal sorumluluk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lobicilik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896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77E7B0-B001-904E-AA5F-7B133424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CFEFAB-D3C4-D14D-AFEB-40AEA8088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 kendisinden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nedenlerle krize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krizin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 sahasına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Johnson firmasının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Tylenol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zehirlenmesi (1982),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Carbide’ın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Hindistan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Bhopal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tesislerindeki kimyasal madde sızıntısı (1984), Challenger Uzay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Mekiği’nin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infilakı (1986),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Çernobil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Nükleer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Santrali Kazası (1987),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Exxon’un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Valdez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pet- 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döküntüsu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(1989) gibi krizler, bunların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yaşamsal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etkileyebileceğinin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göstergesi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517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4AEF8F-8CF4-594A-9AC1-994F9E94F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026CCA-F5F5-FF40-B4CD-58161FCE5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Ulusal ve uluslararası ekonomik, siyasal, hukuksal yapı, ‘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bireyin farklı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 beklentileri, yeni sosyal akımlar,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yapısı, teknolojiye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başarısızlık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rekabet gibi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kriz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karşılaşacağının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garantisi gibidir.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krizin boyutu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durumdan duruma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474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88B6B1-D006-2643-B7C0-1123EA5C3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Yönetimi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AECF5D-8623-B249-91D6-13DCAD5EA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kavramını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açıklayabilmek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 bulunmakta ve sosyal bilimlerin kapsamı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kriz kavramı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bir tanım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varılamadığı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Etimolojik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incelendiğinde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Yunanca “ayrılmak” anlamına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sözcüğüne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yazısında kriz iki sembolle ifade edilmektedir. Bu iki sembol ‘fırsat’ ve ‘tehlike’ anlamlarını ifade etmekte; yani krize aynı anda hem olumlu hem olumsuz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çağrışımlar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yüklemektedir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Oxford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krizi “daha iyi ya da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noktası” diye tanımlamaktadır.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9053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3667</TotalTime>
  <Words>6514</Words>
  <Application>Microsoft Macintosh PowerPoint</Application>
  <PresentationFormat>Geniş ekran</PresentationFormat>
  <Paragraphs>155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Halkla İlişkiler</vt:lpstr>
      <vt:lpstr>Halkla İlişkiler</vt:lpstr>
      <vt:lpstr>Halkla İlişkiler</vt:lpstr>
      <vt:lpstr>Halkla İlişkiler</vt:lpstr>
      <vt:lpstr>Temel Faaliyetler</vt:lpstr>
      <vt:lpstr>Kriz Yönetimi</vt:lpstr>
      <vt:lpstr>Kriz Yönetimi</vt:lpstr>
      <vt:lpstr>Kriz Yönetimi</vt:lpstr>
      <vt:lpstr>Kriz Yönetimi</vt:lpstr>
      <vt:lpstr>Kriz Yönetimi</vt:lpstr>
      <vt:lpstr>Kriz Yönetimi</vt:lpstr>
      <vt:lpstr>Kriz Yönetimi</vt:lpstr>
      <vt:lpstr>Kriz Süreçleri</vt:lpstr>
      <vt:lpstr>Kriz Süreçleri</vt:lpstr>
      <vt:lpstr>Kriz Öncesi</vt:lpstr>
      <vt:lpstr>Kriz Dönemi</vt:lpstr>
      <vt:lpstr>Kriz Sonrası</vt:lpstr>
      <vt:lpstr>İtibar Yönetimi</vt:lpstr>
      <vt:lpstr>İtibar Yönetimi</vt:lpstr>
      <vt:lpstr>İtibar Yönetimi</vt:lpstr>
      <vt:lpstr>İtibar Yönetimi</vt:lpstr>
      <vt:lpstr>Kurumsal İtibar Yönetimi</vt:lpstr>
      <vt:lpstr>Kurumsal İtibar Yönetimi</vt:lpstr>
      <vt:lpstr>Kurumsal İtibar Yönetimi</vt:lpstr>
      <vt:lpstr>Kurumsal İtibar Yönetimi</vt:lpstr>
      <vt:lpstr>Kurumsal İtibar Yönetimi</vt:lpstr>
      <vt:lpstr>Kurumsal İtibar Yönetimi</vt:lpstr>
      <vt:lpstr>Kurumsal Sosyal Sorumluluk</vt:lpstr>
      <vt:lpstr>Kurumsal Sosyal Sorumluluk</vt:lpstr>
      <vt:lpstr>Kurumsal Sosyal Sorumluluk</vt:lpstr>
      <vt:lpstr>Kurumsal Sosyal Sorumluluk</vt:lpstr>
      <vt:lpstr>Sosyal Sorumluluk Kampanyaları</vt:lpstr>
      <vt:lpstr>Sponsorluk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84</cp:revision>
  <dcterms:created xsi:type="dcterms:W3CDTF">2020-10-04T15:36:28Z</dcterms:created>
  <dcterms:modified xsi:type="dcterms:W3CDTF">2020-11-16T14:15:10Z</dcterms:modified>
</cp:coreProperties>
</file>