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256" r:id="rId2"/>
    <p:sldId id="288" r:id="rId3"/>
    <p:sldId id="289" r:id="rId4"/>
    <p:sldId id="290" r:id="rId5"/>
    <p:sldId id="291" r:id="rId6"/>
    <p:sldId id="292" r:id="rId7"/>
    <p:sldId id="293" r:id="rId8"/>
    <p:sldId id="294" r:id="rId9"/>
    <p:sldId id="295" r:id="rId10"/>
    <p:sldId id="296" r:id="rId11"/>
    <p:sldId id="298" r:id="rId12"/>
    <p:sldId id="297" r:id="rId13"/>
    <p:sldId id="299" r:id="rId14"/>
    <p:sldId id="300" r:id="rId15"/>
    <p:sldId id="301" r:id="rId16"/>
    <p:sldId id="302" r:id="rId17"/>
    <p:sldId id="303" r:id="rId18"/>
    <p:sldId id="304" r:id="rId19"/>
    <p:sldId id="305" r:id="rId20"/>
    <p:sldId id="306" r:id="rId21"/>
    <p:sldId id="307" r:id="rId22"/>
    <p:sldId id="308" r:id="rId23"/>
    <p:sldId id="309" r:id="rId24"/>
    <p:sldId id="310" r:id="rId25"/>
    <p:sldId id="311" r:id="rId26"/>
    <p:sldId id="312" r:id="rId27"/>
    <p:sldId id="314" r:id="rId28"/>
    <p:sldId id="313" r:id="rId29"/>
    <p:sldId id="316" r:id="rId30"/>
    <p:sldId id="318" r:id="rId31"/>
    <p:sldId id="315" r:id="rId32"/>
    <p:sldId id="317" r:id="rId33"/>
    <p:sldId id="319" r:id="rId34"/>
    <p:sldId id="320" r:id="rId35"/>
    <p:sldId id="286" r:id="rId36"/>
    <p:sldId id="287" r:id="rId3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73"/>
  </p:normalViewPr>
  <p:slideViewPr>
    <p:cSldViewPr snapToGrid="0" snapToObjects="1">
      <p:cViewPr varScale="1">
        <p:scale>
          <a:sx n="107" d="100"/>
          <a:sy n="107" d="100"/>
        </p:scale>
        <p:origin x="7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>
            <a:extLst>
              <a:ext uri="{FF2B5EF4-FFF2-40B4-BE49-F238E27FC236}">
                <a16:creationId xmlns:a16="http://schemas.microsoft.com/office/drawing/2014/main" id="{F844EC74-778B-A549-A90B-EB1814358AC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tr-TR"/>
              <a:t>Ankara Üniversitesi AYAŞ MYO 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D6BFA516-C0B9-2041-B640-8D1DEC20AA2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64A42A-AF7F-4C46-96DD-E12C3BC41CD2}" type="datetimeFigureOut">
              <a:rPr lang="tr-TR" smtClean="0"/>
              <a:t>16.11.2020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1484D64-CF60-0746-AC4A-FB27A9B4FFE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/>
              <a:t>Abdullah Gökhan YAŞA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709911C2-D3B5-F748-BD5D-519DC8E066E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0B1315-E71E-784D-9B36-B6835AA090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799281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tr-TR"/>
              <a:t>Ankara Üniversitesi AYAŞ MYO 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FD8F6C-185F-434D-8E62-ED91820FADA6}" type="datetimeFigureOut">
              <a:rPr lang="tr-TR" smtClean="0"/>
              <a:t>16.11.2020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/>
              <a:t>Abdullah Gökhan YAŞA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CB019B-26ED-4D40-8386-B3274965CD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8513512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96B63A-0F5B-B046-859F-2D546C4ED4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F63B5C5-338D-E64D-B535-C082B973AE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27C970E-19A3-4448-87A9-29DE0C148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76019-B4BC-9C43-84EC-16D435A7485D}" type="datetime1">
              <a:rPr lang="tr-TR" smtClean="0"/>
              <a:t>16.11.2020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16DDAAB-432A-5941-9A9F-106C3AE22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536B1D6-DFA7-654F-843A-0C0DADAAA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6339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A250DF8-A048-7F4A-A20E-D0F348F27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6161BEC-7BCE-1D49-8BE9-3BA5ED9389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51F5A7D-C2E2-A445-A540-AABA94059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B0A3-E1BD-E640-BA61-07E5DE05B38F}" type="datetime1">
              <a:rPr lang="tr-TR" smtClean="0"/>
              <a:t>16.11.2020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FAEA0F6-EF4E-CA47-9508-85FDC76F2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394524E-289D-A74D-8A55-8CC93C3FE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6128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0E972A15-78C9-7747-ABA1-F47C8A6228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58BC245D-0F8C-684E-B27A-4023DE0B5C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F94EDE5-CBDA-4B4A-8781-0F2B35BF7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7689F-B7BC-1C4A-BBAE-2B7D7DE9EEA4}" type="datetime1">
              <a:rPr lang="tr-TR" smtClean="0"/>
              <a:t>16.11.2020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DCA2747-AD29-014A-8746-E1EB2F6CB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C2203F5-FE23-134B-A79D-2F177892A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8602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7D9BF3-3073-0041-B998-759ABDE58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47CDF91-7DB5-184C-8C84-529DC8A727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C4B4302-B95A-C54B-A4C7-9261C273C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61C8F-E37C-E043-A5CF-FB56E5266B5C}" type="datetime1">
              <a:rPr lang="tr-TR" smtClean="0"/>
              <a:t>16.11.2020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9A0D5B3-A4F3-0A48-B79E-C6F73C69D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F21DA2C-8BE5-D440-8878-EC17EA884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474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311B58-7243-7440-A3C5-7AE328411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835A1AB-7C60-614F-BE3D-67F7544C36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F067ED0-F8D0-524A-A29E-9F16C25FD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2C419-FE9D-DF4C-9CA4-B29402D2D5CE}" type="datetime1">
              <a:rPr lang="tr-TR" smtClean="0"/>
              <a:t>16.11.2020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66C7EEE-B318-3243-A068-A8BDF0FAC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52BC829-5127-7F41-A20F-01F168CDE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8259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F8AC6E-A165-BD4E-ACE7-00A944F22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79CAC31-22BB-DC45-A5EC-F7D2C06B01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BC89076-A0FB-3B40-958A-C9A2817DD5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7DB8FDA-1F5C-194C-B41D-FF2A47794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BA7FE-F710-FF46-92E5-306272684542}" type="datetime1">
              <a:rPr lang="tr-TR" smtClean="0"/>
              <a:t>16.11.2020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C475302-08C4-444F-AA78-860986BAC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6AB3BEB-05B7-C94E-8DC0-669E5CF12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2361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0A95960-2C91-304B-ACC4-DCA0AB42D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51264FD-E70A-D74E-9AAB-334154C0A2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F44DCF2-18B9-664D-8EB7-65F52D18D0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517B19A9-CACD-DB4D-A89E-456FC22B23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AF8A554-47DA-DC42-87BB-D5A9AE73BA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87E66A9-2AFD-1149-B604-2A0BF8547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2F21D-CFCA-9E46-BE99-E187F7A45655}" type="datetime1">
              <a:rPr lang="tr-TR" smtClean="0"/>
              <a:t>16.11.2020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DCCECD2D-11BA-9749-BB53-4AB5C6868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7F1F185F-349D-9F4A-85F0-4C7C79BAC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5871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F4DA28-1B1D-8D48-A1A7-C1D0FB73E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37F14F5F-451B-3D4B-A42D-CAD6322BF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B54B8-B7C3-404D-996C-BA28D74CB19E}" type="datetime1">
              <a:rPr lang="tr-TR" smtClean="0"/>
              <a:t>16.11.2020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D22F3C0D-14B2-0A47-AC0F-464E7BEC1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23DEBB3C-458F-514B-A12D-80A16D429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6419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D86EB449-A4B4-5645-A9CA-830A3B873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BE35C-63FB-9247-9ABD-080D9A4931A8}" type="datetime1">
              <a:rPr lang="tr-TR" smtClean="0"/>
              <a:t>16.11.2020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7DE43159-F5AF-F749-B108-8ADDE94A5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8139AB7-EFC8-6646-B285-1D07CB7C2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7854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1DD68DA-CA1E-D048-90E4-B971F1F4A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D12D4DE-2953-BF42-9DDB-65DEE3097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2C4011E-3670-EB4B-BE09-5220DA208F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EFE5AA5-33A3-1044-BB81-10291567D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216D4-70AE-FA40-ABDF-1567E0D9EB95}" type="datetime1">
              <a:rPr lang="tr-TR" smtClean="0"/>
              <a:t>16.11.2020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7ECBC22-A75B-6942-9D5F-C5542D7B9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CCBBA43-4DD5-5240-87B1-503EA829E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5246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67EEF2C-D95D-054F-B27B-2F90B7467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A4B12692-9BA4-794B-8B0F-AA638F2562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370C683-6FC9-6942-9CF1-7E21CD1255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B43ECFB-E1F6-B141-A1F2-ED4194B7C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B46F5-822F-7741-BD5F-15B9229713C2}" type="datetime1">
              <a:rPr lang="tr-TR" smtClean="0"/>
              <a:t>16.11.2020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499F7CC-C951-2947-BE67-FF5F8A305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209DD75-1994-C346-8114-3A3926F78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5433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EFFA4795-F9D0-1946-A4F4-698C912BC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668EB99-81AB-6A43-A027-73EE0C17A1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471B9CA-596C-2541-A852-6FDFE578E5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3000D6-E948-2C4D-9726-AC7229FF5D6A}" type="datetime1">
              <a:rPr lang="tr-TR" smtClean="0"/>
              <a:t>16.11.2020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259BF90-1C7B-2A4B-A246-30225F1CEB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9EF630F-0711-7843-9E2A-C350B995FA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6955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Rectangle 134">
            <a:extLst>
              <a:ext uri="{FF2B5EF4-FFF2-40B4-BE49-F238E27FC236}">
                <a16:creationId xmlns:a16="http://schemas.microsoft.com/office/drawing/2014/main" id="{ACBE1851-2230-47A9-B000-CE9046EA6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7522741D-FB8F-A145-98A0-4201905232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4276" y="803705"/>
            <a:ext cx="4208656" cy="3034857"/>
          </a:xfrm>
        </p:spPr>
        <p:txBody>
          <a:bodyPr anchor="b">
            <a:normAutofit/>
          </a:bodyPr>
          <a:lstStyle/>
          <a:p>
            <a:pPr algn="r"/>
            <a:r>
              <a:rPr lang="tr-TR" sz="5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Halkla İlişkiler ve İletişim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DEFB179-410A-484A-80B6-05B76FA247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8921" y="4013165"/>
            <a:ext cx="4204012" cy="2205732"/>
          </a:xfrm>
        </p:spPr>
        <p:txBody>
          <a:bodyPr anchor="t">
            <a:normAutofit/>
          </a:bodyPr>
          <a:lstStyle/>
          <a:p>
            <a:pPr algn="r"/>
            <a:r>
              <a:rPr lang="tr-TR" sz="1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Ders</a:t>
            </a:r>
          </a:p>
        </p:txBody>
      </p:sp>
      <p:cxnSp>
        <p:nvCxnSpPr>
          <p:cNvPr id="147" name="Straight Connector 136">
            <a:extLst>
              <a:ext uri="{FF2B5EF4-FFF2-40B4-BE49-F238E27FC236}">
                <a16:creationId xmlns:a16="http://schemas.microsoft.com/office/drawing/2014/main" id="{23B93832-6514-44F4-849B-5EE2C8A233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6679" y="3928939"/>
            <a:ext cx="3931920" cy="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Resim 4">
            <a:extLst>
              <a:ext uri="{FF2B5EF4-FFF2-40B4-BE49-F238E27FC236}">
                <a16:creationId xmlns:a16="http://schemas.microsoft.com/office/drawing/2014/main" id="{F4EE7BD4-9B19-3F4C-8E73-65B351C9DDE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" b="1269"/>
          <a:stretch/>
        </p:blipFill>
        <p:spPr>
          <a:xfrm>
            <a:off x="6096000" y="734366"/>
            <a:ext cx="5459470" cy="5390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6610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20C4B6D-7C33-5149-99E1-38B850E35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Kriz Yönetimi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69D3026-267A-0B48-AFD3-A61483C586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Kriz kavramı hakkında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bir tanım yapmak gerekirse denilebilir ki kriz;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kriz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öngörme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önleme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mekanizmalarını yetersiz bırakan,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hedeflerini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işleyis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tehdit eden, bazen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yaşamını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tehlikeye sokan, karar verilip uygulamaya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geçilmeden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tepki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süresini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sıtlayan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oluşumuyla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karar vericiler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sürpriz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niteliği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taşıyarak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gerilim yaratan durumdur.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Krizin ve kriz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dönemlerinin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belirgin ve gerilim yaratıcı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belirsizliktir.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Kriz,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işletlemeleri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sisli bir ortamın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sokmakta, bu nedenle de hem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hem 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çalışanlarının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yönünün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nereye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döneceğine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belirsizlik ortamı yaratmaktadır.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Kriz, gerilim yaratan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düzensizlik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durumu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oluşturmakta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düzensizlik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ortamı kriz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belirtilerle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başlayıp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dengenin yeniden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sağlandığı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kadar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hakim olmaktadır.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765650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A245651-DEB2-0E4A-BC62-60D41B83D3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Kriz Yönetimi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1CAC8FF-8C40-D542-A014-2705F5A179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belirsizlik ortamı yaratmasının yanı sıra krizin dikkat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çeken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üc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temel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özelliği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tehdit, zaman baskısı ve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sürpriz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sıralanmaktadır. </a:t>
            </a:r>
          </a:p>
          <a:p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Tehdit, olası kayıplar yani,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varolan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durum ile arzulanan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üst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düzey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hedefler arasındaki farklılık olarak algılanmaktadır. Kriz,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örgütlerin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hedefleri,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işleyis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düzeni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 temel direklerini tehdit altına almaktadır. Tehdidin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ciddiliği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kriz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türlerine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krizin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oluşumuna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örgütün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durumuna ve ilgili hedef kitlelerin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gelişen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olaylara verdikleri tepkilere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farklılık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gösterebilmekte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bu ciddilik genellikle krizin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sonuçlarını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gelişimini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alınması gereken tedbirlere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ilişkin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çözüm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yollarını belirleyen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etken olmaktadır. </a:t>
            </a:r>
          </a:p>
          <a:p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Zaman baskısı, mevcut zaman ile karar verilebilecek son an arasındaki farktır. Krizi rutin durumlardan ayıran en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farklardan biri de zaman baskısının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yoğun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hissedilmesi ve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çabuk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karar verme ve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çabuk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uygulama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zorunluluğunun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bulunmasıdır.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yöneticileri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kriz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dönemlerinde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birçok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görevi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kısa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yerine getirmek zorunda kalmaktadır. </a:t>
            </a:r>
          </a:p>
          <a:p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Sürpriz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ise,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örgütu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rahatsız eden beklenmedik ve ani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değişimlerdir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Karar vericilerin krizi algılamadaki yetersizlikleri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sürpriz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niteliğini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artırabilir. Genelde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sürpriz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çevreyi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değerlendirme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bilgi toplama, </a:t>
            </a:r>
            <a:r>
              <a:rPr lang="tr-T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işleme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yayma ve raporlama sistemindeki hataların sonucudur.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82190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C2B77A0-2412-5D47-9889-7E0299FEA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Kriz Yönetimi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EBE432-906F-8F4C-8853-2BFDDD170A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Çevresel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örgütsel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etmenlerden kaynaklanan krizin temel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aşağıdaki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 sıralanabilir: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hedeflerini hatta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varlığını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tehdit etmesi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önleme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öngörme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mekanizmalarının yetersiz kalması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Acil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müdahale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gerektirmesi ve zaman baskısı yaratması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Beklenmedik ve ani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değişiklikle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sürpriz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olması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Karar vericilerde gerilim yaratması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Korku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paniğe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yol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açması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Kontrol edilme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güçlüğu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olması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Yaşamsal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dönüm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noktası olması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imajını, insan kaynaklarını, finans yapısını ya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kaynaklarını tehdit etmesi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Bir sistem ya da alt sistemde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sistemi o an ki ve /veya gelecekteki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açısından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psikolojik, fiziksel ve/veya varlıksal olarak etkilemesi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85245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6D1EBF-7CBA-E548-A953-12B68025E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Kriz Yönetimi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A1F1A5B-E2CF-4B4D-A1EA-9293115E75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/>
              <a:t>O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̈rgütleri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kriz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karşılaştıran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krize kaynak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gösterilebilecek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etmenler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ya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çevresinden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beslenebilmekte ayrıca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çevre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faktörlerinin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etkileşimi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krize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zemin hazırlayabilmektedir. </a:t>
            </a:r>
          </a:p>
          <a:p>
            <a:pPr>
              <a:buFont typeface="Wingdings" pitchFamily="2" charset="2"/>
              <a:buChar char="Ø"/>
            </a:pP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Yöneticilerin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krizle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karşılaşmalarına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neden olabilecek hatalarını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sıralamak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mümkündür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Yöneticilerin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gelmekte olan krizi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görememeleri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ve/veya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gördükleri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kriz sinyallerini yok saymaları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Yöneticilerin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tahmin etme ve sezgi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gücünün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zayıf olması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Yöneticilerin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hızlı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çevre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değişimlerinde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yavas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kalması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Yöneticilerin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çevredeki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gelişmeler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hakkında bilgi toplama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yetersizliği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yöneticilerin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ölmesi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plansız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örgütten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ayrılması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70107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1548E9-2A3C-834F-9855-F51FEB0FDE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Kriz Süreçleri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1A2E076-C4B8-7E45-8996-FE9B207BDD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Krizin kavramsal olarak 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başlangıc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noktası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geçmişte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etkili olan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yaklaşımlarda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eylemlerde ifade edilen kabul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görmüs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inançlar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normların karakterize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evreyi ifade etmektedir. </a:t>
            </a:r>
          </a:p>
          <a:p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Kuluçka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kabul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görmüs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bilgi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bağdaşmadığı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fark edilmeyen olayların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yavas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yavas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biriktiği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evredir. Ancak bunlar geleneksel bilgiye olan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güçlu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inanc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ta- rafından engellenmektedir. Gerekli bilgiye sahip,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öngöru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yeteneği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yenilikçi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bazı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bir krizin ortaya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çıkabileceğini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algılamıs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olabilir ama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görüşleri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üyelerince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derhal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paylaşılmaz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kabul edilmez.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15692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33F7541-23D1-6B47-AD44-8D36EFF46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Kriz Süreçleri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8807E7D-530B-234B-910A-B2565C22E5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Belirme anı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krizin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kaçınılmaz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karar vericilerin dikkatini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çektiği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evredir. Karar vericiler, krizin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kuluçka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ancak,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henüz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algılanabilir hale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geldiğini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fark ederler.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Hücum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safhası;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krizin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etkilerinin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çalışanlarının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tarafından tamamen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anlaşılır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evredir.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önlenememiştir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saklanamaz,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ardı edilemez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çevresini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etkiler duruma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Kurtarma safhası;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durumun acilen yeniden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tanımlandığı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böylece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krizin 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özelliklerinin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belirlenip kurtarma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işleminin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evredir.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evrede kriz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ekibi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güncel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bilgiyle krizi idare etmeye, kriz planlarını uygula- maya devam ederek krizin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yarattığı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olumsuz etkileri gidermeye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çalışmaktadır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Yeniden yapılanma safhası;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krizin etkileriyle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çıktıktan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kabul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inançlar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normlar,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prosedürler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hareket kurallarının,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gelecek krizlerle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başetme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yeteneğini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geliştirmek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gözden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geçirildiği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evredir. </a:t>
            </a: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963336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2A11E0A-91C8-0E47-A763-CF8FC0FFE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Kriz Öncesi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BD9B301-8880-3646-9597-E925645487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Kriz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Öncesi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Krizin kavramsal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başlangıc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noktası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kuluçka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evresi, kriz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adlandırılmaktadır. Kriz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kriz durumuna gelmeden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belirtilerin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aşama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aşama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ağırlaştığı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krizin ortaya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çıkacağına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ipuçları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Kriz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teşhis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koymadan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semptomları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teşhis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edilen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hastalığa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benzemektedir. Bu semptomları hissedebilmek, belirlemek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krize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koymasını ve krizin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şiddetinin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azalmasını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sağlayabilir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krizi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önlemek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aslında pek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fırsat bulunmaktadır.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İyi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problemleri belirleyerek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yeni planlar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geliştirebilir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yapıcı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değişikliklere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yönelebilir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008964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D08EBDB-39E9-444F-94B6-B5BB82A0CB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Kriz Dönemi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A494273-0BA8-EB4F-B06E-60B3845705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Kriz </a:t>
            </a:r>
            <a:r>
              <a:rPr lang="tr-TR" b="1" dirty="0" err="1"/>
              <a:t>Dönemi</a:t>
            </a:r>
            <a:r>
              <a:rPr lang="tr-TR" b="1" dirty="0"/>
              <a:t>: </a:t>
            </a:r>
            <a:r>
              <a:rPr lang="tr-TR" dirty="0"/>
              <a:t>Kriz </a:t>
            </a:r>
            <a:r>
              <a:rPr lang="tr-TR" dirty="0" err="1"/>
              <a:t>öncesi</a:t>
            </a:r>
            <a:r>
              <a:rPr lang="tr-TR" dirty="0"/>
              <a:t> </a:t>
            </a:r>
            <a:r>
              <a:rPr lang="tr-TR" dirty="0" err="1"/>
              <a:t>dönemde</a:t>
            </a:r>
            <a:r>
              <a:rPr lang="tr-TR" dirty="0"/>
              <a:t> </a:t>
            </a:r>
            <a:r>
              <a:rPr lang="tr-TR" dirty="0" err="1"/>
              <a:t>yaklaşmakta</a:t>
            </a:r>
            <a:r>
              <a:rPr lang="tr-TR" dirty="0"/>
              <a:t> olan krizin sinyalleri alınıp, yorum- </a:t>
            </a:r>
            <a:r>
              <a:rPr lang="tr-TR" dirty="0" err="1"/>
              <a:t>lanıp</a:t>
            </a:r>
            <a:r>
              <a:rPr lang="tr-TR" dirty="0"/>
              <a:t>, </a:t>
            </a:r>
            <a:r>
              <a:rPr lang="tr-TR" dirty="0" err="1"/>
              <a:t>değerlendirilmemis</a:t>
            </a:r>
            <a:r>
              <a:rPr lang="tr-TR" dirty="0"/>
              <a:t>̧ ve uygun tepkiler </a:t>
            </a:r>
            <a:r>
              <a:rPr lang="tr-TR" dirty="0" err="1"/>
              <a:t>verilmemişse</a:t>
            </a:r>
            <a:r>
              <a:rPr lang="tr-TR" dirty="0"/>
              <a:t> </a:t>
            </a:r>
            <a:r>
              <a:rPr lang="tr-TR" dirty="0" err="1"/>
              <a:t>örgütün</a:t>
            </a:r>
            <a:r>
              <a:rPr lang="tr-TR" dirty="0"/>
              <a:t> kriz </a:t>
            </a:r>
            <a:r>
              <a:rPr lang="tr-TR" dirty="0" err="1"/>
              <a:t>dönemine</a:t>
            </a:r>
            <a:r>
              <a:rPr lang="tr-TR" dirty="0"/>
              <a:t> girme </a:t>
            </a:r>
            <a:r>
              <a:rPr lang="tr-TR" dirty="0" err="1"/>
              <a:t>olasılığı</a:t>
            </a:r>
            <a:r>
              <a:rPr lang="tr-TR" dirty="0"/>
              <a:t> </a:t>
            </a:r>
            <a:r>
              <a:rPr lang="tr-TR" dirty="0" err="1"/>
              <a:t>çok</a:t>
            </a:r>
            <a:r>
              <a:rPr lang="tr-TR" dirty="0"/>
              <a:t> </a:t>
            </a:r>
            <a:r>
              <a:rPr lang="tr-TR" dirty="0" err="1"/>
              <a:t>yüksektir</a:t>
            </a:r>
            <a:r>
              <a:rPr lang="tr-TR" dirty="0"/>
              <a:t>. Kriz </a:t>
            </a:r>
            <a:r>
              <a:rPr lang="tr-TR" dirty="0" err="1"/>
              <a:t>dönemine</a:t>
            </a:r>
            <a:r>
              <a:rPr lang="tr-TR" dirty="0"/>
              <a:t> </a:t>
            </a:r>
            <a:r>
              <a:rPr lang="tr-TR" dirty="0" err="1"/>
              <a:t>ilişkin</a:t>
            </a:r>
            <a:r>
              <a:rPr lang="tr-TR" dirty="0"/>
              <a:t> </a:t>
            </a:r>
            <a:r>
              <a:rPr lang="tr-TR" dirty="0" err="1"/>
              <a:t>özelliklerden</a:t>
            </a:r>
            <a:r>
              <a:rPr lang="tr-TR" dirty="0"/>
              <a:t> </a:t>
            </a:r>
            <a:r>
              <a:rPr lang="tr-TR" dirty="0" err="1"/>
              <a:t>öncelikle</a:t>
            </a:r>
            <a:r>
              <a:rPr lang="tr-TR" dirty="0"/>
              <a:t> dikkat </a:t>
            </a:r>
            <a:r>
              <a:rPr lang="tr-TR" dirty="0" err="1"/>
              <a:t>çekici</a:t>
            </a:r>
            <a:r>
              <a:rPr lang="tr-TR" dirty="0"/>
              <a:t> olanı, krizin </a:t>
            </a:r>
            <a:r>
              <a:rPr lang="tr-TR" dirty="0" err="1"/>
              <a:t>çalışanlar</a:t>
            </a:r>
            <a:r>
              <a:rPr lang="tr-TR" dirty="0"/>
              <a:t> </a:t>
            </a:r>
            <a:r>
              <a:rPr lang="tr-TR" dirty="0" err="1"/>
              <a:t>üzerinde</a:t>
            </a:r>
            <a:r>
              <a:rPr lang="tr-TR" dirty="0"/>
              <a:t> </a:t>
            </a:r>
            <a:r>
              <a:rPr lang="tr-TR" dirty="0" err="1"/>
              <a:t>yarattığı</a:t>
            </a:r>
            <a:r>
              <a:rPr lang="tr-TR" dirty="0"/>
              <a:t> gerilim durumudur. Krizin </a:t>
            </a:r>
            <a:r>
              <a:rPr lang="tr-TR" dirty="0" err="1"/>
              <a:t>çalışanlar</a:t>
            </a:r>
            <a:r>
              <a:rPr lang="tr-TR" dirty="0"/>
              <a:t> </a:t>
            </a:r>
            <a:r>
              <a:rPr lang="tr-TR" dirty="0" err="1"/>
              <a:t>üzerindeki</a:t>
            </a:r>
            <a:r>
              <a:rPr lang="tr-TR" dirty="0"/>
              <a:t> ilk etkisi </a:t>
            </a:r>
            <a:r>
              <a:rPr lang="tr-TR" dirty="0" err="1"/>
              <a:t>şok</a:t>
            </a:r>
            <a:r>
              <a:rPr lang="tr-TR" dirty="0"/>
              <a:t> edicidir; bu </a:t>
            </a:r>
            <a:r>
              <a:rPr lang="tr-TR" dirty="0" err="1"/>
              <a:t>dönemde</a:t>
            </a:r>
            <a:r>
              <a:rPr lang="tr-TR" dirty="0"/>
              <a:t> duygusallık, </a:t>
            </a:r>
            <a:r>
              <a:rPr lang="tr-TR" dirty="0" err="1"/>
              <a:t>sağduyu</a:t>
            </a:r>
            <a:r>
              <a:rPr lang="tr-TR" dirty="0"/>
              <a:t> kaybı, panik </a:t>
            </a:r>
            <a:r>
              <a:rPr lang="tr-TR" dirty="0" err="1"/>
              <a:t>çalışanlarda</a:t>
            </a:r>
            <a:r>
              <a:rPr lang="tr-TR" dirty="0"/>
              <a:t> bir sorun olarak kendini </a:t>
            </a:r>
            <a:r>
              <a:rPr lang="tr-TR" dirty="0" err="1"/>
              <a:t>göstermeye</a:t>
            </a:r>
            <a:r>
              <a:rPr lang="tr-TR" dirty="0"/>
              <a:t> </a:t>
            </a:r>
            <a:r>
              <a:rPr lang="tr-TR" dirty="0" err="1"/>
              <a:t>başlar</a:t>
            </a:r>
            <a:r>
              <a:rPr lang="tr-TR" dirty="0"/>
              <a:t>. Buna </a:t>
            </a:r>
            <a:r>
              <a:rPr lang="tr-TR" dirty="0" err="1"/>
              <a:t>bağlı</a:t>
            </a:r>
            <a:r>
              <a:rPr lang="tr-TR" dirty="0"/>
              <a:t> olarak da </a:t>
            </a:r>
            <a:r>
              <a:rPr lang="tr-TR" dirty="0" err="1"/>
              <a:t>örgüt</a:t>
            </a:r>
            <a:r>
              <a:rPr lang="tr-TR" dirty="0"/>
              <a:t> </a:t>
            </a:r>
            <a:r>
              <a:rPr lang="tr-TR" dirty="0" err="1"/>
              <a:t>çalışanlarının</a:t>
            </a:r>
            <a:r>
              <a:rPr lang="tr-TR" dirty="0"/>
              <a:t> motivasyon, performans ve </a:t>
            </a:r>
            <a:r>
              <a:rPr lang="tr-TR" dirty="0" err="1"/>
              <a:t>işten</a:t>
            </a:r>
            <a:r>
              <a:rPr lang="tr-TR" dirty="0"/>
              <a:t> aldıkları tatminde ciddi anlamda </a:t>
            </a:r>
            <a:r>
              <a:rPr lang="tr-TR" dirty="0" err="1"/>
              <a:t>düşmeler</a:t>
            </a:r>
            <a:r>
              <a:rPr lang="tr-TR" dirty="0"/>
              <a:t> </a:t>
            </a:r>
            <a:r>
              <a:rPr lang="tr-TR" dirty="0" err="1"/>
              <a:t>görülür</a:t>
            </a:r>
            <a:r>
              <a:rPr lang="tr-TR" dirty="0"/>
              <a:t>; </a:t>
            </a:r>
            <a:r>
              <a:rPr lang="tr-TR" dirty="0" err="1"/>
              <a:t>üretim</a:t>
            </a:r>
            <a:r>
              <a:rPr lang="tr-TR" dirty="0"/>
              <a:t> ve hizmet kalitesi de olumsuz etkilenir.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950020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1A205D4-204D-514F-8613-8B81EE9940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Kriz Sonrası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14898C5-E271-214F-AC00-4068B3B0DB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Kriz Sonrası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Kriz sonrası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yeniden yapılanma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aşamasında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kendini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Burada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amacı, adaptasyon,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yeniden yapılanma ile yeni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geçmektir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kriz sinyallerini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alamamıs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aldıysa da iyi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değerlendireme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miş veya tedbirleri yeterli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olmadığı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krize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Kriz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krizi atlatabilecek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çözümler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geliştiremezse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zaten krizin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şiddetine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ortadan kalkacaktır.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başarıyla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yönetilebilmişse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çevresiyle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bozulmus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kendi kaynakları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sınırlanmıs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miktarı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düşmüs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pazar payı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gerilemis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tüketicinin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güveni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azalmıs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huysuzlukları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olabilmektedir.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Kurumlar kriz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atlata- bilmek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çeşitli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faaliyetlerde bulunurlar. Bunlar; kriz ile ilgili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söylememek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en az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düzeyde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konuşmak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 da olayın duyulmasını engellemek,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konuşurken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dikkatli olmak gizlilik kurallarına uymak ve duyarlı davranmak, krizi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olayı kabullenmemek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suçu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başkalarına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atmak ya da onlarla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paylaşmak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sıralanabilir.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051342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0A1B8EB-B86C-5944-B761-262DF1F61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İtibar Yönetimi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016B6B7-884B-2548-AA6D-8A0118B9E8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Faaliyet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toplum tarafından sevilen, kabul edilen, benimsenen,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sözüne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verilen kurumlar,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diğerlerine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oranla, o toplumda daha rahat hareket edebilecek ve faaliyetlerini o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ölçüde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başarılı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yürütebilecektir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Kurumların duygusal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zekâlarını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geliştirme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sonunda ortaya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 duyguların, tutarlı ve kalıcı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davranışlar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sonucu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unsur olan itibar kavramı, bu noktada kurumlara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avantajlar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sağlamaktadır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Günümüzdeki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kurumların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durması gereken 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varlığını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temsil eden ve o kurumun,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koordinasyonu sonucunda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kurum imajı, kurum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çalışanlarının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kişisel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imajları, kurumun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faaliyetleri,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hizmetlerinin marka imajları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ilişkilendirilen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itibar kavramı, soyut bir olgu olarak ele alınılsa bile, o kurumun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kademesi tarafından etkin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yönetilebilecek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ölçülebilecek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kavramdır.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574893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CDF0E0-0568-B744-A09C-BD71E7AAA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İlişkiler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A77CBA3-64D8-D74E-9785-2CB329E536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Tarihin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dönemlerine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kadar uzanan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geçmişe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sahip olan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günümüze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gelene kadar toplumsal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değişimlere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farklı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anlayışlar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hakim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olmuştur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modelleri,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faaliyetlerini toplumsal kuramlar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bağlantılı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hale getirerek,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tarihsel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gelişimini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toplumsal varlık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ortaya koymaktadır.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kişilerle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başlayan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(kurum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(kurum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faaliyetlerinin olumlu etkileri ile kurum imajının yaratılmasına katkıda bulunulması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sağlanır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Kurumdan,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yöneticilerden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ortamından memnunluk duyan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hedef kitle; birbirlerini, yakın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çevrelerini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kurumdan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çevreye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etkileme zinciri- etkileyerek kurumun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gönüllu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tanıtımcıları olarak, olumlu bir kurum imajının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oluşmasını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yansıtılmasını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sağlarlar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015390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77439C9-1111-394D-A49A-C2DFFD6AD0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İtibar Yönetimi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A3176C5-A1D4-9F43-B427-F518F069AE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Dil Kurumu tarafından yayınlanan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Türkçe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Sözlük’te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itibar kavramı “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Arapça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kelime olup saygı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güvenilir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olma durumu, saygınlık ve prestij anlamında kullanılmaktadır.”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şeklinde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açıklanmıştır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Genel olarak itibar ile ilgili yapılan tanımlara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bakıldığında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tanımların ortak nokta-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itibarın kurumların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bilinçli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bilinçsiz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paydaşları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yürüttükleri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sonucunda ortaya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çıktığı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görülmüştür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tanıma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kurumsal itibar,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müşteriler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rakipler,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kreditörler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endüstri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analistleri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insanların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işletmeyi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algılayıs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Daha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tanımla kurumsal itibar,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işletmenin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kapasitesi, stratejileri, finansal durumu, sosyal ve toplumsal sorumlulukları, uzun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yatırımlarının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rekabetteki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etikliği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düzeyi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personelinin kalitesi, nitelikli iş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çekme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becerisi gibi konularda insanlar tarafından nasıl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algılandığını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belirlemektedir ve bu kriterlerle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ölçülmektedir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591448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A4404A4-FCA2-F246-A77B-BCA29AE930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İtibar Yönetimi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3BE7011-A9B5-2041-9D9B-100C32D22E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Brotzen</a:t>
            </a:r>
            <a:r>
              <a:rPr lang="tr-TR" dirty="0"/>
              <a:t>, itibar </a:t>
            </a:r>
            <a:r>
              <a:rPr lang="tr-TR" dirty="0" err="1"/>
              <a:t>için</a:t>
            </a:r>
            <a:r>
              <a:rPr lang="tr-TR" dirty="0"/>
              <a:t> </a:t>
            </a:r>
            <a:r>
              <a:rPr lang="tr-TR" dirty="0" err="1"/>
              <a:t>önemli</a:t>
            </a:r>
            <a:r>
              <a:rPr lang="tr-TR" dirty="0"/>
              <a:t> bir konunun kurumun </a:t>
            </a:r>
            <a:r>
              <a:rPr lang="tr-TR" dirty="0" err="1"/>
              <a:t>sürekli</a:t>
            </a:r>
            <a:r>
              <a:rPr lang="tr-TR" dirty="0"/>
              <a:t> olarak </a:t>
            </a:r>
            <a:r>
              <a:rPr lang="tr-TR" dirty="0" err="1"/>
              <a:t>iletişim</a:t>
            </a:r>
            <a:r>
              <a:rPr lang="tr-TR" dirty="0"/>
              <a:t> </a:t>
            </a:r>
            <a:r>
              <a:rPr lang="tr-TR" dirty="0" err="1"/>
              <a:t>içerisinde</a:t>
            </a:r>
            <a:r>
              <a:rPr lang="tr-TR" dirty="0"/>
              <a:t> </a:t>
            </a:r>
            <a:r>
              <a:rPr lang="tr-TR" dirty="0" err="1"/>
              <a:t>olduğu</a:t>
            </a:r>
            <a:r>
              <a:rPr lang="tr-TR" dirty="0"/>
              <a:t> </a:t>
            </a:r>
            <a:r>
              <a:rPr lang="tr-TR" dirty="0" err="1"/>
              <a:t>ic</a:t>
            </a:r>
            <a:r>
              <a:rPr lang="tr-TR" dirty="0"/>
              <a:t>̧ ve </a:t>
            </a:r>
            <a:r>
              <a:rPr lang="tr-TR" dirty="0" err="1"/>
              <a:t>dıs</a:t>
            </a:r>
            <a:r>
              <a:rPr lang="tr-TR" dirty="0"/>
              <a:t>̧ </a:t>
            </a:r>
            <a:r>
              <a:rPr lang="tr-TR" dirty="0" err="1"/>
              <a:t>paydaşlar</a:t>
            </a:r>
            <a:r>
              <a:rPr lang="tr-TR" dirty="0"/>
              <a:t> </a:t>
            </a:r>
            <a:r>
              <a:rPr lang="tr-TR" dirty="0" err="1"/>
              <a:t>olduğunu</a:t>
            </a:r>
            <a:r>
              <a:rPr lang="tr-TR" dirty="0"/>
              <a:t>, </a:t>
            </a:r>
            <a:r>
              <a:rPr lang="tr-TR" dirty="0" err="1"/>
              <a:t>ic</a:t>
            </a:r>
            <a:r>
              <a:rPr lang="tr-TR" dirty="0"/>
              <a:t>̧ </a:t>
            </a:r>
            <a:r>
              <a:rPr lang="tr-TR" dirty="0" err="1"/>
              <a:t>paydaşların</a:t>
            </a:r>
            <a:r>
              <a:rPr lang="tr-TR" dirty="0"/>
              <a:t> </a:t>
            </a:r>
            <a:r>
              <a:rPr lang="tr-TR" dirty="0" err="1"/>
              <a:t>çalışanlar</a:t>
            </a:r>
            <a:r>
              <a:rPr lang="tr-TR" dirty="0"/>
              <a:t> ile </a:t>
            </a:r>
            <a:r>
              <a:rPr lang="tr-TR" dirty="0" err="1"/>
              <a:t>dıs</a:t>
            </a:r>
            <a:r>
              <a:rPr lang="tr-TR" dirty="0"/>
              <a:t>̧ </a:t>
            </a:r>
            <a:r>
              <a:rPr lang="tr-TR" dirty="0" err="1"/>
              <a:t>paydaşların</a:t>
            </a:r>
            <a:r>
              <a:rPr lang="tr-TR" dirty="0"/>
              <a:t> </a:t>
            </a:r>
            <a:r>
              <a:rPr lang="tr-TR" dirty="0" err="1"/>
              <a:t>müşteriler</a:t>
            </a:r>
            <a:r>
              <a:rPr lang="tr-TR" dirty="0"/>
              <a:t>, hissedarlar, </a:t>
            </a:r>
            <a:r>
              <a:rPr lang="tr-TR" dirty="0" err="1"/>
              <a:t>tedarikçiler</a:t>
            </a:r>
            <a:r>
              <a:rPr lang="tr-TR" dirty="0"/>
              <a:t>, fon kaynakları, </a:t>
            </a:r>
            <a:r>
              <a:rPr lang="tr-TR" dirty="0" err="1"/>
              <a:t>hükümet</a:t>
            </a:r>
            <a:r>
              <a:rPr lang="tr-TR" dirty="0"/>
              <a:t>, medya, rakipler, toplum, kanaat </a:t>
            </a:r>
            <a:r>
              <a:rPr lang="tr-TR" dirty="0" err="1"/>
              <a:t>önderleri</a:t>
            </a:r>
            <a:r>
              <a:rPr lang="tr-TR" dirty="0"/>
              <a:t> </a:t>
            </a:r>
            <a:r>
              <a:rPr lang="tr-TR" dirty="0" err="1"/>
              <a:t>v.s</a:t>
            </a:r>
            <a:r>
              <a:rPr lang="tr-TR" dirty="0"/>
              <a:t>. olarak </a:t>
            </a:r>
            <a:r>
              <a:rPr lang="tr-TR" dirty="0" err="1"/>
              <a:t>sıralanabileceğini</a:t>
            </a:r>
            <a:r>
              <a:rPr lang="tr-TR" dirty="0"/>
              <a:t> </a:t>
            </a:r>
            <a:r>
              <a:rPr lang="tr-TR" dirty="0" err="1"/>
              <a:t>belirtmiştir</a:t>
            </a:r>
            <a:r>
              <a:rPr lang="tr-TR" dirty="0"/>
              <a:t>. </a:t>
            </a:r>
            <a:r>
              <a:rPr lang="tr-TR" dirty="0" err="1"/>
              <a:t>İc</a:t>
            </a:r>
            <a:r>
              <a:rPr lang="tr-TR" dirty="0"/>
              <a:t>̧ ve </a:t>
            </a:r>
            <a:r>
              <a:rPr lang="tr-TR" dirty="0" err="1"/>
              <a:t>dıs</a:t>
            </a:r>
            <a:r>
              <a:rPr lang="tr-TR" dirty="0"/>
              <a:t>̧ </a:t>
            </a:r>
            <a:r>
              <a:rPr lang="tr-TR" dirty="0" err="1"/>
              <a:t>paydaşların</a:t>
            </a:r>
            <a:r>
              <a:rPr lang="tr-TR" dirty="0"/>
              <a:t> kurum hakkındaki </a:t>
            </a:r>
            <a:r>
              <a:rPr lang="tr-TR" dirty="0" err="1"/>
              <a:t>görüşleri</a:t>
            </a:r>
            <a:r>
              <a:rPr lang="tr-TR" dirty="0"/>
              <a:t> noktasında imaj, kimlik ve </a:t>
            </a:r>
            <a:r>
              <a:rPr lang="tr-TR" dirty="0" err="1"/>
              <a:t>şahsiyet</a:t>
            </a:r>
            <a:r>
              <a:rPr lang="tr-TR" dirty="0"/>
              <a:t> gibi kurumsal itibarla yakından ilgili kavramların ortaya </a:t>
            </a:r>
            <a:r>
              <a:rPr lang="tr-TR" dirty="0" err="1"/>
              <a:t>çıktığını</a:t>
            </a:r>
            <a:r>
              <a:rPr lang="tr-TR" dirty="0"/>
              <a:t> </a:t>
            </a:r>
            <a:r>
              <a:rPr lang="tr-TR" dirty="0" err="1"/>
              <a:t>belirtmiştir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136384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979E30B-D80E-2B4B-BDCC-6B5A1BE16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İtibar Yönetimi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8459C7-C8D3-184E-A57F-2512FDAC82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Brotzen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 kavramların itibar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karıştırılmaması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adına kavramları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aşağı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açıklamıştır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Şahsiyet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yani karakterini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sistemini ifade eder, bir anlamda kurumun ruhudur.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Kimlik: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kendisiyle ilgili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düşünceleridir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deyişle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kendisini nasıl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gördüğu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paydaşlar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tarafından nasıl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algılandığını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ifade eder.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İtibarı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güçlendirmek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amacıyla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girişilen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faaliyetlerini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İmaj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Paydaşların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nasıl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gördüğüdür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ifade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paydaşların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ilgili algılamalarıdır.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890961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B2EBB36-DD55-FC47-A9A1-44B79D161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Kurumsal İtibar Yönetimi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F414797-369B-374F-8D41-F7203CD7A4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Kurumsal itibar </a:t>
            </a:r>
            <a:r>
              <a:rPr lang="tr-TR" dirty="0" err="1"/>
              <a:t>yönetimi</a:t>
            </a:r>
            <a:r>
              <a:rPr lang="tr-TR" dirty="0"/>
              <a:t> ve </a:t>
            </a:r>
            <a:r>
              <a:rPr lang="tr-TR" dirty="0" err="1"/>
              <a:t>ölçümlemesi</a:t>
            </a:r>
            <a:r>
              <a:rPr lang="tr-TR" dirty="0"/>
              <a:t> ile ilgili olarak </a:t>
            </a:r>
            <a:r>
              <a:rPr lang="tr-TR" dirty="0" err="1"/>
              <a:t>birçok</a:t>
            </a:r>
            <a:r>
              <a:rPr lang="tr-TR" dirty="0"/>
              <a:t> </a:t>
            </a:r>
            <a:r>
              <a:rPr lang="tr-TR" dirty="0" err="1"/>
              <a:t>çalışma</a:t>
            </a:r>
            <a:r>
              <a:rPr lang="tr-TR" dirty="0"/>
              <a:t> </a:t>
            </a:r>
            <a:r>
              <a:rPr lang="tr-TR" dirty="0" err="1"/>
              <a:t>yürüten</a:t>
            </a:r>
            <a:r>
              <a:rPr lang="tr-TR" dirty="0"/>
              <a:t> </a:t>
            </a:r>
            <a:r>
              <a:rPr lang="tr-TR" dirty="0" err="1"/>
              <a:t>Fortune</a:t>
            </a:r>
            <a:r>
              <a:rPr lang="tr-TR" dirty="0"/>
              <a:t> Magazine dergisi, itibarın niteliklerini bazı </a:t>
            </a:r>
            <a:r>
              <a:rPr lang="tr-TR" dirty="0" err="1"/>
              <a:t>başlıklar</a:t>
            </a:r>
            <a:r>
              <a:rPr lang="tr-TR" dirty="0"/>
              <a:t> altında </a:t>
            </a:r>
            <a:r>
              <a:rPr lang="tr-TR" dirty="0" err="1"/>
              <a:t>toplamıştır</a:t>
            </a:r>
            <a:r>
              <a:rPr lang="tr-TR" dirty="0"/>
              <a:t>. </a:t>
            </a:r>
          </a:p>
          <a:p>
            <a:r>
              <a:rPr lang="tr-TR" dirty="0"/>
              <a:t>Bu nitelikler hem kurumsal itibar kavramının hem de kurumsal itibarın nasıl </a:t>
            </a:r>
            <a:r>
              <a:rPr lang="tr-TR" dirty="0" err="1"/>
              <a:t>yönetileceğinin</a:t>
            </a:r>
            <a:r>
              <a:rPr lang="tr-TR" dirty="0"/>
              <a:t> </a:t>
            </a:r>
            <a:r>
              <a:rPr lang="tr-TR" dirty="0" err="1"/>
              <a:t>anlaşılabilmesinde</a:t>
            </a:r>
            <a:r>
              <a:rPr lang="tr-TR" dirty="0"/>
              <a:t> </a:t>
            </a:r>
            <a:r>
              <a:rPr lang="tr-TR" dirty="0" err="1"/>
              <a:t>önemlidir</a:t>
            </a:r>
            <a:r>
              <a:rPr lang="tr-TR" dirty="0"/>
              <a:t>. Bu nitelikler kurumların; </a:t>
            </a:r>
            <a:r>
              <a:rPr lang="tr-TR" dirty="0" err="1"/>
              <a:t>yönetim</a:t>
            </a:r>
            <a:r>
              <a:rPr lang="tr-TR" dirty="0"/>
              <a:t> kalitesi, </a:t>
            </a:r>
            <a:r>
              <a:rPr lang="tr-TR" dirty="0" err="1"/>
              <a:t>ürün</a:t>
            </a:r>
            <a:r>
              <a:rPr lang="tr-TR" dirty="0"/>
              <a:t> ve hizmet kalitesi, uzun vadeli yatırımların </a:t>
            </a:r>
            <a:r>
              <a:rPr lang="tr-TR" dirty="0" err="1"/>
              <a:t>değeri</a:t>
            </a:r>
            <a:r>
              <a:rPr lang="tr-TR" dirty="0"/>
              <a:t>, </a:t>
            </a:r>
            <a:r>
              <a:rPr lang="tr-TR" dirty="0" err="1"/>
              <a:t>yenilikçilik</a:t>
            </a:r>
            <a:r>
              <a:rPr lang="tr-TR" dirty="0"/>
              <a:t>, finansal </a:t>
            </a:r>
            <a:r>
              <a:rPr lang="tr-TR" dirty="0" err="1"/>
              <a:t>sağlamlık</a:t>
            </a:r>
            <a:r>
              <a:rPr lang="tr-TR" dirty="0"/>
              <a:t>, yetenekli elemanları </a:t>
            </a:r>
            <a:r>
              <a:rPr lang="tr-TR" dirty="0" err="1"/>
              <a:t>çek</a:t>
            </a:r>
            <a:r>
              <a:rPr lang="tr-TR" dirty="0"/>
              <a:t>- me, </a:t>
            </a:r>
            <a:r>
              <a:rPr lang="tr-TR" dirty="0" err="1"/>
              <a:t>geliştirme</a:t>
            </a:r>
            <a:r>
              <a:rPr lang="tr-TR" dirty="0"/>
              <a:t> ve elde tutma becerisi, sosyal ve </a:t>
            </a:r>
            <a:r>
              <a:rPr lang="tr-TR" dirty="0" err="1"/>
              <a:t>çevresel</a:t>
            </a:r>
            <a:r>
              <a:rPr lang="tr-TR" dirty="0"/>
              <a:t> sorumluluk, kurumsal </a:t>
            </a:r>
            <a:r>
              <a:rPr lang="tr-TR" dirty="0" err="1"/>
              <a:t>değerleri</a:t>
            </a:r>
            <a:r>
              <a:rPr lang="tr-TR" dirty="0"/>
              <a:t> kullanmadaki bilgelikleridir.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415578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9893A10-60E8-5D45-99D4-B7FFD6C92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Kurumsal İtibar Yönetimi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BA6EAD6-A8C1-9C41-923D-6EDFB95646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Kurumlar, itibar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kapsamında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öncelikle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mevcut durumlarını analiz etmekte,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aşamada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kurumsal anlamda sahip oldukları kimlikleri, imajları ve bu imajlar ile kimliklerin tutarlılıklarını analiz etmektedirler.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Sonrasında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ulaşmak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istedikleri itibar seviyesini mevcut stratejilerini ve rakiplerinin kurumsal anlamda itibar konumlarını analiz ederek belirlemekte ve bu noktaya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ulaşabilmek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adına pazarlama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faaliyetlerini organize etmektedirler.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 faaliyetler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yürütülürken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aynı zamanda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ulaşılmak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istenilen kurumsal itibara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basamaklarda etkin olarak kurumlar tarafından kontrol edilmekte,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koordinasyonu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sağlanmaktadır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152568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2C68DF1-1AFA-8E42-AA2D-CC84670C9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Kurumsal İtibar Yönetimi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73E4856-303E-6947-9CF6-E66A6237C7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Fombrun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aşağıdaki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açıklamıştır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buNone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Adım: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Durum Analizi, Mevcut Durumun Belirlenmesi, Kurumu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Teşhis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Etmek: Bu adımda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yürütülebilecek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bazı analizler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aşağıdaki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gibidir: </a:t>
            </a:r>
          </a:p>
          <a:p>
            <a:pPr>
              <a:buFont typeface="Wingdings" pitchFamily="2" charset="2"/>
              <a:buChar char="Ø"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Kimlik Analizi: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Tanımsal anlamda kurumlar itibarlarını tanımlarken,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sosyal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paydaşları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olan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gözden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geçirilir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Gözden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geçirilen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süreçlerinde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kurum tarafından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yürütülen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reklam,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medya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marka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faaliyetler ile bu faaliyetler esnasında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kullanılmıs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görsel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dokümanları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kapsamalıdır. Bu sayede analizin amacı kurumsal anlamda sahip olunan kimlik sis- teminin, kurumun kendi kavramları ile uyumlu olup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olmadığına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karar verilebilecek ve analizin sonucunda kurumun kendisini nasıl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algıladığı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çevresini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nasıl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algıladığı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çevresi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tarafından nasıl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algılandığı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belirlenecektir. </a:t>
            </a:r>
          </a:p>
          <a:p>
            <a:pPr>
              <a:buFont typeface="Wingdings" pitchFamily="2" charset="2"/>
              <a:buChar char="Ø"/>
            </a:pP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İmaj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Analizi: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 kimlik analizini yaptıktan sonra, faaliyetleri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yürüttüğu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kendisini hedef kitlelerine nasıl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yansıttığını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tespit edebilecektir. Bu sayede itibar tanımlaması ve denetlemesi mevcut algıların nasıl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sağladığını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rebilecektir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17852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DC45108-D88C-044A-86DF-668BA231B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Kurumsal İtibar Yönetimi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F330B23-81C4-6E44-8CBC-098D679562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Tutarlılık Analizi: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Kurumların mevcut durumunun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teşhis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edilmesine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ise tutarlılık analizidir.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Kurumlar bu analiz ile hedef kitleleri tarafından algılanan imajlarını nerede itibar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birleştiriyor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nerede ayrılıyor?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 kadar ayrılıyor?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Sapmalar nelerdir?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aşamada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kurumlar kendi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bünyelerinde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sorulara yanıt aramalıdır.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Çünku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kurumsal anlamda itibar tanımlanırken bilinmesi gereken, itibarın kurumun sahip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itibar profilinin o kurumun sosyal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paydaşlar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tarafından algılanan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imajlarının toplam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görüntüsu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olduğudur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4091527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C87C528-4556-404F-8676-3466AAD68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Kurumsal İtibar Yönetimi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63D0396-AAFB-EA4E-A9A0-B4CD1FDF20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Adım: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Geleceği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Tasarlamak: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Fombrun’a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itibarı tanımlamanın ikinci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basamağında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kurumlar, gelecekteki hedeflenen durumlarını tasarlayabilmeli, bunun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stratejik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eğilimlerini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rekabet durumlarını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açıklığa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kavuşturmalıdırlar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bir anlamda kurumların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geleceğe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dair fizibilite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çalışmalarıdır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kapsamda gelecekteki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eğilimler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rakip analizi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sonuçlarından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elde edilen olası gelecek senaryoları,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kurumun gelecekteki stratejik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ve kaynakları ile nerede konum-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landıracağını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belirlemesi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nitelendirilebilir. </a:t>
            </a:r>
          </a:p>
          <a:p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Adım: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Geçis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Sürecini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Değişimi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Yönetmek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Kurumsal anlamda itibar tanım-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lanırken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kurumlar, mevcut ve hedeflenen durumları arasındaki ayrılık ve farkları tespit ederek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sorgularlar.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aşamada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sahip olunan kimlik ve itibar, sosyal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paydaşlar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temelinde sorgulanır.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süreçlerinin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nitelikleri gerek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gerekse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sosyal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paydaşlar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bilgi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paylaşımı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yönetilebilmesi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2775848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9AEE814-E005-BF44-AC81-ABA62ECBEC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Kurumsal İtibar Yönetimi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CF17EA8-185B-BF4A-8F2D-71460FF827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faaliyetleri kapsamında kurumların hem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hem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süreçlerinde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hedef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kitlele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olan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sevgi,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güven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saygı temeline oturtmaları, onlar ile bu kitleler üzerinden duygusal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çekicilikler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yaratmaları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gerektiğini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belirtmiştir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Başarılı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sergileyen,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çevresine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veren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çalışanlarının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nitelikleri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yüksek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olan kurumların nakit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akışları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iş verimlilikleri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yükselecek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bu da finansal anlamda bu kurumları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güçlendirecektir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Kazancının bir kısmını faaliyetlerini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yürüttüğu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topluma ayıran ve bu toplumun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gelişmesini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sağlayan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kurumlar, gelecek risklerini azaltacak, bu risklerin yıkıcı etkisinden kurtulabilecek, rakiplerinden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üstün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performans sergileyeceklerdir. C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Çalışma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çevresinin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adına toplumsal sorumluluklarını yerine getiren,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çevrelerine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katkı sunan,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çevresini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geliştiren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hem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hem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etkin olarak kurgulayan kurumlar, hedef kitlelerinden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kabul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göreceklerdir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6014689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93A8103-A722-D842-A991-547286FA4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Kurumsal Sosyal Sorumluluk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0E7F846-03F1-8349-AC31-3E64932764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Günümüz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dünyasının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yükselen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kurumsal sosyal sorumluluk,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toplumun genel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iyiliğini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temin edecek,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gönüllu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ticari uygulamaların ve kurumsal kaynaklarının katkısını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sağlayacak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kurumsal eylemler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karşımıza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çıkmaktadır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Kurumsal hayırseverlik, kurumsal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bağışlar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kurumların toplumsal etkinlikleri, toplumsal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toplumsal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toplumsal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yerel-küresel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kurumsal kimlik uygulamaları ve kurumların toplumsal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düzeyde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pazarlanması gibi konular da dahil olmak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toplumsal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iyiliğe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adlandırılan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konu, kurumsal sosyal sorumluluk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çerçevesinde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ele alınabilir.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Burada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toplumsal iyilikten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kasıt yasa tarafından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işaret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edilen veya zaten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yapılması gereken ve bu nedenle beklenen ticari eylemler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değildir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67156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1FCB423-4FA3-0A44-8E75-BEF95BA05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İlişkiler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D83365F-3A0F-9048-9ED3-A045EB0A2A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Çalışanlara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şirket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hedefler.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kurumun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hedeflerinden varsa problemlerinden haberdar ederek, takım ruhunu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oluşturmayı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kurum bilincini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yerleştirmeyi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amaçlar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Günümüzde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çağdas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kurumlar,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çalışanlarla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fonksiyonu olarak ele almakta ve kurum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strateji ve politikaları konusunda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yoğun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çaba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sarf etmektedir.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Kurumun,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dışındaki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kitlelerin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desteğini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güvenini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sempatisini kazanmak amacıyla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yaptığı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faaliyetleri kurum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kapsamında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değerlendirilir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İşletme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politikalarının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oluşturulması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uygulanması, kurum imajının yansıtılması konusunda kamuoyundan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eğilimleri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öğrenmek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kamuoyunu bilgilendirmek,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saygınlığını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güvenilirliğini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arttırmak ve olumlu bir imaj yaratmak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politikasını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oluşturmaktadır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Belirlenmis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hedef kitleleri istendik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doğrultuda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etkilemek;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programları,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becerilerini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etkili kullanarak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konusu kitlelere aktarmak;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sonuçta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olumlu bir imaj ve iyi bir itibara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sürekli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sahip olmak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faaliyetlerinin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başarısı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mümkün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olmaktadır.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3899415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EE57EB7-9D5F-E648-905E-8FED6407C4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Kurumsal Sosyal Sorumluluk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CDE5644-1C5E-9D4E-BCEE-96FEC7EAA2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Soysal sorumluluk kavramı ile ilgili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tanımlama yapılabilir. En genel ifade ile sosyal sorumluluk,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işletmelerin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kurumların sahiplerinin, ortaklarının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yöneticilerinin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işletmelerini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idare ederken, toplumun beklenti, istek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ihtiyaçlarına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cevap verecek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birey ve toplum yararını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önüne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alarak hareket etmesi, sosyal gereksinimlerin farkında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işletmeyi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şeklinde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tanımlanabilir.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Scarborough’a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sosyal sorumluluk,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alınan kararlar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doğrultusunda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atılacak adımların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doğuracağı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sosyal,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çevresel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siyasi, insani ve de mali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sonuçların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farkında olabilmektir.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Modern Management” kitabında ise, sosyal sorumluluk, “gerek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organizasyonel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hedefleri gerekse toplumun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değerlendirerek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her iki tarafın da refahını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gözeten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geliştiren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yönetsel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yükümlülük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olarak tarif edilmektedir.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tanıma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sosyal sorumluluk; “ iş adamlarının, toplumun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amaçları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açısından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arzu edilen yolları takip ederek,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kararlar vermesi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işletmenin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yönetilmesi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konusunda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mecburiyetler ”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şeklinde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ifade edilmektedir.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4100926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CA576F7-D632-EA43-AFC4-567813B93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Kurumsal Sosyal Sorumluluk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346E354-1A22-5E41-BE6B-C39C92F2D1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1990’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yıllar itibarıyla, bir sosyal konuya destek olmak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yapılan tercihler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genellikle iyi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görünmek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iyi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şeyler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yapma baskılarından kaynaklanmaktadır.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genelde olay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karşılarına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çıktığında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karar vermektedir.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2000’li yıllar ile karar verme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süreçlerinde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artık “iyilik yapma ve iyi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yapma”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yoğun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arzu edilmektedir. Kurumsal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örtüşen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kurumun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amaçlarına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destek veren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önceliklerin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belirlendiği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temel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ana pazara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konuların tercih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programlara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ağırlık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verilmektedir.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Kurumsal sosyal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önceliklere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duyarlı olmak potansiyel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müşteriler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yatırımcılar, ortaklar, basın vb. hedef kitleler nezdinde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iyi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görünüme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neden olmaktadır. </a:t>
            </a:r>
          </a:p>
        </p:txBody>
      </p:sp>
    </p:spTree>
    <p:extLst>
      <p:ext uri="{BB962C8B-B14F-4D97-AF65-F5344CB8AC3E}">
        <p14:creationId xmlns:p14="http://schemas.microsoft.com/office/powerpoint/2010/main" val="299033650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4BB242F-3D40-5644-A355-1B1587AB5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Kurumsal Sosyal Sorumluluk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3AC0FFD-C5B3-8846-B523-BF085C40C4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Günümüzde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artık toplum, giderek artan bir oranda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işletmelerin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sosyal sorumluluk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üstlenmeleri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konusunda baskı yapmaya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bunun sonucunda topluma hizmet amacı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gözetilmeksizin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sadece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kâr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amacına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firmaların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şansı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azalmıştır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Bunun bir sonucu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işletmeler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toplumsal alanda hareket ederken, toplumsal istek ve beklentilerden etkilenerek, insani, sosyal, politik, yasal ve ahlaki konuları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düşünmeden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hareket edemez hale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gelmişlerdir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İşletmelerin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davranışlarını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tamamen belirleyen, kimi zaman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işletmelere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birtakım olanaklar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sağlayan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bazen de birtakım kısıtlamaları da beraberinde getiren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çevresel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faktörler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faktörlere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işletmenin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hassasiyeti dikkate alınmak zorunda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kalınmıştır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Kârlılıklarını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arttırmak ve varlıklarını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sürdürmek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isteyen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işletmeler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toplumun istek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ihtiyaçlarına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duyarlı olmaya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çevreyi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korunması ve ahlaklı davranılması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vazgeçilmez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zorunluluk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karşımıza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çıkarmıştır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0450320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F4B3FAC-530E-0140-9B90-09FA68AE8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Sosyal Sorumluluk Kampanyaları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9EF9F61-A8A5-F24C-9A05-096548ACB0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genel tanımı ile sosyal sorumluluk kampanyaları herhangi bir kurumu, ilgili bir sosyal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veya soruna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karşılıklı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fayda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sağlamak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bağlayan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stratejik bir konumlandırma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tekniğidir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Geleneksel kurumsal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bağışlar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yardımlar yerine iş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artık, modern sosyal sorumluluk kampanyalarını yapılandırmakta ve bu alanda kullanılabilecek sayısal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araştırmalar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yapmaktadırlar.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Sosyal sorumluluk kampanyalarının verimli ve etkin olarak nitelenebilmesi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kurumsal sosyal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sorumluluğun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günlük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uygulamaların entegre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parçası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olması, sosyal sorumluluk kampanyalarının etkin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kanalları ile desteklenmesi, bu sayede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paydaşların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katılımının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sağlanması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yöneticilerin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sosyal sorumluluk ile ilgili kararları desteklemesi, etik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yasalara gereken uyumun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gösterilmesi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gerekmektedir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9599132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837FA6D-4ABC-BF4F-A63D-13C0DE33F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Sponsorluk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229F304-5137-3247-8CD3-447667A17B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içerisinde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faaliyet haline gelen sponsorluk da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koşullara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imkânlara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paralel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değişiklik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Bilgi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çağında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yaşadığımız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günümüzde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rakipler arasından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plana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çıkmak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farkındalık yaratmak, hedef kitleyle duygusal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kurmak ve az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bütçelerle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kitlelere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ulaşmak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Artık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tüketiciler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yalnızca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 da hizmeti satın almıyorlar, aynı zamanda o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hayat tarzını, hikayeleri, deneyimleri ve duyguları satın almaktadırlar.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Sponsorluğun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amacı kurumu ya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tanıtarak imajı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oluşturmak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güçlendirmek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dolaylı olarak satın alma tercihlerini etkilemektir. Dolayısı ile, sponsorluk ticari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sonuçları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hedefleyen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aracıdır.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5209469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2CCF99D-D78D-A04B-91B5-6D0EB9118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SON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827386C-DB4E-8C4E-8734-1808FA53F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/>
              <a:t>7. Dersin Sonu</a:t>
            </a:r>
          </a:p>
          <a:p>
            <a:pPr marL="0" indent="0" algn="ctr">
              <a:buNone/>
            </a:pPr>
            <a:r>
              <a:rPr lang="tr-TR" b="1" dirty="0"/>
              <a:t>Teşekkürler</a:t>
            </a:r>
          </a:p>
        </p:txBody>
      </p:sp>
    </p:spTree>
    <p:extLst>
      <p:ext uri="{BB962C8B-B14F-4D97-AF65-F5344CB8AC3E}">
        <p14:creationId xmlns:p14="http://schemas.microsoft.com/office/powerpoint/2010/main" val="205080006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151EAFE-B65B-6149-AB03-163E0020D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KAYNAKÇA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2503D413-2802-1544-A739-B5E985D60BF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2614809"/>
            <a:ext cx="10039597" cy="2772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304704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Geçikli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F. (2017).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İlişkiler.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Erzurum: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Atatürk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Üniversitesi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Açıköğretim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Fakültesi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Yayınları.</a:t>
            </a:r>
          </a:p>
          <a:p>
            <a:pPr>
              <a:lnSpc>
                <a:spcPct val="100000"/>
              </a:lnSpc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KALENDER, A., PELTEKOĞLU, Z. F., BAYÇU, S., ERGÜVEN, M. S., YILMAZ, R. A., OKAY, A., &amp; GÖZTAŞ, A. (2018).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İlişkiler.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Eskişehir: T.C Anadolu Üniversitesi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Açıköğretim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Yayınları Fakültesi Yayınları NO: 1676.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2552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127AD4D-DDFD-E645-8909-BF76292CA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İlişkiler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63EB875-FD58-0749-9597-BBD205BC99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Kurumsal hedeflere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ulaşmada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katkıları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açıklamaya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modellerine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kurum ile hedef kitleleri arasındaki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işlevi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hem kurumdan hedef kitlelerine hem de hedef kitlelerinden kuruma mesaj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taşımaktır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günümüzde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markadan hedef kitlesine, hedef kitleden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markaya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mesajların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aktarıldığı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adına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çift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denilen bir noktaya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modelleri,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tarihini de anlamamızı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777419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10607A1-D82C-244D-840D-35ABF4ADC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İlişkiler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9088188-95DB-B341-A4FB-D6B5C3BD96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Kurumlarında iş yapma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yeniden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şekillenmis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değişmelerle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birlikte klasik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yöntemler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bırakılarak yeni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yöntemler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geliştirilmiştir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gelişmeler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paralelinde kurumlar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açısından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unsur olan stratejik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düşünme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stratejik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felsefesi gibi kavramlar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doğmuştur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Kurumların hedeflerine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ulaşabilmek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belirlemesi gereken vizyon ve misyon ifadeleri, kullanılabilecek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öngörülmeme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metotları, bunların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kurulacak stratejiler ve strateji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nasıl yerine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getirilebileceği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 kavramlar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temellendirilmiştir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21461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2CADCEB-13A0-5C41-B7A5-4C8430088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Temel Faaliyetler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F89239F-7713-7947-AD18-7A22004428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Kurumların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her adımında neyin, nasıl,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ne zaman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yapılacağını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detaylı planlaması,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bütünleştirerek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kurumsal hedefe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yönlendirmesi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vazgeçilmez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uygulama haline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buFont typeface="Wingdings" pitchFamily="2" charset="2"/>
              <a:buChar char="Ø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yönetimi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İtibar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Font typeface="Wingdings" pitchFamily="2" charset="2"/>
              <a:buChar char="Ø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Kurumsal sosyal sorumluluk </a:t>
            </a:r>
          </a:p>
          <a:p>
            <a:pPr>
              <a:buFont typeface="Wingdings" pitchFamily="2" charset="2"/>
              <a:buChar char="Ø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Sponsorluk ve lobicilik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728967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077E7B0-B001-904E-AA5F-7B133424B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Kriz Yönetimi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CFEFAB-D3C4-D14D-AFEB-40AEA80881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Bugüne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kadar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firma kendisinden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çevreden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kaynaklanan nedenlerle krize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veya krizin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eşiğine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kadar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kriz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konusu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1980’li yıllarda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yöneticilerin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ilgi sahasına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Johnson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Johnson firmasının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karşılaştığı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Tylenol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zehirlenmesi (1982),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Carbide’ın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Hindistan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Bhopal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tesislerindeki kimyasal madde sızıntısı (1984), Challenger Uzay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Mekiği’nin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infilakı (1986),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Çernobil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Nükleer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Santrali Kazası (1987),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Exxon’un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Valdez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pet- rol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döküntüsu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(1989) gibi krizler, bunların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yaşamsal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boyutta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etkileyebileceğinin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göstergesi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kriz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şirketlerin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gündemine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sokmuştur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265172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44AEF8F-8CF4-594A-9AC1-994F9E94F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Kriz Yönetimi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3026CCA-F5F5-FF40-B4CD-58161FCE55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Ulusal ve uluslararası ekonomik, siyasal, hukuksal yapı, ‘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küresel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köyleşen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’, bireyin farklı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alan beklentileri, yeni sosyal akımlar, sosyal sorumluluk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anlayışındaki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gelişmeler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insan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kaynağının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yapısı, teknolojiye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bağımlı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yönetsel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başarısızlık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yoğun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rekabet gibi pek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unsur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er ya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bir kriz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karşılaşacağının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garantisi gibidir.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krizin boyutu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durumdan duruma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değişebilmektedir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14740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188B6B1-D006-2643-B7C0-1123EA5C3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Kriz Yönetimi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EAECF5D-8623-B249-91D6-13DCAD5EA6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Kriz kavramını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açıklayabilmek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yapılmıs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pek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tanım bulunmakta ve sosyal bilimlerin kapsamı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yer alan pek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alanda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 kriz kavramı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bir tanım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birliğine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varılamadığı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görülmektedir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Etimolojik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incelendiğinde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kriz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sözcüğu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Yunanca “ayrılmak” anlamına gelen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krisis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sözcüğüne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dayanmaktadır.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Dikkat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çekici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yazısında kriz iki sembolle ifade edilmektedir. Bu iki sembol ‘fırsat’ ve ‘tehlike’ anlamlarını ifade etmekte; yani krize aynı anda hem olumlu hem olumsuz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çağrışımlar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yüklemektedir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Oxford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Sözlüğu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krizi “daha iyi ya da daha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kötüye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gitmek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dönüm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noktası” diye tanımlamaktadır.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090536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3667</TotalTime>
  <Words>6514</Words>
  <Application>Microsoft Macintosh PowerPoint</Application>
  <PresentationFormat>Geniş ekran</PresentationFormat>
  <Paragraphs>155</Paragraphs>
  <Slides>36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36</vt:i4>
      </vt:variant>
    </vt:vector>
  </HeadingPairs>
  <TitlesOfParts>
    <vt:vector size="42" baseType="lpstr">
      <vt:lpstr>Arial</vt:lpstr>
      <vt:lpstr>Calibri</vt:lpstr>
      <vt:lpstr>Calibri Light</vt:lpstr>
      <vt:lpstr>Times New Roman</vt:lpstr>
      <vt:lpstr>Wingdings</vt:lpstr>
      <vt:lpstr>Office Teması</vt:lpstr>
      <vt:lpstr>Halkla İlişkiler ve İletişim</vt:lpstr>
      <vt:lpstr>Halkla İlişkiler</vt:lpstr>
      <vt:lpstr>Halkla İlişkiler</vt:lpstr>
      <vt:lpstr>Halkla İlişkiler</vt:lpstr>
      <vt:lpstr>Halkla İlişkiler</vt:lpstr>
      <vt:lpstr>Temel Faaliyetler</vt:lpstr>
      <vt:lpstr>Kriz Yönetimi</vt:lpstr>
      <vt:lpstr>Kriz Yönetimi</vt:lpstr>
      <vt:lpstr>Kriz Yönetimi</vt:lpstr>
      <vt:lpstr>Kriz Yönetimi</vt:lpstr>
      <vt:lpstr>Kriz Yönetimi</vt:lpstr>
      <vt:lpstr>Kriz Yönetimi</vt:lpstr>
      <vt:lpstr>Kriz Yönetimi</vt:lpstr>
      <vt:lpstr>Kriz Süreçleri</vt:lpstr>
      <vt:lpstr>Kriz Süreçleri</vt:lpstr>
      <vt:lpstr>Kriz Öncesi</vt:lpstr>
      <vt:lpstr>Kriz Dönemi</vt:lpstr>
      <vt:lpstr>Kriz Sonrası</vt:lpstr>
      <vt:lpstr>İtibar Yönetimi</vt:lpstr>
      <vt:lpstr>İtibar Yönetimi</vt:lpstr>
      <vt:lpstr>İtibar Yönetimi</vt:lpstr>
      <vt:lpstr>İtibar Yönetimi</vt:lpstr>
      <vt:lpstr>Kurumsal İtibar Yönetimi</vt:lpstr>
      <vt:lpstr>Kurumsal İtibar Yönetimi</vt:lpstr>
      <vt:lpstr>Kurumsal İtibar Yönetimi</vt:lpstr>
      <vt:lpstr>Kurumsal İtibar Yönetimi</vt:lpstr>
      <vt:lpstr>Kurumsal İtibar Yönetimi</vt:lpstr>
      <vt:lpstr>Kurumsal İtibar Yönetimi</vt:lpstr>
      <vt:lpstr>Kurumsal Sosyal Sorumluluk</vt:lpstr>
      <vt:lpstr>Kurumsal Sosyal Sorumluluk</vt:lpstr>
      <vt:lpstr>Kurumsal Sosyal Sorumluluk</vt:lpstr>
      <vt:lpstr>Kurumsal Sosyal Sorumluluk</vt:lpstr>
      <vt:lpstr>Sosyal Sorumluluk Kampanyaları</vt:lpstr>
      <vt:lpstr>Sponsorluk</vt:lpstr>
      <vt:lpstr>SON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Türkiye’nin Toplumsal Yapısı</dc:title>
  <dc:creator>ABDULLAH GÖKHAN YAŞA</dc:creator>
  <cp:lastModifiedBy>ABDULLAH GÖKHAN YAŞA</cp:lastModifiedBy>
  <cp:revision>84</cp:revision>
  <dcterms:created xsi:type="dcterms:W3CDTF">2020-10-04T15:36:28Z</dcterms:created>
  <dcterms:modified xsi:type="dcterms:W3CDTF">2020-11-16T14:15:10Z</dcterms:modified>
</cp:coreProperties>
</file>