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1"/>
  </p:notesMasterIdLst>
  <p:sldIdLst>
    <p:sldId id="331" r:id="rId2"/>
    <p:sldId id="330" r:id="rId3"/>
    <p:sldId id="332" r:id="rId4"/>
    <p:sldId id="333" r:id="rId5"/>
    <p:sldId id="335" r:id="rId6"/>
    <p:sldId id="334" r:id="rId7"/>
    <p:sldId id="336" r:id="rId8"/>
    <p:sldId id="337" r:id="rId9"/>
    <p:sldId id="33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055E0-77D4-47F9-BE66-7880A78952C0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AFAB-A96D-4067-A2DB-3F59D3A294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979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42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30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324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8410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291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611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347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434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85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753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25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19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0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77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03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90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3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8934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9045" y="71509"/>
            <a:ext cx="5599942" cy="30969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Példa</a:t>
            </a:r>
            <a:r>
              <a:rPr 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1: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6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TÉGLALAP</a:t>
            </a:r>
          </a:p>
        </p:txBody>
      </p:sp>
      <p:sp>
        <p:nvSpPr>
          <p:cNvPr id="1030" name="Freeform: Shape 72">
            <a:extLst>
              <a:ext uri="{FF2B5EF4-FFF2-40B4-BE49-F238E27FC236}">
                <a16:creationId xmlns:a16="http://schemas.microsoft.com/office/drawing/2014/main" xmlns="" id="{66B2C98D-E0D9-4FE3-8E42-4547B8D27F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">
          <a:xfrm rot="5400000" flipH="1">
            <a:off x="-659120" y="659121"/>
            <a:ext cx="6858001" cy="5539756"/>
          </a:xfrm>
          <a:custGeom>
            <a:avLst/>
            <a:gdLst>
              <a:gd name="connsiteX0" fmla="*/ 6858001 w 6858001"/>
              <a:gd name="connsiteY0" fmla="*/ 1344715 h 5539756"/>
              <a:gd name="connsiteX1" fmla="*/ 6858001 w 6858001"/>
              <a:gd name="connsiteY1" fmla="*/ 1177 h 5539756"/>
              <a:gd name="connsiteX2" fmla="*/ 6702324 w 6858001"/>
              <a:gd name="connsiteY2" fmla="*/ 26222 h 5539756"/>
              <a:gd name="connsiteX3" fmla="*/ 6547333 w 6858001"/>
              <a:gd name="connsiteY3" fmla="*/ 50091 h 5539756"/>
              <a:gd name="connsiteX4" fmla="*/ 6391657 w 6858001"/>
              <a:gd name="connsiteY4" fmla="*/ 73455 h 5539756"/>
              <a:gd name="connsiteX5" fmla="*/ 6235294 w 6858001"/>
              <a:gd name="connsiteY5" fmla="*/ 93458 h 5539756"/>
              <a:gd name="connsiteX6" fmla="*/ 6079618 w 6858001"/>
              <a:gd name="connsiteY6" fmla="*/ 113629 h 5539756"/>
              <a:gd name="connsiteX7" fmla="*/ 5923255 w 6858001"/>
              <a:gd name="connsiteY7" fmla="*/ 132455 h 5539756"/>
              <a:gd name="connsiteX8" fmla="*/ 5768950 w 6858001"/>
              <a:gd name="connsiteY8" fmla="*/ 148591 h 5539756"/>
              <a:gd name="connsiteX9" fmla="*/ 5612588 w 6858001"/>
              <a:gd name="connsiteY9" fmla="*/ 163887 h 5539756"/>
              <a:gd name="connsiteX10" fmla="*/ 5456911 w 6858001"/>
              <a:gd name="connsiteY10" fmla="*/ 177839 h 5539756"/>
              <a:gd name="connsiteX11" fmla="*/ 5303978 w 6858001"/>
              <a:gd name="connsiteY11" fmla="*/ 189941 h 5539756"/>
              <a:gd name="connsiteX12" fmla="*/ 5148987 w 6858001"/>
              <a:gd name="connsiteY12" fmla="*/ 202044 h 5539756"/>
              <a:gd name="connsiteX13" fmla="*/ 4996054 w 6858001"/>
              <a:gd name="connsiteY13" fmla="*/ 212129 h 5539756"/>
              <a:gd name="connsiteX14" fmla="*/ 4843120 w 6858001"/>
              <a:gd name="connsiteY14" fmla="*/ 220029 h 5539756"/>
              <a:gd name="connsiteX15" fmla="*/ 4690873 w 6858001"/>
              <a:gd name="connsiteY15" fmla="*/ 228266 h 5539756"/>
              <a:gd name="connsiteX16" fmla="*/ 4539997 w 6858001"/>
              <a:gd name="connsiteY16" fmla="*/ 235157 h 5539756"/>
              <a:gd name="connsiteX17" fmla="*/ 4390492 w 6858001"/>
              <a:gd name="connsiteY17" fmla="*/ 240032 h 5539756"/>
              <a:gd name="connsiteX18" fmla="*/ 4240988 w 6858001"/>
              <a:gd name="connsiteY18" fmla="*/ 244234 h 5539756"/>
              <a:gd name="connsiteX19" fmla="*/ 4092855 w 6858001"/>
              <a:gd name="connsiteY19" fmla="*/ 248268 h 5539756"/>
              <a:gd name="connsiteX20" fmla="*/ 3946780 w 6858001"/>
              <a:gd name="connsiteY20" fmla="*/ 250117 h 5539756"/>
              <a:gd name="connsiteX21" fmla="*/ 3800704 w 6858001"/>
              <a:gd name="connsiteY21" fmla="*/ 252134 h 5539756"/>
              <a:gd name="connsiteX22" fmla="*/ 3656686 w 6858001"/>
              <a:gd name="connsiteY22" fmla="*/ 253143 h 5539756"/>
              <a:gd name="connsiteX23" fmla="*/ 3514040 w 6858001"/>
              <a:gd name="connsiteY23" fmla="*/ 252134 h 5539756"/>
              <a:gd name="connsiteX24" fmla="*/ 3372765 w 6858001"/>
              <a:gd name="connsiteY24" fmla="*/ 252134 h 5539756"/>
              <a:gd name="connsiteX25" fmla="*/ 3232862 w 6858001"/>
              <a:gd name="connsiteY25" fmla="*/ 250117 h 5539756"/>
              <a:gd name="connsiteX26" fmla="*/ 3095702 w 6858001"/>
              <a:gd name="connsiteY26" fmla="*/ 247092 h 5539756"/>
              <a:gd name="connsiteX27" fmla="*/ 2959914 w 6858001"/>
              <a:gd name="connsiteY27" fmla="*/ 244234 h 5539756"/>
              <a:gd name="connsiteX28" fmla="*/ 2826868 w 6858001"/>
              <a:gd name="connsiteY28" fmla="*/ 241040 h 5539756"/>
              <a:gd name="connsiteX29" fmla="*/ 2694509 w 6858001"/>
              <a:gd name="connsiteY29" fmla="*/ 236166 h 5539756"/>
              <a:gd name="connsiteX30" fmla="*/ 2564208 w 6858001"/>
              <a:gd name="connsiteY30" fmla="*/ 230955 h 5539756"/>
              <a:gd name="connsiteX31" fmla="*/ 2436649 w 6858001"/>
              <a:gd name="connsiteY31" fmla="*/ 226249 h 5539756"/>
              <a:gd name="connsiteX32" fmla="*/ 2187703 w 6858001"/>
              <a:gd name="connsiteY32" fmla="*/ 212969 h 5539756"/>
              <a:gd name="connsiteX33" fmla="*/ 1949045 w 6858001"/>
              <a:gd name="connsiteY33" fmla="*/ 198850 h 5539756"/>
              <a:gd name="connsiteX34" fmla="*/ 1719988 w 6858001"/>
              <a:gd name="connsiteY34" fmla="*/ 184058 h 5539756"/>
              <a:gd name="connsiteX35" fmla="*/ 1503275 w 6858001"/>
              <a:gd name="connsiteY35" fmla="*/ 167753 h 5539756"/>
              <a:gd name="connsiteX36" fmla="*/ 1296163 w 6858001"/>
              <a:gd name="connsiteY36" fmla="*/ 150776 h 5539756"/>
              <a:gd name="connsiteX37" fmla="*/ 1104139 w 6858001"/>
              <a:gd name="connsiteY37" fmla="*/ 132455 h 5539756"/>
              <a:gd name="connsiteX38" fmla="*/ 923774 w 6858001"/>
              <a:gd name="connsiteY38" fmla="*/ 114469 h 5539756"/>
              <a:gd name="connsiteX39" fmla="*/ 757810 w 6858001"/>
              <a:gd name="connsiteY39" fmla="*/ 96484 h 5539756"/>
              <a:gd name="connsiteX40" fmla="*/ 605563 w 6858001"/>
              <a:gd name="connsiteY40" fmla="*/ 79507 h 5539756"/>
              <a:gd name="connsiteX41" fmla="*/ 470460 w 6858001"/>
              <a:gd name="connsiteY41" fmla="*/ 63370 h 5539756"/>
              <a:gd name="connsiteX42" fmla="*/ 348388 w 6858001"/>
              <a:gd name="connsiteY42" fmla="*/ 48074 h 5539756"/>
              <a:gd name="connsiteX43" fmla="*/ 245518 w 6858001"/>
              <a:gd name="connsiteY43" fmla="*/ 35299 h 5539756"/>
              <a:gd name="connsiteX44" fmla="*/ 159107 w 6858001"/>
              <a:gd name="connsiteY44" fmla="*/ 23197 h 5539756"/>
              <a:gd name="connsiteX45" fmla="*/ 40463 w 6858001"/>
              <a:gd name="connsiteY45" fmla="*/ 5883 h 5539756"/>
              <a:gd name="connsiteX46" fmla="*/ 1 w 6858001"/>
              <a:gd name="connsiteY46" fmla="*/ 0 h 5539756"/>
              <a:gd name="connsiteX47" fmla="*/ 1 w 6858001"/>
              <a:gd name="connsiteY47" fmla="*/ 905405 h 5539756"/>
              <a:gd name="connsiteX48" fmla="*/ 0 w 6858001"/>
              <a:gd name="connsiteY48" fmla="*/ 905405 h 5539756"/>
              <a:gd name="connsiteX49" fmla="*/ 0 w 6858001"/>
              <a:gd name="connsiteY49" fmla="*/ 5539756 h 5539756"/>
              <a:gd name="connsiteX50" fmla="*/ 6858000 w 6858001"/>
              <a:gd name="connsiteY50" fmla="*/ 5539756 h 5539756"/>
              <a:gd name="connsiteX51" fmla="*/ 6858000 w 6858001"/>
              <a:gd name="connsiteY51" fmla="*/ 1344715 h 553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5539756">
                <a:moveTo>
                  <a:pt x="6858001" y="1344715"/>
                </a:moveTo>
                <a:lnTo>
                  <a:pt x="6858001" y="1177"/>
                </a:lnTo>
                <a:lnTo>
                  <a:pt x="6702324" y="26222"/>
                </a:lnTo>
                <a:lnTo>
                  <a:pt x="6547333" y="50091"/>
                </a:lnTo>
                <a:lnTo>
                  <a:pt x="6391657" y="73455"/>
                </a:lnTo>
                <a:lnTo>
                  <a:pt x="6235294" y="93458"/>
                </a:lnTo>
                <a:lnTo>
                  <a:pt x="6079618" y="113629"/>
                </a:lnTo>
                <a:lnTo>
                  <a:pt x="5923255" y="132455"/>
                </a:lnTo>
                <a:lnTo>
                  <a:pt x="5768950" y="148591"/>
                </a:lnTo>
                <a:lnTo>
                  <a:pt x="5612588" y="163887"/>
                </a:lnTo>
                <a:lnTo>
                  <a:pt x="5456911" y="177839"/>
                </a:lnTo>
                <a:lnTo>
                  <a:pt x="5303978" y="189941"/>
                </a:lnTo>
                <a:lnTo>
                  <a:pt x="5148987" y="202044"/>
                </a:lnTo>
                <a:lnTo>
                  <a:pt x="4996054" y="212129"/>
                </a:lnTo>
                <a:lnTo>
                  <a:pt x="4843120" y="220029"/>
                </a:lnTo>
                <a:lnTo>
                  <a:pt x="4690873" y="228266"/>
                </a:lnTo>
                <a:lnTo>
                  <a:pt x="4539997" y="235157"/>
                </a:lnTo>
                <a:lnTo>
                  <a:pt x="4390492" y="240032"/>
                </a:lnTo>
                <a:lnTo>
                  <a:pt x="4240988" y="244234"/>
                </a:lnTo>
                <a:lnTo>
                  <a:pt x="4092855" y="248268"/>
                </a:lnTo>
                <a:lnTo>
                  <a:pt x="3946780" y="250117"/>
                </a:lnTo>
                <a:lnTo>
                  <a:pt x="3800704" y="252134"/>
                </a:lnTo>
                <a:lnTo>
                  <a:pt x="3656686" y="253143"/>
                </a:lnTo>
                <a:lnTo>
                  <a:pt x="3514040" y="252134"/>
                </a:lnTo>
                <a:lnTo>
                  <a:pt x="3372765" y="252134"/>
                </a:lnTo>
                <a:lnTo>
                  <a:pt x="3232862" y="250117"/>
                </a:lnTo>
                <a:lnTo>
                  <a:pt x="3095702" y="247092"/>
                </a:lnTo>
                <a:lnTo>
                  <a:pt x="2959914" y="244234"/>
                </a:lnTo>
                <a:lnTo>
                  <a:pt x="2826868" y="241040"/>
                </a:lnTo>
                <a:lnTo>
                  <a:pt x="2694509" y="236166"/>
                </a:lnTo>
                <a:lnTo>
                  <a:pt x="2564208" y="230955"/>
                </a:lnTo>
                <a:lnTo>
                  <a:pt x="2436649" y="226249"/>
                </a:lnTo>
                <a:lnTo>
                  <a:pt x="2187703" y="212969"/>
                </a:lnTo>
                <a:lnTo>
                  <a:pt x="1949045" y="198850"/>
                </a:lnTo>
                <a:lnTo>
                  <a:pt x="1719988" y="184058"/>
                </a:lnTo>
                <a:lnTo>
                  <a:pt x="1503275" y="167753"/>
                </a:lnTo>
                <a:lnTo>
                  <a:pt x="1296163" y="150776"/>
                </a:lnTo>
                <a:lnTo>
                  <a:pt x="1104139" y="132455"/>
                </a:lnTo>
                <a:lnTo>
                  <a:pt x="923774" y="114469"/>
                </a:lnTo>
                <a:lnTo>
                  <a:pt x="757810" y="96484"/>
                </a:lnTo>
                <a:lnTo>
                  <a:pt x="605563" y="79507"/>
                </a:lnTo>
                <a:lnTo>
                  <a:pt x="470460" y="63370"/>
                </a:lnTo>
                <a:lnTo>
                  <a:pt x="348388" y="48074"/>
                </a:lnTo>
                <a:lnTo>
                  <a:pt x="245518" y="35299"/>
                </a:lnTo>
                <a:lnTo>
                  <a:pt x="159107" y="23197"/>
                </a:lnTo>
                <a:lnTo>
                  <a:pt x="40463" y="5883"/>
                </a:lnTo>
                <a:lnTo>
                  <a:pt x="1" y="0"/>
                </a:lnTo>
                <a:lnTo>
                  <a:pt x="1" y="905405"/>
                </a:lnTo>
                <a:lnTo>
                  <a:pt x="0" y="905405"/>
                </a:lnTo>
                <a:lnTo>
                  <a:pt x="0" y="5539756"/>
                </a:lnTo>
                <a:lnTo>
                  <a:pt x="6858000" y="5539756"/>
                </a:lnTo>
                <a:lnTo>
                  <a:pt x="6858000" y="134471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31" name="Freeform 27">
            <a:extLst>
              <a:ext uri="{FF2B5EF4-FFF2-40B4-BE49-F238E27FC236}">
                <a16:creationId xmlns:a16="http://schemas.microsoft.com/office/drawing/2014/main" xmlns="" id="{0258BAE0-E019-4635-94F1-D65C71B155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193485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882027" y="4061142"/>
            <a:ext cx="6156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hosszas négyszegelet, lapegyközény, egyközű négyszög, közarány, </a:t>
            </a:r>
            <a:r>
              <a:rPr lang="hu-HU" sz="28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téglalap</a:t>
            </a:r>
          </a:p>
        </p:txBody>
      </p:sp>
      <p:pic>
        <p:nvPicPr>
          <p:cNvPr id="5" name="Picture 4" descr="Brick wall Free 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58" y="2540909"/>
            <a:ext cx="3508999" cy="2337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8706BD4-FE58-49C4-A3E1-4422B6628124}"/>
              </a:ext>
            </a:extLst>
          </p:cNvPr>
          <p:cNvSpPr/>
          <p:nvPr/>
        </p:nvSpPr>
        <p:spPr>
          <a:xfrm>
            <a:off x="11168963" y="6611779"/>
            <a:ext cx="97174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000" dirty="0" smtClean="0">
                <a:solidFill>
                  <a:schemeClr val="accent4">
                    <a:lumMod val="50000"/>
                  </a:schemeClr>
                </a:solidFill>
              </a:rPr>
              <a:t>Freepic.com</a:t>
            </a:r>
            <a:endParaRPr lang="en-US" sz="10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6" name="Picture 6" descr="Rectangular geometrical shape outline Free Ic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530" y="3428999"/>
            <a:ext cx="3312757" cy="3312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42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1832" y="1453896"/>
            <a:ext cx="10030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Példa 2: </a:t>
            </a:r>
          </a:p>
          <a:p>
            <a:endParaRPr lang="hu-HU" sz="3000" b="1" dirty="0">
              <a:latin typeface="Candara" panose="020E0502030303020204" pitchFamily="34" charset="0"/>
            </a:endParaRPr>
          </a:p>
          <a:p>
            <a:r>
              <a:rPr lang="hu-HU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TEGEZ VALAKI VALAKIT</a:t>
            </a:r>
            <a:endParaRPr lang="hu-HU" sz="6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21080" y="4221480"/>
            <a:ext cx="6156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200" dirty="0"/>
              <a:t>téget, tégez, teget, teeget, teegez, teez, téz, </a:t>
            </a:r>
            <a:r>
              <a:rPr lang="hu-HU" sz="3200" u="sng" dirty="0"/>
              <a:t>tegez</a:t>
            </a:r>
          </a:p>
        </p:txBody>
      </p:sp>
    </p:spTree>
    <p:extLst>
      <p:ext uri="{BB962C8B-B14F-4D97-AF65-F5344CB8AC3E}">
        <p14:creationId xmlns:p14="http://schemas.microsoft.com/office/powerpoint/2010/main" val="387340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8680" y="411480"/>
            <a:ext cx="10030968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1. SZÓKÉPZÉS</a:t>
            </a:r>
          </a:p>
          <a:p>
            <a:endParaRPr lang="hu-HU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-szt: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fogyaszt, illeszt</a:t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-mány, -mény:</a:t>
            </a:r>
            <a:b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élmény, festmény</a:t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-ékony, -ékeny:</a:t>
            </a:r>
            <a:b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folyékony, féltékeny</a:t>
            </a:r>
          </a:p>
          <a:p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-ászat, -észet:</a:t>
            </a:r>
            <a:br>
              <a:rPr lang="hu-HU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szobrászat, bölcsészet</a:t>
            </a:r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203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8680" y="411480"/>
            <a:ext cx="1003096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-ias, -ies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nyárias, udvarias, régies, nőies, férfias</a:t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-iatlan, ietlen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férfiatlan, költőietlen</a:t>
            </a:r>
          </a:p>
          <a:p>
            <a:endParaRPr lang="hu-HU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-tyű:</a:t>
            </a:r>
            <a:b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kesztyű, billentyű</a:t>
            </a:r>
          </a:p>
          <a:p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-da, -de:</a:t>
            </a:r>
            <a:br>
              <a:rPr lang="hu-HU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cukrászda, uszoda, óvoda, bölcsőde</a:t>
            </a:r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158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8680" y="411480"/>
            <a:ext cx="1003096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2. SZÓELVONÁS</a:t>
            </a:r>
          </a:p>
          <a:p>
            <a:endParaRPr lang="hu-HU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vizsgál </a:t>
            </a: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vizsga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gyönyörű  gyönyör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piros  pír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üres  űr</a:t>
            </a:r>
          </a:p>
          <a:p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napkelet  Kelet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napnyugat  Nyugat</a:t>
            </a: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36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8680" y="411480"/>
            <a:ext cx="10030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3. SZÓÖSSZETÉTEL</a:t>
            </a:r>
          </a:p>
          <a:p>
            <a:endParaRPr lang="hu-HU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helyes + írás </a:t>
            </a: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helyesírás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hő + mér + ő  hőmérő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alszik+ jár +ó  alvajáró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gyümölcs + kosár  gyümölcskosár</a:t>
            </a:r>
          </a:p>
          <a:p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3.A. SZÓÖSSZERÁNTÁS</a:t>
            </a:r>
          </a:p>
          <a:p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cső+orr  csőr</a:t>
            </a: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998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A4322390-8B58-46BE-88EB-D9FD30C087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hermelin"/>
          <p:cNvPicPr>
            <a:picLocks noChangeAspect="1" noChangeArrowheads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4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54955" y="1447800"/>
            <a:ext cx="8825658" cy="33295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>
                <a:latin typeface="+mj-lt"/>
                <a:ea typeface="+mj-ea"/>
                <a:cs typeface="+mj-cs"/>
              </a:rPr>
              <a:t>4. RÉGI SZAVAK FELÚJÍTÁSA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dirty="0" err="1">
                <a:latin typeface="+mj-lt"/>
                <a:ea typeface="+mj-ea"/>
                <a:cs typeface="+mj-cs"/>
              </a:rPr>
              <a:t>hölgy</a:t>
            </a:r>
            <a:endParaRPr lang="en-US" sz="2400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400" dirty="0">
              <a:latin typeface="+mj-lt"/>
              <a:ea typeface="+mj-ea"/>
              <a:cs typeface="+mj-cs"/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dirty="0" err="1">
                <a:latin typeface="+mj-lt"/>
                <a:ea typeface="+mj-ea"/>
                <a:cs typeface="+mj-cs"/>
                <a:sym typeface="Wingdings" panose="05000000000000000000" pitchFamily="2" charset="2"/>
              </a:rPr>
              <a:t>Árpád</a:t>
            </a:r>
            <a:endParaRPr lang="en-US" sz="2400" dirty="0">
              <a:latin typeface="+mj-lt"/>
              <a:ea typeface="+mj-ea"/>
              <a:cs typeface="+mj-cs"/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dirty="0">
              <a:latin typeface="+mj-lt"/>
              <a:ea typeface="+mj-ea"/>
              <a:cs typeface="+mj-cs"/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dirty="0">
                <a:latin typeface="+mj-lt"/>
                <a:ea typeface="+mj-ea"/>
                <a:cs typeface="+mj-cs"/>
              </a:rPr>
              <a:t/>
            </a:r>
            <a:br>
              <a:rPr lang="en-US" dirty="0">
                <a:latin typeface="+mj-lt"/>
                <a:ea typeface="+mj-ea"/>
                <a:cs typeface="+mj-cs"/>
              </a:rPr>
            </a:br>
            <a:r>
              <a:rPr lang="en-US" dirty="0">
                <a:latin typeface="+mj-lt"/>
                <a:ea typeface="+mj-ea"/>
                <a:cs typeface="+mj-cs"/>
              </a:rPr>
              <a:t/>
            </a:r>
            <a:br>
              <a:rPr lang="en-US" dirty="0">
                <a:latin typeface="+mj-lt"/>
                <a:ea typeface="+mj-ea"/>
                <a:cs typeface="+mj-cs"/>
              </a:rPr>
            </a:br>
            <a:endParaRPr lang="en-US" dirty="0"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186323" y="6488668"/>
            <a:ext cx="2005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solidFill>
                  <a:srgbClr val="86846B"/>
                </a:solidFill>
                <a:latin typeface="Source Sans Pro"/>
              </a:rPr>
              <a:t>Fot</a:t>
            </a:r>
            <a:r>
              <a:rPr lang="hu-HU" dirty="0" smtClean="0">
                <a:solidFill>
                  <a:srgbClr val="86846B"/>
                </a:solidFill>
                <a:latin typeface="Source Sans Pro"/>
              </a:rPr>
              <a:t>ó</a:t>
            </a:r>
            <a:r>
              <a:rPr lang="tr-TR" dirty="0" smtClean="0">
                <a:solidFill>
                  <a:srgbClr val="86846B"/>
                </a:solidFill>
                <a:latin typeface="Source Sans Pro"/>
              </a:rPr>
              <a:t>: </a:t>
            </a:r>
            <a:r>
              <a:rPr lang="tr-TR" dirty="0">
                <a:solidFill>
                  <a:srgbClr val="86846B"/>
                </a:solidFill>
                <a:latin typeface="Source Sans Pro"/>
              </a:rPr>
              <a:t>Frank Derer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3365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7862" y="2185689"/>
            <a:ext cx="100309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5. NYELVJÁRÁSI SZAVAK ÁTVÉTELE</a:t>
            </a:r>
          </a:p>
          <a:p>
            <a:endParaRPr lang="hu-HU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csapat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doboz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falánk</a:t>
            </a:r>
          </a:p>
          <a:p>
            <a:endParaRPr lang="hu-HU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624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36919" y="1680721"/>
            <a:ext cx="10030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6. IDEGEN SZAVAK FORDÍTÁSA</a:t>
            </a:r>
          </a:p>
          <a:p>
            <a:endParaRPr lang="hu-HU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Einfluss – befolyás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Extractum – kivonat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sieht gut aus – jól néz ki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Victor – Győző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doboz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falánk</a:t>
            </a:r>
          </a:p>
          <a:p>
            <a:endParaRPr lang="hu-HU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5639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862</TotalTime>
  <Words>157</Words>
  <Application>Microsoft Office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Candara</vt:lpstr>
      <vt:lpstr>Century Gothic</vt:lpstr>
      <vt:lpstr>Source Sans Pro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YAKUP YILDIZLAR</dc:creator>
  <cp:lastModifiedBy>Éva Tóth</cp:lastModifiedBy>
  <cp:revision>81</cp:revision>
  <dcterms:created xsi:type="dcterms:W3CDTF">2018-09-27T18:07:16Z</dcterms:created>
  <dcterms:modified xsi:type="dcterms:W3CDTF">2020-05-11T22:51:17Z</dcterms:modified>
</cp:coreProperties>
</file>