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6AE3E677-C9E3-4B0D-A593-2D7DC369AC9E}"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F20CB4A-1663-4AA4-BE8E-12ADF37D153E}"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6AE3E677-C9E3-4B0D-A593-2D7DC369AC9E}"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F20CB4A-1663-4AA4-BE8E-12ADF37D153E}"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6AE3E677-C9E3-4B0D-A593-2D7DC369AC9E}"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F20CB4A-1663-4AA4-BE8E-12ADF37D153E}"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6AE3E677-C9E3-4B0D-A593-2D7DC369AC9E}"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F20CB4A-1663-4AA4-BE8E-12ADF37D153E}"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AE3E677-C9E3-4B0D-A593-2D7DC369AC9E}"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F20CB4A-1663-4AA4-BE8E-12ADF37D153E}"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6AE3E677-C9E3-4B0D-A593-2D7DC369AC9E}"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F20CB4A-1663-4AA4-BE8E-12ADF37D153E}"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6AE3E677-C9E3-4B0D-A593-2D7DC369AC9E}" type="datetimeFigureOut">
              <a:rPr lang="tr-TR" smtClean="0"/>
              <a:t>08.05.2020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F20CB4A-1663-4AA4-BE8E-12ADF37D153E}"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6AE3E677-C9E3-4B0D-A593-2D7DC369AC9E}" type="datetimeFigureOut">
              <a:rPr lang="tr-TR" smtClean="0"/>
              <a:t>08.05.2020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F20CB4A-1663-4AA4-BE8E-12ADF37D153E}"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E3E677-C9E3-4B0D-A593-2D7DC369AC9E}" type="datetimeFigureOut">
              <a:rPr lang="tr-TR" smtClean="0"/>
              <a:t>08.05.2020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F20CB4A-1663-4AA4-BE8E-12ADF37D153E}"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E3E677-C9E3-4B0D-A593-2D7DC369AC9E}"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F20CB4A-1663-4AA4-BE8E-12ADF37D153E}"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E3E677-C9E3-4B0D-A593-2D7DC369AC9E}"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F20CB4A-1663-4AA4-BE8E-12ADF37D153E}"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E3E677-C9E3-4B0D-A593-2D7DC369AC9E}" type="datetimeFigureOut">
              <a:rPr lang="tr-TR" smtClean="0"/>
              <a:t>08.05.2020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20CB4A-1663-4AA4-BE8E-12ADF37D153E}"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HİZMET MEVZUATI</a:t>
            </a:r>
            <a:endParaRPr lang="tr-TR" dirty="0"/>
          </a:p>
        </p:txBody>
      </p:sp>
      <p:sp>
        <p:nvSpPr>
          <p:cNvPr id="3" name="Subtitle 2"/>
          <p:cNvSpPr>
            <a:spLocks noGrp="1"/>
          </p:cNvSpPr>
          <p:nvPr>
            <p:ph type="subTitle" idx="1"/>
          </p:nvPr>
        </p:nvSpPr>
        <p:spPr/>
        <p:txBody>
          <a:bodyPr/>
          <a:lstStyle/>
          <a:p>
            <a:r>
              <a:rPr lang="tr-TR" dirty="0" smtClean="0"/>
              <a:t>13. HAFTA</a:t>
            </a:r>
          </a:p>
          <a:p>
            <a:r>
              <a:rPr lang="tr-TR" dirty="0" smtClean="0"/>
              <a:t>ENGELİLERE YÖNELK MEVZUAT</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r>
              <a:rPr lang="tr-TR" dirty="0" smtClean="0"/>
              <a:t>Engellilerin iş gücü piyasası ve çalışma ortamında sürdürülebilir istihdamı için kendi işini kurmaya rehberlik ve mesleki danışmanlık hizmetlerinin geliştirilmesi de dâhil olmak üzere gerekli tedbirler alınır. </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İşe başvuru, alım, önerilen çalışma süreleri ve şartları ile istihdamın sürekliliği, kariyer gelişimi, sağlıklı ve güvenli çalışma koşulları dâhil olmak üzere istihdama ilişkin hiçbir hususta engelliliğe dayalı ayrımcı uygulamalarda bulunulamaz.</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 Çalışan veya iş başvurusunda bulunan engellilerin karşılaşabileceği engel ve güçlükleri ortadan kaldırmaya yönelik istihdam süreçlerindeki önlemlerin alınması ve engellilerin çalıştığı iş yerlerinde makul düzenlemelerin, bu konuda görev, yetki ve sorumluluğu bulunan kurum ve kuruluşlar ile işverenler tarafından yapılması zorunludur.</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85000" lnSpcReduction="10000"/>
          </a:bodyPr>
          <a:lstStyle/>
          <a:p>
            <a:r>
              <a:rPr lang="tr-TR" dirty="0" smtClean="0"/>
              <a:t>Engellilik durumu </a:t>
            </a:r>
          </a:p>
          <a:p>
            <a:r>
              <a:rPr lang="tr-TR" dirty="0" smtClean="0"/>
              <a:t> Madde 5- (Değişik:6/2/2014-6518/67 md.) </a:t>
            </a:r>
          </a:p>
          <a:p>
            <a:r>
              <a:rPr lang="tr-TR" dirty="0" smtClean="0"/>
              <a:t>Bireyin engelliliğini ve engellilikten kaynaklanan özel ihtiyaçlarını belirleyen derecelendirmeler, sınıflandırmalar ve tanılamalarda uluslararası temel yöntemler esas alınır. </a:t>
            </a:r>
          </a:p>
          <a:p>
            <a:r>
              <a:rPr lang="tr-TR" dirty="0" smtClean="0"/>
              <a:t>Engellilik durumunun tespit ve uygulama esasları, Çalışma ve Sosyal Güvenlik Bakanlığı ve Millî Eğitim Bakanlığının görüşleri alınarak Aile ve Sosyal Politikalar Bakanlığı, Maliye Bakanlığı ve Sağlık Bakanlığınca müştereken çıkarılan yönetmelikle belirleniR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85000" lnSpcReduction="10000"/>
          </a:bodyPr>
          <a:lstStyle/>
          <a:p>
            <a:r>
              <a:rPr lang="tr-TR" dirty="0" smtClean="0"/>
              <a:t>Destek ve bakım </a:t>
            </a:r>
          </a:p>
          <a:p>
            <a:r>
              <a:rPr lang="tr-TR" dirty="0" smtClean="0"/>
              <a:t> Madde 6- (Değişik:6/2/2014-6518/68 md.) </a:t>
            </a:r>
          </a:p>
          <a:p>
            <a:r>
              <a:rPr lang="tr-TR" dirty="0" smtClean="0"/>
              <a:t>Engellilerin öncelikle bulundukları ortamda bağımsız yaşayabilmeleri için durumlarına uygun olarak gerekli psikososyal destek ve bakım hizmetleri sunulur.</a:t>
            </a:r>
          </a:p>
          <a:p>
            <a:r>
              <a:rPr lang="tr-TR" dirty="0" smtClean="0"/>
              <a:t> Destek ve bakım hizmetlerinin sunumunda kişinin biyolojik, fiziksel, psikolojik, sosyal, kültürel ve manevi ihtiyaçları ailesi de gözetilerek dikkate alınır. Destek ve bakım hizmetlerinin standardizasyonu, geliştirilmesi ve yaygınlaştırılması için gerekli olan çalışmalar Aile ve Sosyal Politikalar Bakanlığınca yürütülür.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85000" lnSpcReduction="20000"/>
          </a:bodyPr>
          <a:lstStyle/>
          <a:p>
            <a:r>
              <a:rPr lang="tr-TR" dirty="0" smtClean="0"/>
              <a:t>Erişilebilirlik </a:t>
            </a:r>
          </a:p>
          <a:p>
            <a:r>
              <a:rPr lang="tr-TR" dirty="0" smtClean="0"/>
              <a:t> Madde 7- (Değişik:6/2/2014-6518/69 md.) </a:t>
            </a:r>
          </a:p>
          <a:p>
            <a:r>
              <a:rPr lang="tr-TR" dirty="0" smtClean="0"/>
              <a:t>Yapılı çevrede engellilerin erişebilirliğinin sağlanması için planlama, tasarım, inşaat, imalat, ruhsatlandırma ve denetleme süreçlerinde erişilebilirlik standartlarına uygunluk sağlanır. </a:t>
            </a:r>
          </a:p>
          <a:p>
            <a:r>
              <a:rPr lang="tr-TR" dirty="0" smtClean="0"/>
              <a:t>Özel ve kamu toplu taşıma sistemleri ile sürücü koltuğu hariç dokuz veya daha fazla koltuğu bulunan özel ve kamu toplu taşıma araçlarının engellilerin erişebilirliğine uygun olması zorunludur. </a:t>
            </a:r>
          </a:p>
          <a:p>
            <a:r>
              <a:rPr lang="tr-TR" dirty="0" smtClean="0"/>
              <a:t>Bilgilendirme hizmetleri ile bilgi ve iletişim teknolojisinin engelliler için erişilebilir olması sağlanır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lnSpcReduction="10000"/>
          </a:bodyPr>
          <a:lstStyle/>
          <a:p>
            <a:r>
              <a:rPr lang="tr-TR" dirty="0" smtClean="0"/>
              <a:t>Habilitasyon ve rehabilitasyon </a:t>
            </a:r>
          </a:p>
          <a:p>
            <a:r>
              <a:rPr lang="tr-TR" dirty="0" smtClean="0"/>
              <a:t> Madde 10- (Değişik:6/2/2014-6518/70 md.) Toplumsal hayata katılım ve eşitlik temelinde engellilere habilitasyon ve rehabilitasyon hizmetleri verilir. </a:t>
            </a:r>
          </a:p>
          <a:p>
            <a:r>
              <a:rPr lang="tr-TR" dirty="0" smtClean="0"/>
              <a:t>Habilitasyon ve rehabilitasyon kararının alınması, planlanması, yürütülmesi ve sonlandırılması dâhil her aşamasında engelli ve ailesinin aktif ve etkin katılımı sağlanır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92500" lnSpcReduction="20000"/>
          </a:bodyPr>
          <a:lstStyle/>
          <a:p>
            <a:r>
              <a:rPr lang="tr-TR" dirty="0" smtClean="0"/>
              <a:t>Habilitasyon ve rehabilitasyon hizmetlerinin mümkün olan en erken evrede başlaması ve engellinin yerleşim yerine en yakın yerde verilmesi esastır. </a:t>
            </a:r>
          </a:p>
          <a:p>
            <a:r>
              <a:rPr lang="tr-TR" dirty="0" smtClean="0"/>
              <a:t>Habilitasyon ve rehabilitasyon hizmetlerinde ihtiyaç duyulan personelin yetiştirilmesine yönelik eğitim programları geliştirilir. Habilitasyon ve rehabilitasyonda kullanılan yardımcı araç gereçlere, destek teknolojilerine ve bunlara ilişkin bilgiye erişebilirliğin sağlanması için gerekli tedbirler alınır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lnSpcReduction="10000"/>
          </a:bodyPr>
          <a:lstStyle/>
          <a:p>
            <a:r>
              <a:rPr lang="tr-TR" dirty="0" smtClean="0"/>
              <a:t>Yeni doğan, erken çocukluk ve çocukluğun her dönemi fiziksel, işitsel, duyusal, sosyal, ruhsal ve zihinsel gelişimlerinin izlenmesi, genetik geçişli ve engelliliğe neden olabilecek hastalıkların erken teşhis edilmesinin sağlanması, engelliliğin önlenmesi, var olan engelliliğin şiddetinin olabilecek en düşük seviyeye çekilmesi ve ilerlemesinin durdurulmasına ilişkin çalışmalar Sağlık Bakanlığınca planlanır ve yürütülür.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Engellilerin meslek seçebilmesi ve bu alanda eğitim alabilmesi için gerekli tedbirler alınır. </a:t>
            </a:r>
          </a:p>
          <a:p>
            <a:r>
              <a:rPr lang="tr-TR" dirty="0" smtClean="0"/>
              <a:t>Çalışma ve Sosyal Güvenlik Bakanlığınca yapılan iş ve meslek analizleri doğrultusunda engelliler için Millî Eğitim Bakanlığı ve Çalışma ve Sosyal Güvenlik Bakanlığınca mesleki habilitasyon, rehabilitasyon ve eğitim programları geliştirilir</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Engellilerin mesleki habilitasyon ve rehabilitasyon hizmetleri, kamu kurum ve kuruluşları ile belediyeler ve diğer gerçek veya tüzel kişiler tarafından da gerçekleştirilebilir</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540</Words>
  <Application>Microsoft Office PowerPoint</Application>
  <PresentationFormat>On-screen Show (4:3)</PresentationFormat>
  <Paragraphs>28</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SOSYAL HİZMET MEVZUATI</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HİZMET MEVZUATI</dc:title>
  <dc:creator>Tuğba&amp;Cihan</dc:creator>
  <cp:lastModifiedBy>Tuğba&amp;Cihan</cp:lastModifiedBy>
  <cp:revision>1</cp:revision>
  <dcterms:created xsi:type="dcterms:W3CDTF">2020-05-08T08:54:14Z</dcterms:created>
  <dcterms:modified xsi:type="dcterms:W3CDTF">2020-05-08T08:59:06Z</dcterms:modified>
</cp:coreProperties>
</file>